
<file path=[Content_Types].xml><?xml version="1.0" encoding="utf-8"?>
<Types xmlns="http://schemas.openxmlformats.org/package/2006/content-types">
  <Default Extension="xml" ContentType="application/xml"/>
  <Default Extension="doc" ContentType="application/msword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oleObject1.bin" ContentType="application/vnd.openxmlformats-officedocument.oleObject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notesMasterIdLst>
    <p:notesMasterId r:id="rId96"/>
  </p:notesMasterIdLst>
  <p:handoutMasterIdLst>
    <p:handoutMasterId r:id="rId97"/>
  </p:handoutMasterIdLst>
  <p:sldIdLst>
    <p:sldId id="256" r:id="rId2"/>
    <p:sldId id="257" r:id="rId3"/>
    <p:sldId id="311" r:id="rId4"/>
    <p:sldId id="258" r:id="rId5"/>
    <p:sldId id="259" r:id="rId6"/>
    <p:sldId id="261" r:id="rId7"/>
    <p:sldId id="260" r:id="rId8"/>
    <p:sldId id="262" r:id="rId9"/>
    <p:sldId id="264" r:id="rId10"/>
    <p:sldId id="263" r:id="rId11"/>
    <p:sldId id="271" r:id="rId12"/>
    <p:sldId id="266" r:id="rId13"/>
    <p:sldId id="265" r:id="rId14"/>
    <p:sldId id="269" r:id="rId15"/>
    <p:sldId id="270" r:id="rId16"/>
    <p:sldId id="273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90" r:id="rId33"/>
    <p:sldId id="288" r:id="rId34"/>
    <p:sldId id="312" r:id="rId35"/>
    <p:sldId id="291" r:id="rId36"/>
    <p:sldId id="292" r:id="rId37"/>
    <p:sldId id="294" r:id="rId38"/>
    <p:sldId id="293" r:id="rId39"/>
    <p:sldId id="295" r:id="rId40"/>
    <p:sldId id="297" r:id="rId41"/>
    <p:sldId id="301" r:id="rId42"/>
    <p:sldId id="296" r:id="rId43"/>
    <p:sldId id="298" r:id="rId44"/>
    <p:sldId id="300" r:id="rId45"/>
    <p:sldId id="302" r:id="rId46"/>
    <p:sldId id="299" r:id="rId47"/>
    <p:sldId id="304" r:id="rId48"/>
    <p:sldId id="305" r:id="rId49"/>
    <p:sldId id="306" r:id="rId50"/>
    <p:sldId id="307" r:id="rId51"/>
    <p:sldId id="354" r:id="rId52"/>
    <p:sldId id="308" r:id="rId53"/>
    <p:sldId id="309" r:id="rId54"/>
    <p:sldId id="310" r:id="rId55"/>
    <p:sldId id="313" r:id="rId56"/>
    <p:sldId id="322" r:id="rId57"/>
    <p:sldId id="314" r:id="rId58"/>
    <p:sldId id="315" r:id="rId59"/>
    <p:sldId id="317" r:id="rId60"/>
    <p:sldId id="316" r:id="rId61"/>
    <p:sldId id="318" r:id="rId62"/>
    <p:sldId id="319" r:id="rId63"/>
    <p:sldId id="320" r:id="rId64"/>
    <p:sldId id="321" r:id="rId65"/>
    <p:sldId id="323" r:id="rId66"/>
    <p:sldId id="324" r:id="rId67"/>
    <p:sldId id="332" r:id="rId68"/>
    <p:sldId id="325" r:id="rId69"/>
    <p:sldId id="328" r:id="rId70"/>
    <p:sldId id="329" r:id="rId71"/>
    <p:sldId id="330" r:id="rId72"/>
    <p:sldId id="327" r:id="rId73"/>
    <p:sldId id="331" r:id="rId74"/>
    <p:sldId id="333" r:id="rId75"/>
    <p:sldId id="335" r:id="rId76"/>
    <p:sldId id="336" r:id="rId77"/>
    <p:sldId id="337" r:id="rId78"/>
    <p:sldId id="338" r:id="rId79"/>
    <p:sldId id="339" r:id="rId80"/>
    <p:sldId id="340" r:id="rId81"/>
    <p:sldId id="341" r:id="rId82"/>
    <p:sldId id="342" r:id="rId83"/>
    <p:sldId id="343" r:id="rId84"/>
    <p:sldId id="355" r:id="rId85"/>
    <p:sldId id="344" r:id="rId86"/>
    <p:sldId id="346" r:id="rId87"/>
    <p:sldId id="347" r:id="rId88"/>
    <p:sldId id="350" r:id="rId89"/>
    <p:sldId id="356" r:id="rId90"/>
    <p:sldId id="352" r:id="rId91"/>
    <p:sldId id="349" r:id="rId92"/>
    <p:sldId id="357" r:id="rId93"/>
    <p:sldId id="345" r:id="rId94"/>
    <p:sldId id="353" r:id="rId9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18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theme" Target="theme/theme1.xml"/><Relationship Id="rId10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notesMaster" Target="notesMasters/notesMaster1.xml"/><Relationship Id="rId97" Type="http://schemas.openxmlformats.org/officeDocument/2006/relationships/handoutMaster" Target="handoutMasters/handoutMaster1.xml"/><Relationship Id="rId98" Type="http://schemas.openxmlformats.org/officeDocument/2006/relationships/printerSettings" Target="printerSettings/printerSettings1.bin"/><Relationship Id="rId99" Type="http://schemas.openxmlformats.org/officeDocument/2006/relationships/presProps" Target="pres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viewProps" Target="viewProps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5B54B3-AFFA-524A-A909-2A77A6CB3A9C}" type="datetimeFigureOut">
              <a:rPr lang="en-US" smtClean="0"/>
              <a:pPr/>
              <a:t>14/10/2013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354C4-AA5A-2645-AB41-04ABEAD5BF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6393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A3694D-9D35-E244-B81A-B58BE0CE041E}" type="datetimeFigureOut">
              <a:rPr lang="en-US" smtClean="0"/>
              <a:pPr/>
              <a:t>14/10/2013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3FC70-EB02-2D4B-9B06-3F87F1DD28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7695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Why is the pattern so statistically robust?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Why should exceptions exist?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3FC70-EB02-2D4B-9B06-3F87F1DD28F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Yesterday’s talk called this the “mosaic” of </a:t>
            </a:r>
            <a:r>
              <a:rPr lang="en-US" dirty="0" err="1" smtClean="0"/>
              <a:t>evolutuion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3FC70-EB02-2D4B-9B06-3F87F1DD28F9}" type="slidenum">
              <a:rPr lang="en-US" smtClean="0"/>
              <a:pPr/>
              <a:t>85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7DE440-1F67-8449-BB02-D3786B642FC8}" type="slidenum">
              <a:rPr lang="en-US"/>
              <a:pPr/>
              <a:t>86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92E98C-127A-904F-8181-44D6C7C2F0F4}" type="slidenum">
              <a:rPr lang="en-US"/>
              <a:pPr/>
              <a:t>87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92E98C-127A-904F-8181-44D6C7C2F0F4}" type="slidenum">
              <a:rPr lang="en-US"/>
              <a:pPr/>
              <a:t>88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92E98C-127A-904F-8181-44D6C7C2F0F4}" type="slidenum">
              <a:rPr lang="en-US"/>
              <a:pPr/>
              <a:t>89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92E98C-127A-904F-8181-44D6C7C2F0F4}" type="slidenum">
              <a:rPr lang="en-US"/>
              <a:pPr/>
              <a:t>90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92E98C-127A-904F-8181-44D6C7C2F0F4}" type="slidenum">
              <a:rPr lang="en-US"/>
              <a:pPr/>
              <a:t>91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92E98C-127A-904F-8181-44D6C7C2F0F4}" type="slidenum">
              <a:rPr lang="en-US"/>
              <a:pPr/>
              <a:t>92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B1B6-90DB-194C-8015-B556D20AB5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F66FC-9AA5-8A49-BA31-A52D8F56FB4D}" type="datetime1">
              <a:rPr lang="en-US" smtClean="0"/>
              <a:pPr/>
              <a:t>14/10/2013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09C3C-DBDA-7F49-B0EA-21142A6AF122}" type="datetime1">
              <a:rPr lang="en-US" smtClean="0"/>
              <a:pPr/>
              <a:t>14/10/2013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B1B6-90DB-194C-8015-B556D20AB5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4D408-ABB7-A649-8F4B-8A1957BF755C}" type="datetime1">
              <a:rPr lang="en-US" smtClean="0"/>
              <a:pPr/>
              <a:t>14/10/2013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B1B6-90DB-194C-8015-B556D20AB5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109156C3-7884-AB41-BDA5-955E892D6213}" type="datetime1">
              <a:rPr lang="en-US" smtClean="0"/>
              <a:pPr/>
              <a:t>14/10/2013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B1B6-90DB-194C-8015-B556D20AB5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7179C59B-17AF-8A41-82F5-D9AB1793A9D6}" type="datetime1">
              <a:rPr lang="en-US" smtClean="0"/>
              <a:pPr/>
              <a:t>14/10/2013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82258634-8251-B44C-90EE-C23E4CB9F5A0}" type="datetime1">
              <a:rPr lang="en-US" smtClean="0"/>
              <a:pPr/>
              <a:t>14/10/2013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23441-FA91-5E41-A44B-85ABA4FFB022}" type="datetime1">
              <a:rPr lang="en-US" smtClean="0"/>
              <a:pPr/>
              <a:t>14/10/2013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B1B6-90DB-194C-8015-B556D20AB5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B3E1-B00D-9D4F-90E4-0FB00B8BAEE0}" type="datetime1">
              <a:rPr lang="en-US" smtClean="0"/>
              <a:pPr/>
              <a:t>14/10/2013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B1B6-90DB-194C-8015-B556D20AB5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fld id="{B102E732-7A86-2A4E-94C7-1407E68B19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ED8E-6A93-4E45-B055-3D9FC25B5FE5}" type="datetime1">
              <a:rPr lang="en-US" smtClean="0"/>
              <a:pPr/>
              <a:t>14/10/2013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B1B6-90DB-194C-8015-B556D20AB5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6BEB6-AFC7-574D-B13D-1E9B5AA05E61}" type="datetime1">
              <a:rPr lang="en-US" smtClean="0"/>
              <a:pPr/>
              <a:t>14/10/2013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B1B6-90DB-194C-8015-B556D20AB5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352A7-3675-CD40-921F-C81E6E6A0CCC}" type="datetime1">
              <a:rPr lang="en-US" smtClean="0"/>
              <a:pPr/>
              <a:t>14/10/2013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B1B6-90DB-194C-8015-B556D20AB5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8446-6B74-7C49-B6B3-8DB5B2461BD7}" type="datetime1">
              <a:rPr lang="en-US" smtClean="0"/>
              <a:pPr/>
              <a:t>14/10/2013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B1B6-90DB-194C-8015-B556D20AB56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A2EB-5121-6E47-A0B9-91118941DEF1}" type="datetime1">
              <a:rPr lang="en-US" smtClean="0"/>
              <a:pPr/>
              <a:t>14/10/2013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B1B6-90DB-194C-8015-B556D20AB5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3D2D-0D78-E04B-913F-B0F8E48C8736}" type="datetime1">
              <a:rPr lang="en-US" smtClean="0"/>
              <a:pPr/>
              <a:t>14/10/2013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B1B6-90DB-194C-8015-B556D20AB5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F03E8-7B70-B146-B53A-BCD59E52F549}" type="datetime1">
              <a:rPr lang="en-US" smtClean="0"/>
              <a:pPr/>
              <a:t>14/10/2013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B1B6-90DB-194C-8015-B556D20AB5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208F7-DE54-1249-8B34-CE91A7FBD973}" type="datetime1">
              <a:rPr lang="en-US" smtClean="0"/>
              <a:pPr/>
              <a:t>14/10/2013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B1B6-90DB-194C-8015-B556D20AB5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9A9F6A2F-FCD7-2A4F-A1D9-4A3DDCCC8E22}" type="datetime1">
              <a:rPr lang="en-US" smtClean="0"/>
              <a:pPr/>
              <a:t>14/10/2013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Spike Gildea, University of Oregon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E50B1B6-90DB-194C-8015-B556D20AB56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2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1.bin"/><Relationship Id="rId5" Type="http://schemas.openxmlformats.org/officeDocument/2006/relationships/oleObject" Target="../embeddings/Microsoft_Word_97_-_2004_Document1.doc"/><Relationship Id="rId6" Type="http://schemas.openxmlformats.org/officeDocument/2006/relationships/image" Target="../media/image1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jpe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jpe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9886" y="1023680"/>
            <a:ext cx="8513882" cy="1360586"/>
          </a:xfrm>
        </p:spPr>
        <p:txBody>
          <a:bodyPr/>
          <a:lstStyle/>
          <a:p>
            <a:pPr algn="ctr"/>
            <a:r>
              <a:rPr lang="en-US" dirty="0"/>
              <a:t>Diachronic Alignment Typology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0069" y="2384266"/>
            <a:ext cx="7442881" cy="1697491"/>
          </a:xfrm>
        </p:spPr>
        <p:txBody>
          <a:bodyPr>
            <a:normAutofit fontScale="62500" lnSpcReduction="20000"/>
          </a:bodyPr>
          <a:lstStyle/>
          <a:p>
            <a:pPr algn="ctr"/>
            <a:endParaRPr lang="en-US" sz="3200" dirty="0" smtClean="0"/>
          </a:p>
          <a:p>
            <a:pPr algn="ctr"/>
            <a:r>
              <a:rPr lang="en-US" sz="3200" dirty="0" smtClean="0"/>
              <a:t>Explaining Split </a:t>
            </a:r>
            <a:r>
              <a:rPr lang="en-US" sz="3200" dirty="0" err="1" smtClean="0"/>
              <a:t>Ergativity</a:t>
            </a:r>
            <a:r>
              <a:rPr lang="en-US" sz="3200" dirty="0" smtClean="0"/>
              <a:t> </a:t>
            </a:r>
          </a:p>
          <a:p>
            <a:pPr algn="ctr"/>
            <a:r>
              <a:rPr lang="en-US" sz="3200" dirty="0" smtClean="0"/>
              <a:t>as the Evolution of Grammar</a:t>
            </a:r>
          </a:p>
          <a:p>
            <a:pPr algn="ctr"/>
            <a:endParaRPr lang="en-US" sz="3200" dirty="0" smtClean="0"/>
          </a:p>
          <a:p>
            <a:pPr algn="ctr"/>
            <a:r>
              <a:rPr lang="en-US" sz="3200" dirty="0" smtClean="0"/>
              <a:t>Spike Gildea</a:t>
            </a:r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715" y="4469466"/>
            <a:ext cx="5257800" cy="1016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50" y="4469466"/>
            <a:ext cx="1790700" cy="1397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3493" y="5699200"/>
            <a:ext cx="4038600" cy="78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Nominative-Accusative</a:t>
            </a:r>
            <a:br>
              <a:rPr lang="en-US" dirty="0" smtClean="0"/>
            </a:br>
            <a:r>
              <a:rPr lang="en-US" dirty="0" smtClean="0"/>
              <a:t>S and A align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>
              <a:spcBef>
                <a:spcPts val="2400"/>
              </a:spcBef>
              <a:buNone/>
            </a:pPr>
            <a:endParaRPr lang="en-US" dirty="0" smtClean="0"/>
          </a:p>
          <a:p>
            <a:pPr marL="914400">
              <a:spcBef>
                <a:spcPts val="2400"/>
              </a:spcBef>
              <a:buNone/>
            </a:pPr>
            <a:r>
              <a:rPr lang="en-US" dirty="0" smtClean="0"/>
              <a:t>		</a:t>
            </a:r>
            <a:r>
              <a:rPr lang="en-US" sz="2800" dirty="0" err="1" smtClean="0"/>
              <a:t>S.</a:t>
            </a:r>
            <a:r>
              <a:rPr lang="en-US" sz="2800" cap="small" dirty="0" err="1" smtClean="0"/>
              <a:t>nom</a:t>
            </a:r>
            <a:r>
              <a:rPr lang="en-US" sz="2800" dirty="0" smtClean="0"/>
              <a:t>       V	      	  </a:t>
            </a:r>
          </a:p>
          <a:p>
            <a:pPr marL="914400">
              <a:spcBef>
                <a:spcPts val="0"/>
              </a:spcBef>
              <a:buNone/>
            </a:pPr>
            <a:r>
              <a:rPr lang="en-US" sz="2800" i="1" dirty="0" smtClean="0"/>
              <a:t>	</a:t>
            </a:r>
            <a:r>
              <a:rPr lang="en-US" sz="2800" i="1" dirty="0" smtClean="0">
                <a:latin typeface="Times New Roman"/>
                <a:cs typeface="Times New Roman"/>
              </a:rPr>
              <a:t>	I                 run	</a:t>
            </a:r>
            <a:endParaRPr lang="en-US" sz="2800" dirty="0" smtClean="0">
              <a:latin typeface="Times New Roman"/>
              <a:cs typeface="Times New Roman"/>
            </a:endParaRPr>
          </a:p>
          <a:p>
            <a:pPr marL="914400"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1</a:t>
            </a:r>
            <a:r>
              <a:rPr lang="en-US" sz="2800" cap="small" dirty="0" smtClean="0">
                <a:latin typeface="Times New Roman"/>
                <a:cs typeface="Times New Roman"/>
              </a:rPr>
              <a:t>sg.nom    </a:t>
            </a:r>
            <a:r>
              <a:rPr lang="en-US" sz="2800" dirty="0" err="1" smtClean="0">
                <a:latin typeface="Times New Roman"/>
                <a:cs typeface="Times New Roman"/>
              </a:rPr>
              <a:t>run</a:t>
            </a:r>
            <a:r>
              <a:rPr lang="en-US" sz="2800" cap="small" dirty="0" err="1" smtClean="0">
                <a:latin typeface="Times New Roman"/>
                <a:cs typeface="Times New Roman"/>
              </a:rPr>
              <a:t>.pres</a:t>
            </a:r>
            <a:r>
              <a:rPr lang="en-US" sz="2800" i="1" dirty="0" smtClean="0">
                <a:latin typeface="Times New Roman"/>
                <a:cs typeface="Times New Roman"/>
              </a:rPr>
              <a:t>	</a:t>
            </a:r>
            <a:endParaRPr lang="en-US" sz="2800" cap="small" dirty="0" smtClean="0">
              <a:latin typeface="Times New Roman"/>
              <a:cs typeface="Times New Roman"/>
            </a:endParaRPr>
          </a:p>
          <a:p>
            <a:pPr marL="914400">
              <a:spcBef>
                <a:spcPts val="0"/>
              </a:spcBef>
              <a:buNone/>
            </a:pPr>
            <a:endParaRPr lang="en-US" sz="2800" cap="small" dirty="0" smtClean="0"/>
          </a:p>
          <a:p>
            <a:pPr marL="923544">
              <a:spcBef>
                <a:spcPts val="0"/>
              </a:spcBef>
              <a:buNone/>
            </a:pPr>
            <a:r>
              <a:rPr lang="en-US" sz="2800" dirty="0" smtClean="0"/>
              <a:t>		</a:t>
            </a:r>
            <a:r>
              <a:rPr lang="en-US" sz="2800" dirty="0" err="1" smtClean="0"/>
              <a:t>A.</a:t>
            </a:r>
            <a:r>
              <a:rPr lang="en-US" sz="2800" cap="small" dirty="0" err="1" smtClean="0"/>
              <a:t>nom</a:t>
            </a:r>
            <a:r>
              <a:rPr lang="en-US" sz="2800" dirty="0" smtClean="0"/>
              <a:t>       V             </a:t>
            </a:r>
            <a:r>
              <a:rPr lang="en-US" sz="2800" dirty="0" err="1" smtClean="0"/>
              <a:t>P.</a:t>
            </a:r>
            <a:r>
              <a:rPr lang="en-US" sz="2800" cap="small" dirty="0" err="1" smtClean="0"/>
              <a:t>acc</a:t>
            </a:r>
            <a:r>
              <a:rPr lang="en-US" sz="2800" dirty="0" smtClean="0"/>
              <a:t>	</a:t>
            </a:r>
          </a:p>
          <a:p>
            <a:pPr marL="923544">
              <a:spcBef>
                <a:spcPts val="0"/>
              </a:spcBef>
              <a:buNone/>
            </a:pPr>
            <a:r>
              <a:rPr lang="en-US" sz="2800" i="1" dirty="0" smtClean="0"/>
              <a:t>		</a:t>
            </a:r>
            <a:r>
              <a:rPr lang="en-US" sz="2800" i="1" dirty="0" smtClean="0">
                <a:latin typeface="Times New Roman"/>
                <a:cs typeface="Times New Roman"/>
              </a:rPr>
              <a:t>I                 see             him	</a:t>
            </a:r>
            <a:endParaRPr lang="en-US" sz="2800" dirty="0" smtClean="0">
              <a:latin typeface="Times New Roman"/>
              <a:cs typeface="Times New Roman"/>
            </a:endParaRPr>
          </a:p>
          <a:p>
            <a:pPr marL="923544"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1</a:t>
            </a:r>
            <a:r>
              <a:rPr lang="en-US" sz="2800" cap="small" dirty="0" smtClean="0">
                <a:latin typeface="Times New Roman"/>
                <a:cs typeface="Times New Roman"/>
              </a:rPr>
              <a:t>sg.nom    </a:t>
            </a:r>
            <a:r>
              <a:rPr lang="en-US" sz="2800" dirty="0" err="1" smtClean="0">
                <a:latin typeface="Times New Roman"/>
                <a:cs typeface="Times New Roman"/>
              </a:rPr>
              <a:t>see</a:t>
            </a:r>
            <a:r>
              <a:rPr lang="en-US" sz="2800" cap="small" dirty="0" err="1" smtClean="0">
                <a:latin typeface="Times New Roman"/>
                <a:cs typeface="Times New Roman"/>
              </a:rPr>
              <a:t>.pres</a:t>
            </a:r>
            <a:r>
              <a:rPr lang="en-US" sz="2800" cap="small" dirty="0" smtClean="0">
                <a:latin typeface="Times New Roman"/>
                <a:cs typeface="Times New Roman"/>
              </a:rPr>
              <a:t>    3sg.acc</a:t>
            </a:r>
            <a:r>
              <a:rPr lang="en-US" sz="2800" i="1" dirty="0" smtClean="0"/>
              <a:t>	</a:t>
            </a:r>
            <a:endParaRPr lang="en-US" sz="2800" dirty="0" smtClean="0"/>
          </a:p>
          <a:p>
            <a:pPr marL="91440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Nominative-Accusative</a:t>
            </a:r>
            <a:br>
              <a:rPr lang="en-US" dirty="0" smtClean="0"/>
            </a:br>
            <a:r>
              <a:rPr lang="en-US" dirty="0" smtClean="0">
                <a:solidFill>
                  <a:srgbClr val="9DF131"/>
                </a:solidFill>
              </a:rPr>
              <a:t>Case of S and A aligns</a:t>
            </a:r>
            <a:endParaRPr lang="en-US" dirty="0">
              <a:solidFill>
                <a:srgbClr val="9DF13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			</a:t>
            </a:r>
            <a:r>
              <a:rPr lang="en-US" sz="280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S.</a:t>
            </a:r>
            <a:r>
              <a:rPr lang="en-US" sz="2800" cap="small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nom</a:t>
            </a:r>
            <a:r>
              <a:rPr lang="en-US" sz="2800" dirty="0" smtClean="0"/>
              <a:t>       V	      	</a:t>
            </a:r>
            <a:endParaRPr lang="en-US" sz="28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914400">
              <a:spcBef>
                <a:spcPts val="0"/>
              </a:spcBef>
              <a:buNone/>
            </a:pPr>
            <a:r>
              <a:rPr lang="en-US" sz="2800" i="1" dirty="0" smtClean="0">
                <a:solidFill>
                  <a:srgbClr val="9DF131"/>
                </a:solidFill>
              </a:rPr>
              <a:t>		</a:t>
            </a:r>
            <a:r>
              <a:rPr lang="en-US" sz="2800" i="1" dirty="0" smtClean="0">
                <a:solidFill>
                  <a:srgbClr val="9DF131"/>
                </a:solidFill>
                <a:latin typeface="Times New Roman"/>
                <a:cs typeface="Times New Roman"/>
              </a:rPr>
              <a:t>I</a:t>
            </a:r>
            <a:r>
              <a:rPr lang="en-US" sz="2800" i="1" dirty="0" smtClean="0">
                <a:latin typeface="Times New Roman"/>
                <a:cs typeface="Times New Roman"/>
              </a:rPr>
              <a:t>                 run	     	</a:t>
            </a:r>
            <a:endParaRPr lang="en-US" sz="2800" dirty="0" smtClean="0">
              <a:solidFill>
                <a:srgbClr val="9DF131"/>
              </a:solidFill>
              <a:latin typeface="Times New Roman"/>
              <a:cs typeface="Times New Roman"/>
            </a:endParaRPr>
          </a:p>
          <a:p>
            <a:pPr marL="914400">
              <a:spcBef>
                <a:spcPts val="0"/>
              </a:spcBef>
              <a:buNone/>
            </a:pPr>
            <a:r>
              <a:rPr lang="en-US" sz="2800" dirty="0" smtClean="0">
                <a:solidFill>
                  <a:srgbClr val="9DF131"/>
                </a:solidFill>
                <a:latin typeface="Times New Roman"/>
                <a:cs typeface="Times New Roman"/>
              </a:rPr>
              <a:t>		</a:t>
            </a:r>
            <a:r>
              <a:rPr lang="en-US" sz="28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lang="en-US" sz="2800" cap="small" dirty="0" smtClean="0">
                <a:solidFill>
                  <a:srgbClr val="FFFFFF"/>
                </a:solidFill>
                <a:latin typeface="Times New Roman"/>
                <a:cs typeface="Times New Roman"/>
              </a:rPr>
              <a:t>sg.nom </a:t>
            </a:r>
            <a:r>
              <a:rPr lang="en-US" sz="2800" cap="small" dirty="0" smtClean="0">
                <a:latin typeface="Times New Roman"/>
                <a:cs typeface="Times New Roman"/>
              </a:rPr>
              <a:t>   </a:t>
            </a:r>
            <a:r>
              <a:rPr lang="en-US" sz="2800" dirty="0" err="1" smtClean="0">
                <a:latin typeface="Times New Roman"/>
                <a:cs typeface="Times New Roman"/>
              </a:rPr>
              <a:t>run.</a:t>
            </a:r>
            <a:r>
              <a:rPr lang="en-US" sz="2800" cap="small" dirty="0" err="1" smtClean="0">
                <a:latin typeface="Times New Roman"/>
                <a:cs typeface="Times New Roman"/>
              </a:rPr>
              <a:t>pres</a:t>
            </a:r>
            <a:r>
              <a:rPr lang="en-US" sz="2800" i="1" dirty="0" smtClean="0">
                <a:latin typeface="Times New Roman"/>
                <a:cs typeface="Times New Roman"/>
              </a:rPr>
              <a:t>	</a:t>
            </a:r>
            <a:r>
              <a:rPr lang="en-US" sz="2800" i="1" dirty="0" smtClean="0"/>
              <a:t>	</a:t>
            </a:r>
            <a:endParaRPr lang="en-US" sz="2800" cap="small" dirty="0" smtClean="0">
              <a:solidFill>
                <a:srgbClr val="9DF131"/>
              </a:solidFill>
            </a:endParaRPr>
          </a:p>
          <a:p>
            <a:pPr marL="914400">
              <a:spcBef>
                <a:spcPts val="0"/>
              </a:spcBef>
              <a:buNone/>
            </a:pPr>
            <a:endParaRPr lang="en-US" sz="2800" cap="small" dirty="0" smtClean="0"/>
          </a:p>
          <a:p>
            <a:pPr marL="923544">
              <a:spcBef>
                <a:spcPts val="0"/>
              </a:spcBef>
              <a:buNone/>
            </a:pPr>
            <a:r>
              <a:rPr lang="en-US" sz="2800" dirty="0" smtClean="0">
                <a:solidFill>
                  <a:srgbClr val="9DF131"/>
                </a:solidFill>
              </a:rPr>
              <a:t>		</a:t>
            </a:r>
            <a:r>
              <a:rPr lang="en-US" sz="2800" dirty="0" err="1" smtClean="0">
                <a:solidFill>
                  <a:srgbClr val="9DF131"/>
                </a:solidFill>
              </a:rPr>
              <a:t>A.</a:t>
            </a:r>
            <a:r>
              <a:rPr lang="en-US" sz="2800" cap="small" dirty="0" err="1" smtClean="0">
                <a:solidFill>
                  <a:srgbClr val="9DF131"/>
                </a:solidFill>
              </a:rPr>
              <a:t>nom</a:t>
            </a:r>
            <a:r>
              <a:rPr lang="en-US" sz="2800" dirty="0" smtClean="0"/>
              <a:t>       V            </a:t>
            </a:r>
            <a:r>
              <a:rPr lang="en-US" sz="2800" dirty="0" err="1" smtClean="0"/>
              <a:t>P.</a:t>
            </a:r>
            <a:r>
              <a:rPr lang="en-US" sz="2800" cap="small" dirty="0" err="1" smtClean="0"/>
              <a:t>acc</a:t>
            </a:r>
            <a:r>
              <a:rPr lang="en-US" sz="2800" dirty="0" smtClean="0"/>
              <a:t>	</a:t>
            </a:r>
          </a:p>
          <a:p>
            <a:pPr marL="923544">
              <a:spcBef>
                <a:spcPts val="0"/>
              </a:spcBef>
              <a:buNone/>
            </a:pPr>
            <a:r>
              <a:rPr lang="en-US" sz="2800" i="1" dirty="0" smtClean="0">
                <a:solidFill>
                  <a:srgbClr val="9DF131"/>
                </a:solidFill>
              </a:rPr>
              <a:t>		</a:t>
            </a:r>
            <a:r>
              <a:rPr lang="en-US" sz="2800" i="1" dirty="0" smtClean="0">
                <a:solidFill>
                  <a:srgbClr val="9DF131"/>
                </a:solidFill>
                <a:latin typeface="Times New Roman"/>
                <a:cs typeface="Times New Roman"/>
              </a:rPr>
              <a:t>I</a:t>
            </a:r>
            <a:r>
              <a:rPr lang="en-US" sz="2800" i="1" dirty="0" smtClean="0">
                <a:latin typeface="Times New Roman"/>
                <a:cs typeface="Times New Roman"/>
              </a:rPr>
              <a:t>                 see            him	</a:t>
            </a:r>
            <a:endParaRPr lang="en-US" sz="2800" dirty="0" smtClean="0">
              <a:latin typeface="Times New Roman"/>
              <a:cs typeface="Times New Roman"/>
            </a:endParaRPr>
          </a:p>
          <a:p>
            <a:pPr marL="923544">
              <a:spcBef>
                <a:spcPts val="0"/>
              </a:spcBef>
              <a:buNone/>
            </a:pPr>
            <a:r>
              <a:rPr lang="en-US" sz="2800" dirty="0" smtClean="0">
                <a:solidFill>
                  <a:srgbClr val="9DF131"/>
                </a:solidFill>
                <a:latin typeface="Times New Roman"/>
                <a:cs typeface="Times New Roman"/>
              </a:rPr>
              <a:t>		</a:t>
            </a:r>
            <a:r>
              <a:rPr lang="en-US" sz="28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lang="en-US" sz="2800" cap="small" dirty="0" smtClean="0">
                <a:solidFill>
                  <a:srgbClr val="FFFFFF"/>
                </a:solidFill>
                <a:latin typeface="Times New Roman"/>
                <a:cs typeface="Times New Roman"/>
              </a:rPr>
              <a:t>sg.nom </a:t>
            </a:r>
            <a:r>
              <a:rPr lang="en-US" sz="2800" cap="small" dirty="0" smtClean="0">
                <a:latin typeface="Times New Roman"/>
                <a:cs typeface="Times New Roman"/>
              </a:rPr>
              <a:t>   </a:t>
            </a:r>
            <a:r>
              <a:rPr lang="en-US" sz="2800" dirty="0" err="1" smtClean="0">
                <a:latin typeface="Times New Roman"/>
                <a:cs typeface="Times New Roman"/>
              </a:rPr>
              <a:t>see</a:t>
            </a:r>
            <a:r>
              <a:rPr lang="en-US" sz="2800" cap="small" dirty="0" err="1" smtClean="0">
                <a:latin typeface="Times New Roman"/>
                <a:cs typeface="Times New Roman"/>
              </a:rPr>
              <a:t>.pres</a:t>
            </a:r>
            <a:r>
              <a:rPr lang="en-US" sz="2800" cap="small" dirty="0" smtClean="0">
                <a:latin typeface="Times New Roman"/>
                <a:cs typeface="Times New Roman"/>
              </a:rPr>
              <a:t>   3sg.acc</a:t>
            </a:r>
            <a:r>
              <a:rPr lang="en-US" sz="3200" i="1" dirty="0" smtClean="0"/>
              <a:t>	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510581"/>
            <a:ext cx="7583487" cy="1447799"/>
          </a:xfrm>
        </p:spPr>
        <p:txBody>
          <a:bodyPr/>
          <a:lstStyle/>
          <a:p>
            <a:pPr algn="ctr"/>
            <a:r>
              <a:rPr lang="en-US" dirty="0" smtClean="0"/>
              <a:t>Nominative-Accusative</a:t>
            </a:r>
            <a:br>
              <a:rPr lang="en-US" dirty="0" smtClean="0"/>
            </a:br>
            <a:r>
              <a:rPr lang="en-US" dirty="0" smtClean="0">
                <a:solidFill>
                  <a:srgbClr val="9DF131"/>
                </a:solidFill>
              </a:rPr>
              <a:t>Case of S and A aligns </a:t>
            </a:r>
            <a:br>
              <a:rPr lang="en-US" dirty="0" smtClean="0">
                <a:solidFill>
                  <a:srgbClr val="9DF131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Case of P is distinct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828800"/>
            <a:ext cx="8006552" cy="4208930"/>
          </a:xfrm>
        </p:spPr>
        <p:txBody>
          <a:bodyPr>
            <a:normAutofit/>
          </a:bodyPr>
          <a:lstStyle/>
          <a:p>
            <a:pPr marL="914400">
              <a:spcBef>
                <a:spcPts val="2400"/>
              </a:spcBef>
              <a:buNone/>
            </a:pPr>
            <a:endParaRPr lang="en-US" sz="28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914400">
              <a:spcBef>
                <a:spcPts val="2400"/>
              </a:spcBef>
              <a:buNone/>
            </a:pPr>
            <a:r>
              <a:rPr lang="en-US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		</a:t>
            </a:r>
            <a:r>
              <a:rPr lang="en-US" sz="280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S.</a:t>
            </a:r>
            <a:r>
              <a:rPr lang="en-US" sz="2800" cap="small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nom</a:t>
            </a:r>
            <a:r>
              <a:rPr lang="en-US" sz="2800" dirty="0" smtClean="0"/>
              <a:t>       V	</a:t>
            </a:r>
            <a:endParaRPr lang="en-US" sz="2800" dirty="0" smtClean="0">
              <a:solidFill>
                <a:srgbClr val="9DF131"/>
              </a:solidFill>
            </a:endParaRPr>
          </a:p>
          <a:p>
            <a:pPr marL="914400">
              <a:spcBef>
                <a:spcPts val="0"/>
              </a:spcBef>
              <a:buNone/>
            </a:pPr>
            <a:r>
              <a:rPr lang="en-US" sz="2800" i="1" dirty="0" smtClean="0">
                <a:solidFill>
                  <a:srgbClr val="9DF131"/>
                </a:solidFill>
              </a:rPr>
              <a:t>		</a:t>
            </a:r>
            <a:r>
              <a:rPr lang="en-US" sz="2800" i="1" dirty="0" smtClean="0">
                <a:solidFill>
                  <a:srgbClr val="9DF131"/>
                </a:solidFill>
                <a:latin typeface="Times New Roman"/>
                <a:cs typeface="Times New Roman"/>
              </a:rPr>
              <a:t>I</a:t>
            </a:r>
            <a:r>
              <a:rPr lang="en-US" sz="2800" i="1" dirty="0" smtClean="0">
                <a:latin typeface="Times New Roman"/>
                <a:cs typeface="Times New Roman"/>
              </a:rPr>
              <a:t>                 run	</a:t>
            </a:r>
            <a:endParaRPr lang="en-US" sz="2800" dirty="0" smtClean="0">
              <a:solidFill>
                <a:srgbClr val="9DF131"/>
              </a:solidFill>
              <a:latin typeface="Times New Roman"/>
              <a:cs typeface="Times New Roman"/>
            </a:endParaRPr>
          </a:p>
          <a:p>
            <a:pPr marL="914400">
              <a:spcBef>
                <a:spcPts val="0"/>
              </a:spcBef>
              <a:buNone/>
            </a:pPr>
            <a:r>
              <a:rPr lang="en-US" sz="2800" dirty="0" smtClean="0">
                <a:solidFill>
                  <a:srgbClr val="9DF131"/>
                </a:solidFill>
                <a:latin typeface="Times New Roman"/>
                <a:cs typeface="Times New Roman"/>
              </a:rPr>
              <a:t>		</a:t>
            </a:r>
            <a:r>
              <a:rPr lang="en-US" sz="28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lang="en-US" sz="2800" cap="small" dirty="0" smtClean="0">
                <a:solidFill>
                  <a:srgbClr val="FFFFFF"/>
                </a:solidFill>
                <a:latin typeface="Times New Roman"/>
                <a:cs typeface="Times New Roman"/>
              </a:rPr>
              <a:t>sg.nom    </a:t>
            </a:r>
            <a:r>
              <a:rPr lang="en-US" sz="280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run</a:t>
            </a:r>
            <a:r>
              <a:rPr lang="en-US" sz="2800" cap="small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.pres</a:t>
            </a:r>
            <a:r>
              <a:rPr lang="en-US" sz="2800" i="1" dirty="0" smtClean="0">
                <a:solidFill>
                  <a:srgbClr val="FFFFFF"/>
                </a:solidFill>
              </a:rPr>
              <a:t>	</a:t>
            </a:r>
            <a:endParaRPr lang="en-US" sz="2800" cap="small" dirty="0" smtClean="0">
              <a:solidFill>
                <a:srgbClr val="FFFFFF"/>
              </a:solidFill>
            </a:endParaRPr>
          </a:p>
          <a:p>
            <a:pPr marL="914400">
              <a:spcBef>
                <a:spcPts val="0"/>
              </a:spcBef>
              <a:buNone/>
            </a:pPr>
            <a:endParaRPr lang="en-US" sz="2800" cap="small" dirty="0" smtClean="0"/>
          </a:p>
          <a:p>
            <a:pPr marL="923544">
              <a:spcBef>
                <a:spcPts val="0"/>
              </a:spcBef>
              <a:buNone/>
            </a:pPr>
            <a:r>
              <a:rPr lang="en-US" sz="2800" dirty="0" smtClean="0">
                <a:solidFill>
                  <a:srgbClr val="9DF131"/>
                </a:solidFill>
              </a:rPr>
              <a:t>		</a:t>
            </a:r>
            <a:r>
              <a:rPr lang="en-US" sz="2800" dirty="0" err="1" smtClean="0">
                <a:solidFill>
                  <a:srgbClr val="9DF131"/>
                </a:solidFill>
              </a:rPr>
              <a:t>A.</a:t>
            </a:r>
            <a:r>
              <a:rPr lang="en-US" sz="2800" cap="small" dirty="0" err="1" smtClean="0">
                <a:solidFill>
                  <a:srgbClr val="9DF131"/>
                </a:solidFill>
              </a:rPr>
              <a:t>nom</a:t>
            </a:r>
            <a:r>
              <a:rPr lang="en-US" sz="2800" dirty="0" smtClean="0"/>
              <a:t>       V             </a:t>
            </a:r>
            <a:r>
              <a:rPr lang="en-US" sz="2800" dirty="0" err="1" smtClean="0">
                <a:solidFill>
                  <a:srgbClr val="FF0000"/>
                </a:solidFill>
              </a:rPr>
              <a:t>P.</a:t>
            </a:r>
            <a:r>
              <a:rPr lang="en-US" sz="2800" cap="small" dirty="0" err="1" smtClean="0">
                <a:solidFill>
                  <a:srgbClr val="FF0000"/>
                </a:solidFill>
              </a:rPr>
              <a:t>acc</a:t>
            </a:r>
            <a:r>
              <a:rPr lang="en-US" sz="2800" dirty="0" smtClean="0">
                <a:solidFill>
                  <a:srgbClr val="FF0000"/>
                </a:solidFill>
              </a:rPr>
              <a:t>	</a:t>
            </a:r>
          </a:p>
          <a:p>
            <a:pPr marL="923544">
              <a:spcBef>
                <a:spcPts val="0"/>
              </a:spcBef>
              <a:buNone/>
            </a:pPr>
            <a:r>
              <a:rPr lang="en-US" sz="2800" i="1" dirty="0" smtClean="0">
                <a:solidFill>
                  <a:srgbClr val="9DF131"/>
                </a:solidFill>
              </a:rPr>
              <a:t>		</a:t>
            </a:r>
            <a:r>
              <a:rPr lang="en-US" sz="2800" i="1" dirty="0" smtClean="0">
                <a:solidFill>
                  <a:srgbClr val="9DF131"/>
                </a:solidFill>
                <a:latin typeface="Times New Roman"/>
                <a:cs typeface="Times New Roman"/>
              </a:rPr>
              <a:t>I</a:t>
            </a:r>
            <a:r>
              <a:rPr lang="en-US" sz="2800" i="1" dirty="0" smtClean="0">
                <a:latin typeface="Times New Roman"/>
                <a:cs typeface="Times New Roman"/>
              </a:rPr>
              <a:t>                 see            </a:t>
            </a:r>
            <a:r>
              <a:rPr lang="en-US" sz="2800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him</a:t>
            </a:r>
            <a:r>
              <a:rPr lang="en-US" sz="2800" i="1" dirty="0" smtClean="0">
                <a:latin typeface="Times New Roman"/>
                <a:cs typeface="Times New Roman"/>
              </a:rPr>
              <a:t>	</a:t>
            </a:r>
            <a:endParaRPr lang="en-US" sz="2800" dirty="0" smtClean="0">
              <a:solidFill>
                <a:srgbClr val="FF6600"/>
              </a:solidFill>
              <a:latin typeface="Times New Roman"/>
              <a:cs typeface="Times New Roman"/>
            </a:endParaRPr>
          </a:p>
          <a:p>
            <a:pPr marL="923544">
              <a:spcBef>
                <a:spcPts val="0"/>
              </a:spcBef>
              <a:buNone/>
            </a:pPr>
            <a:r>
              <a:rPr lang="en-US" sz="28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		1</a:t>
            </a:r>
            <a:r>
              <a:rPr lang="en-US" sz="2800" cap="small" dirty="0" smtClean="0">
                <a:solidFill>
                  <a:srgbClr val="FFFFFF"/>
                </a:solidFill>
                <a:latin typeface="Times New Roman"/>
                <a:cs typeface="Times New Roman"/>
              </a:rPr>
              <a:t>sg.nom    </a:t>
            </a:r>
            <a:r>
              <a:rPr lang="en-US" sz="280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see</a:t>
            </a:r>
            <a:r>
              <a:rPr lang="en-US" sz="2800" cap="small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.pres</a:t>
            </a:r>
            <a:r>
              <a:rPr lang="en-US" sz="2800" cap="small" dirty="0" smtClean="0">
                <a:solidFill>
                  <a:srgbClr val="FFFFFF"/>
                </a:solidFill>
                <a:latin typeface="Times New Roman"/>
                <a:cs typeface="Times New Roman"/>
              </a:rPr>
              <a:t>    3sg.acc</a:t>
            </a:r>
            <a:r>
              <a:rPr lang="en-US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endParaRPr lang="en-US" cap="small" dirty="0" smtClean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923544">
              <a:spcBef>
                <a:spcPts val="0"/>
              </a:spcBef>
              <a:buNone/>
            </a:pPr>
            <a:endParaRPr lang="en-US" dirty="0" smtClean="0"/>
          </a:p>
          <a:p>
            <a:pPr marL="923544">
              <a:spcBef>
                <a:spcPts val="0"/>
              </a:spcBef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Nominative-Accusative Agreement of S and A aligns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>
              <a:spcBef>
                <a:spcPts val="2400"/>
              </a:spcBef>
              <a:buNone/>
            </a:pPr>
            <a:r>
              <a:rPr lang="en-US" dirty="0" smtClean="0"/>
              <a:t>		</a:t>
            </a:r>
          </a:p>
          <a:p>
            <a:pPr marL="914400">
              <a:spcBef>
                <a:spcPts val="2400"/>
              </a:spcBef>
              <a:buNone/>
            </a:pPr>
            <a:r>
              <a:rPr lang="en-US" sz="2800" dirty="0" smtClean="0"/>
              <a:t>		</a:t>
            </a:r>
            <a:r>
              <a:rPr lang="en-US" sz="2800" dirty="0" err="1" smtClean="0"/>
              <a:t>S.</a:t>
            </a:r>
            <a:r>
              <a:rPr lang="en-US" sz="2800" cap="small" dirty="0" err="1" smtClean="0"/>
              <a:t>nom</a:t>
            </a:r>
            <a:r>
              <a:rPr lang="en-US" sz="2800" dirty="0" smtClean="0"/>
              <a:t>      V-</a:t>
            </a:r>
            <a:r>
              <a:rPr lang="en-US" sz="2800" cap="small" dirty="0" err="1" smtClean="0"/>
              <a:t>s</a:t>
            </a:r>
            <a:endParaRPr lang="en-US" sz="2800" dirty="0" smtClean="0"/>
          </a:p>
          <a:p>
            <a:pPr marL="914400">
              <a:spcBef>
                <a:spcPts val="0"/>
              </a:spcBef>
              <a:buNone/>
            </a:pPr>
            <a:r>
              <a:rPr lang="en-US" sz="2800" i="1" dirty="0" smtClean="0"/>
              <a:t>	  	</a:t>
            </a:r>
            <a:r>
              <a:rPr lang="en-US" sz="2800" i="1" dirty="0" smtClean="0">
                <a:latin typeface="Times New Roman"/>
                <a:cs typeface="Times New Roman"/>
              </a:rPr>
              <a:t>He            run-</a:t>
            </a:r>
            <a:r>
              <a:rPr lang="en-US" sz="2800" i="1" dirty="0" err="1" smtClean="0">
                <a:latin typeface="Times New Roman"/>
                <a:cs typeface="Times New Roman"/>
              </a:rPr>
              <a:t>s</a:t>
            </a:r>
            <a:endParaRPr lang="en-US" sz="2800" dirty="0" smtClean="0">
              <a:latin typeface="Times New Roman"/>
              <a:cs typeface="Times New Roman"/>
            </a:endParaRPr>
          </a:p>
          <a:p>
            <a:pPr marL="914400">
              <a:spcBef>
                <a:spcPts val="0"/>
              </a:spcBef>
              <a:buNone/>
            </a:pPr>
            <a:r>
              <a:rPr lang="en-US" sz="2800" i="1" dirty="0" smtClean="0">
                <a:latin typeface="Times New Roman"/>
                <a:cs typeface="Times New Roman"/>
              </a:rPr>
              <a:t>	  	</a:t>
            </a:r>
            <a:r>
              <a:rPr lang="en-US" sz="2800" dirty="0" smtClean="0">
                <a:latin typeface="Times New Roman"/>
                <a:cs typeface="Times New Roman"/>
              </a:rPr>
              <a:t>3</a:t>
            </a:r>
            <a:r>
              <a:rPr lang="en-US" sz="2800" cap="small" dirty="0" smtClean="0">
                <a:latin typeface="Times New Roman"/>
                <a:cs typeface="Times New Roman"/>
              </a:rPr>
              <a:t>sg.nom  </a:t>
            </a:r>
            <a:r>
              <a:rPr lang="en-US" sz="2800" dirty="0" smtClean="0">
                <a:latin typeface="Times New Roman"/>
                <a:cs typeface="Times New Roman"/>
              </a:rPr>
              <a:t>run</a:t>
            </a:r>
            <a:r>
              <a:rPr lang="en-US" sz="2800" cap="small" dirty="0" smtClean="0">
                <a:latin typeface="Times New Roman"/>
                <a:cs typeface="Times New Roman"/>
              </a:rPr>
              <a:t>-3sg.pres</a:t>
            </a:r>
          </a:p>
          <a:p>
            <a:pPr marL="914400">
              <a:spcBef>
                <a:spcPts val="0"/>
              </a:spcBef>
              <a:buNone/>
            </a:pPr>
            <a:endParaRPr lang="en-US" sz="2800" cap="small" dirty="0" smtClean="0"/>
          </a:p>
          <a:p>
            <a:pPr marL="923544">
              <a:spcBef>
                <a:spcPts val="0"/>
              </a:spcBef>
              <a:buNone/>
            </a:pPr>
            <a:r>
              <a:rPr lang="en-US" sz="2800" dirty="0" smtClean="0"/>
              <a:t>		</a:t>
            </a:r>
            <a:r>
              <a:rPr lang="en-US" sz="2800" dirty="0" err="1" smtClean="0"/>
              <a:t>A.</a:t>
            </a:r>
            <a:r>
              <a:rPr lang="en-US" sz="2800" cap="small" dirty="0" err="1" smtClean="0"/>
              <a:t>nom</a:t>
            </a:r>
            <a:r>
              <a:rPr lang="en-US" sz="2800" dirty="0" smtClean="0"/>
              <a:t>     V</a:t>
            </a:r>
            <a:r>
              <a:rPr lang="en-US" sz="2800" cap="small" dirty="0" smtClean="0"/>
              <a:t>-a               </a:t>
            </a:r>
            <a:r>
              <a:rPr lang="en-US" sz="2800" cap="small" dirty="0" err="1" smtClean="0"/>
              <a:t>P</a:t>
            </a:r>
            <a:r>
              <a:rPr lang="en-US" sz="2800" dirty="0" err="1" smtClean="0"/>
              <a:t>.</a:t>
            </a:r>
            <a:r>
              <a:rPr lang="en-US" sz="2800" cap="small" dirty="0" err="1" smtClean="0"/>
              <a:t>acc</a:t>
            </a:r>
            <a:endParaRPr lang="en-US" sz="2800" dirty="0" smtClean="0"/>
          </a:p>
          <a:p>
            <a:pPr marL="923544">
              <a:spcBef>
                <a:spcPts val="0"/>
              </a:spcBef>
              <a:buNone/>
            </a:pPr>
            <a:r>
              <a:rPr lang="en-US" sz="2800" i="1" dirty="0" smtClean="0"/>
              <a:t>		</a:t>
            </a:r>
            <a:r>
              <a:rPr lang="en-US" sz="2800" i="1" dirty="0" smtClean="0">
                <a:latin typeface="Times New Roman"/>
                <a:cs typeface="Times New Roman"/>
              </a:rPr>
              <a:t>He            see-</a:t>
            </a:r>
            <a:r>
              <a:rPr lang="en-US" sz="2800" i="1" dirty="0" err="1" smtClean="0">
                <a:latin typeface="Times New Roman"/>
                <a:cs typeface="Times New Roman"/>
              </a:rPr>
              <a:t>s</a:t>
            </a:r>
            <a:r>
              <a:rPr lang="en-US" sz="2800" i="1" dirty="0" smtClean="0">
                <a:latin typeface="Times New Roman"/>
                <a:cs typeface="Times New Roman"/>
              </a:rPr>
              <a:t>               me</a:t>
            </a:r>
            <a:endParaRPr lang="en-US" sz="2800" dirty="0" smtClean="0">
              <a:latin typeface="Times New Roman"/>
              <a:cs typeface="Times New Roman"/>
            </a:endParaRPr>
          </a:p>
          <a:p>
            <a:pPr marL="923544">
              <a:spcBef>
                <a:spcPts val="0"/>
              </a:spcBef>
              <a:buNone/>
            </a:pPr>
            <a:r>
              <a:rPr lang="en-US" sz="2800" i="1" dirty="0" smtClean="0">
                <a:latin typeface="Times New Roman"/>
                <a:cs typeface="Times New Roman"/>
              </a:rPr>
              <a:t>		</a:t>
            </a:r>
            <a:r>
              <a:rPr lang="en-US" sz="2800" dirty="0" smtClean="0">
                <a:latin typeface="Times New Roman"/>
                <a:cs typeface="Times New Roman"/>
              </a:rPr>
              <a:t>3</a:t>
            </a:r>
            <a:r>
              <a:rPr lang="en-US" sz="2800" cap="small" dirty="0" smtClean="0">
                <a:latin typeface="Times New Roman"/>
                <a:cs typeface="Times New Roman"/>
              </a:rPr>
              <a:t>sg.nom  </a:t>
            </a:r>
            <a:r>
              <a:rPr lang="en-US" sz="2800" dirty="0" smtClean="0">
                <a:latin typeface="Times New Roman"/>
                <a:cs typeface="Times New Roman"/>
              </a:rPr>
              <a:t>see</a:t>
            </a:r>
            <a:r>
              <a:rPr lang="en-US" sz="2800" cap="small" dirty="0" smtClean="0">
                <a:latin typeface="Times New Roman"/>
                <a:cs typeface="Times New Roman"/>
              </a:rPr>
              <a:t>-3sg.pres  1sg.acc</a:t>
            </a:r>
            <a:endParaRPr lang="en-US" sz="2800" dirty="0" smtClean="0">
              <a:latin typeface="Times New Roman"/>
              <a:cs typeface="Times New Roman"/>
            </a:endParaRPr>
          </a:p>
          <a:p>
            <a:pPr marL="91440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Nominative-Accusative 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Agreement of S and A aligns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>
              <a:spcBef>
                <a:spcPts val="2400"/>
              </a:spcBef>
              <a:buNone/>
            </a:pPr>
            <a:r>
              <a:rPr lang="en-US" sz="2400" dirty="0" smtClean="0"/>
              <a:t>		</a:t>
            </a:r>
          </a:p>
          <a:p>
            <a:pPr marL="914400">
              <a:spcBef>
                <a:spcPts val="2400"/>
              </a:spcBef>
              <a:buNone/>
            </a:pPr>
            <a:r>
              <a:rPr lang="en-US" sz="2800" dirty="0" smtClean="0"/>
              <a:t>		</a:t>
            </a:r>
            <a:r>
              <a:rPr lang="en-US" sz="2800" dirty="0" err="1" smtClean="0"/>
              <a:t>S.</a:t>
            </a:r>
            <a:r>
              <a:rPr lang="en-US" sz="2800" cap="small" dirty="0" err="1" smtClean="0"/>
              <a:t>nom</a:t>
            </a:r>
            <a:r>
              <a:rPr lang="en-US" sz="2800" dirty="0" smtClean="0"/>
              <a:t>      </a:t>
            </a:r>
            <a:r>
              <a:rPr lang="en-US" sz="2800" dirty="0" smtClean="0">
                <a:solidFill>
                  <a:srgbClr val="9DF131"/>
                </a:solidFill>
              </a:rPr>
              <a:t>V-</a:t>
            </a:r>
            <a:r>
              <a:rPr lang="en-US" sz="2800" cap="small" dirty="0" err="1" smtClean="0">
                <a:solidFill>
                  <a:srgbClr val="9DF131"/>
                </a:solidFill>
              </a:rPr>
              <a:t>s</a:t>
            </a:r>
            <a:endParaRPr lang="en-US" sz="2800" dirty="0" smtClean="0">
              <a:solidFill>
                <a:srgbClr val="9DF131"/>
              </a:solidFill>
            </a:endParaRPr>
          </a:p>
          <a:p>
            <a:pPr marL="914400">
              <a:spcBef>
                <a:spcPts val="0"/>
              </a:spcBef>
              <a:buNone/>
            </a:pPr>
            <a:r>
              <a:rPr lang="en-US" sz="2800" i="1" dirty="0" smtClean="0"/>
              <a:t>	  	</a:t>
            </a:r>
            <a:r>
              <a:rPr lang="en-US" sz="2800" i="1" dirty="0" smtClean="0">
                <a:latin typeface="Times New Roman"/>
                <a:cs typeface="Times New Roman"/>
              </a:rPr>
              <a:t>He            run</a:t>
            </a:r>
            <a:r>
              <a:rPr lang="en-US" sz="2800" i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-</a:t>
            </a:r>
            <a:r>
              <a:rPr lang="en-US" sz="28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s</a:t>
            </a:r>
            <a:endParaRPr lang="en-US" sz="2800" dirty="0" smtClean="0">
              <a:solidFill>
                <a:schemeClr val="accent3">
                  <a:lumMod val="60000"/>
                  <a:lumOff val="40000"/>
                </a:schemeClr>
              </a:solidFill>
              <a:latin typeface="Times New Roman"/>
              <a:cs typeface="Times New Roman"/>
            </a:endParaRPr>
          </a:p>
          <a:p>
            <a:pPr marL="914400">
              <a:spcBef>
                <a:spcPts val="0"/>
              </a:spcBef>
              <a:buNone/>
            </a:pPr>
            <a:r>
              <a:rPr lang="en-US" sz="2800" i="1" dirty="0" smtClean="0">
                <a:latin typeface="Times New Roman"/>
                <a:cs typeface="Times New Roman"/>
              </a:rPr>
              <a:t>	  	</a:t>
            </a:r>
            <a:r>
              <a:rPr lang="en-US" sz="2800" dirty="0" smtClean="0">
                <a:latin typeface="Times New Roman"/>
                <a:cs typeface="Times New Roman"/>
              </a:rPr>
              <a:t>3</a:t>
            </a:r>
            <a:r>
              <a:rPr lang="en-US" sz="2800" cap="small" dirty="0" smtClean="0">
                <a:latin typeface="Times New Roman"/>
                <a:cs typeface="Times New Roman"/>
              </a:rPr>
              <a:t>sg.nom  </a:t>
            </a:r>
            <a:r>
              <a:rPr lang="en-US" sz="2800" dirty="0" smtClean="0">
                <a:latin typeface="Times New Roman"/>
                <a:cs typeface="Times New Roman"/>
              </a:rPr>
              <a:t>run</a:t>
            </a:r>
            <a:r>
              <a:rPr lang="en-US" sz="2800" cap="small" dirty="0" smtClean="0">
                <a:latin typeface="Times New Roman"/>
                <a:cs typeface="Times New Roman"/>
              </a:rPr>
              <a:t>-3sg.pres</a:t>
            </a:r>
          </a:p>
          <a:p>
            <a:pPr marL="914400">
              <a:spcBef>
                <a:spcPts val="0"/>
              </a:spcBef>
              <a:buNone/>
            </a:pPr>
            <a:endParaRPr lang="en-US" sz="2800" cap="small" dirty="0" smtClean="0"/>
          </a:p>
          <a:p>
            <a:pPr marL="923544">
              <a:spcBef>
                <a:spcPts val="0"/>
              </a:spcBef>
              <a:buNone/>
            </a:pPr>
            <a:r>
              <a:rPr lang="en-US" sz="2800" dirty="0" smtClean="0"/>
              <a:t>		</a:t>
            </a:r>
            <a:r>
              <a:rPr lang="en-US" sz="2800" dirty="0" err="1" smtClean="0"/>
              <a:t>A.</a:t>
            </a:r>
            <a:r>
              <a:rPr lang="en-US" sz="2800" cap="small" dirty="0" err="1" smtClean="0"/>
              <a:t>nom</a:t>
            </a:r>
            <a:r>
              <a:rPr lang="en-US" sz="2800" dirty="0" smtClean="0"/>
              <a:t>     </a:t>
            </a:r>
            <a:r>
              <a:rPr lang="en-US" sz="2800" dirty="0" smtClean="0">
                <a:solidFill>
                  <a:srgbClr val="9DF131"/>
                </a:solidFill>
              </a:rPr>
              <a:t>V</a:t>
            </a:r>
            <a:r>
              <a:rPr lang="en-US" sz="2800" cap="small" dirty="0" smtClean="0">
                <a:solidFill>
                  <a:srgbClr val="9DF131"/>
                </a:solidFill>
              </a:rPr>
              <a:t>-a</a:t>
            </a:r>
            <a:r>
              <a:rPr lang="en-US" sz="2800" cap="small" dirty="0" smtClean="0"/>
              <a:t>               </a:t>
            </a:r>
            <a:r>
              <a:rPr lang="en-US" sz="2800" cap="small" dirty="0" err="1" smtClean="0"/>
              <a:t>P</a:t>
            </a:r>
            <a:r>
              <a:rPr lang="en-US" sz="2800" dirty="0" err="1" smtClean="0"/>
              <a:t>.</a:t>
            </a:r>
            <a:r>
              <a:rPr lang="en-US" sz="2800" cap="small" dirty="0" err="1" smtClean="0"/>
              <a:t>acc</a:t>
            </a:r>
            <a:endParaRPr lang="en-US" sz="2800" dirty="0" smtClean="0"/>
          </a:p>
          <a:p>
            <a:pPr marL="923544">
              <a:spcBef>
                <a:spcPts val="0"/>
              </a:spcBef>
              <a:buNone/>
            </a:pPr>
            <a:r>
              <a:rPr lang="en-US" sz="2800" i="1" dirty="0" smtClean="0"/>
              <a:t>		</a:t>
            </a:r>
            <a:r>
              <a:rPr lang="en-US" sz="2800" i="1" dirty="0" smtClean="0">
                <a:latin typeface="Times New Roman"/>
                <a:cs typeface="Times New Roman"/>
              </a:rPr>
              <a:t>He            see</a:t>
            </a:r>
            <a:r>
              <a:rPr lang="en-US" sz="2800" i="1" dirty="0" smtClean="0">
                <a:solidFill>
                  <a:srgbClr val="9DF131"/>
                </a:solidFill>
                <a:latin typeface="Times New Roman"/>
                <a:cs typeface="Times New Roman"/>
              </a:rPr>
              <a:t>-</a:t>
            </a:r>
            <a:r>
              <a:rPr lang="en-US" sz="2800" i="1" dirty="0" err="1" smtClean="0">
                <a:solidFill>
                  <a:srgbClr val="9DF131"/>
                </a:solidFill>
                <a:latin typeface="Times New Roman"/>
                <a:cs typeface="Times New Roman"/>
              </a:rPr>
              <a:t>s</a:t>
            </a:r>
            <a:r>
              <a:rPr lang="en-US" sz="2800" i="1" dirty="0" smtClean="0">
                <a:latin typeface="Times New Roman"/>
                <a:cs typeface="Times New Roman"/>
              </a:rPr>
              <a:t>               me</a:t>
            </a:r>
            <a:endParaRPr lang="en-US" sz="2800" dirty="0" smtClean="0">
              <a:latin typeface="Times New Roman"/>
              <a:cs typeface="Times New Roman"/>
            </a:endParaRPr>
          </a:p>
          <a:p>
            <a:pPr marL="923544">
              <a:spcBef>
                <a:spcPts val="0"/>
              </a:spcBef>
              <a:buNone/>
            </a:pPr>
            <a:r>
              <a:rPr lang="en-US" sz="2800" i="1" dirty="0" smtClean="0">
                <a:latin typeface="Times New Roman"/>
                <a:cs typeface="Times New Roman"/>
              </a:rPr>
              <a:t>		</a:t>
            </a:r>
            <a:r>
              <a:rPr lang="en-US" sz="2800" dirty="0" smtClean="0">
                <a:latin typeface="Times New Roman"/>
                <a:cs typeface="Times New Roman"/>
              </a:rPr>
              <a:t>3</a:t>
            </a:r>
            <a:r>
              <a:rPr lang="en-US" sz="2800" cap="small" dirty="0" smtClean="0">
                <a:latin typeface="Times New Roman"/>
                <a:cs typeface="Times New Roman"/>
              </a:rPr>
              <a:t>sg.nom  </a:t>
            </a:r>
            <a:r>
              <a:rPr lang="en-US" sz="2800" dirty="0" smtClean="0">
                <a:latin typeface="Times New Roman"/>
                <a:cs typeface="Times New Roman"/>
              </a:rPr>
              <a:t>see</a:t>
            </a:r>
            <a:r>
              <a:rPr lang="en-US" sz="2800" cap="small" dirty="0" smtClean="0">
                <a:latin typeface="Times New Roman"/>
                <a:cs typeface="Times New Roman"/>
              </a:rPr>
              <a:t>-3sg.pres  1sg.acc</a:t>
            </a:r>
            <a:endParaRPr lang="en-US" sz="2800" dirty="0" smtClean="0">
              <a:latin typeface="Times New Roman"/>
              <a:cs typeface="Times New Roman"/>
            </a:endParaRPr>
          </a:p>
          <a:p>
            <a:pPr marL="914400">
              <a:spcBef>
                <a:spcPts val="0"/>
              </a:spcBef>
              <a:buNone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Ergative-</a:t>
            </a:r>
            <a:r>
              <a:rPr lang="en-US" dirty="0" err="1" smtClean="0"/>
              <a:t>Absolutive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Kuikúro</a:t>
            </a:r>
            <a:r>
              <a:rPr lang="en-US" dirty="0" smtClean="0"/>
              <a:t> (Brazil, </a:t>
            </a:r>
            <a:r>
              <a:rPr lang="en-US" dirty="0" err="1" smtClean="0"/>
              <a:t>Franchetto</a:t>
            </a:r>
            <a:r>
              <a:rPr lang="en-US" dirty="0" smtClean="0"/>
              <a:t> 1990)</a:t>
            </a:r>
          </a:p>
          <a:p>
            <a:pPr>
              <a:buNone/>
            </a:pPr>
            <a:r>
              <a:rPr lang="en-US" dirty="0" smtClean="0"/>
              <a:t>		S-</a:t>
            </a:r>
            <a:r>
              <a:rPr lang="en-US" cap="small" dirty="0" smtClean="0"/>
              <a:t>abs</a:t>
            </a:r>
            <a:r>
              <a:rPr lang="en-US" dirty="0" smtClean="0"/>
              <a:t>          V</a:t>
            </a:r>
          </a:p>
          <a:p>
            <a:pPr>
              <a:spcBef>
                <a:spcPts val="0"/>
              </a:spcBef>
              <a:buNone/>
            </a:pPr>
            <a:r>
              <a:rPr lang="en-US" i="1" dirty="0" smtClean="0"/>
              <a:t>		</a:t>
            </a:r>
            <a:r>
              <a:rPr lang="en-US" i="1" dirty="0" err="1" smtClean="0">
                <a:latin typeface="Doulos SIL"/>
                <a:cs typeface="Doulos SIL"/>
              </a:rPr>
              <a:t>həré</a:t>
            </a:r>
            <a:r>
              <a:rPr lang="en-US" i="1" dirty="0" smtClean="0">
                <a:latin typeface="Doulos SIL"/>
                <a:cs typeface="Doulos SIL"/>
              </a:rPr>
              <a:t>-Ø       </a:t>
            </a:r>
            <a:r>
              <a:rPr lang="en-US" i="1" dirty="0" err="1" smtClean="0">
                <a:latin typeface="Doulos SIL"/>
                <a:cs typeface="Doulos SIL"/>
              </a:rPr>
              <a:t>té-lə</a:t>
            </a:r>
            <a:r>
              <a:rPr lang="en-US" dirty="0" smtClean="0">
                <a:latin typeface="Doulos SIL"/>
                <a:cs typeface="Doulos SIL"/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latin typeface="Times New Roman"/>
                <a:cs typeface="Times New Roman"/>
              </a:rPr>
              <a:t>		arrow-</a:t>
            </a:r>
            <a:r>
              <a:rPr lang="en-US" cap="small" dirty="0" smtClean="0">
                <a:latin typeface="Times New Roman"/>
                <a:cs typeface="Times New Roman"/>
              </a:rPr>
              <a:t>abs</a:t>
            </a:r>
            <a:r>
              <a:rPr lang="en-US" dirty="0" smtClean="0">
                <a:latin typeface="Times New Roman"/>
                <a:cs typeface="Times New Roman"/>
              </a:rPr>
              <a:t>  go-</a:t>
            </a:r>
            <a:r>
              <a:rPr lang="en-US" cap="small" dirty="0" smtClean="0">
                <a:latin typeface="Times New Roman"/>
                <a:cs typeface="Times New Roman"/>
              </a:rPr>
              <a:t>punctual</a:t>
            </a:r>
          </a:p>
          <a:p>
            <a:pPr>
              <a:spcBef>
                <a:spcPts val="0"/>
              </a:spcBef>
              <a:buNone/>
            </a:pPr>
            <a:r>
              <a:rPr lang="en-US" cap="small" dirty="0" smtClean="0">
                <a:latin typeface="Times New Roman"/>
                <a:cs typeface="Times New Roman"/>
              </a:rPr>
              <a:t>		</a:t>
            </a:r>
            <a:r>
              <a:rPr lang="en-US" dirty="0" smtClean="0">
                <a:latin typeface="Times New Roman"/>
                <a:cs typeface="Times New Roman"/>
              </a:rPr>
              <a:t>‘The arrow goes.’  </a:t>
            </a:r>
          </a:p>
          <a:p>
            <a:pPr>
              <a:spcBef>
                <a:spcPts val="0"/>
              </a:spcBef>
              <a:buNone/>
            </a:pPr>
            <a:endParaRPr lang="en-US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		P-</a:t>
            </a:r>
            <a:r>
              <a:rPr lang="en-US" cap="small" dirty="0" smtClean="0"/>
              <a:t>abs</a:t>
            </a:r>
            <a:r>
              <a:rPr lang="en-US" dirty="0" smtClean="0"/>
              <a:t>	     V                     A-</a:t>
            </a:r>
            <a:r>
              <a:rPr lang="en-US" cap="small" dirty="0" smtClean="0"/>
              <a:t>erg</a:t>
            </a:r>
            <a:endParaRPr lang="en-US" dirty="0" smtClean="0"/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latin typeface="Doulos SIL"/>
                <a:cs typeface="Doulos SIL"/>
              </a:rPr>
              <a:t>		</a:t>
            </a:r>
            <a:r>
              <a:rPr lang="en-US" i="1" dirty="0" err="1" smtClean="0">
                <a:latin typeface="Doulos SIL"/>
                <a:cs typeface="Doulos SIL"/>
              </a:rPr>
              <a:t>kaŋá</a:t>
            </a:r>
            <a:r>
              <a:rPr lang="en-US" i="1" dirty="0" smtClean="0">
                <a:latin typeface="Doulos SIL"/>
                <a:cs typeface="Doulos SIL"/>
              </a:rPr>
              <a:t>-Ø    </a:t>
            </a:r>
            <a:r>
              <a:rPr lang="en-US" i="1" dirty="0" err="1" smtClean="0">
                <a:latin typeface="Doulos SIL"/>
                <a:cs typeface="Doulos SIL"/>
              </a:rPr>
              <a:t>eŋé-lə</a:t>
            </a:r>
            <a:r>
              <a:rPr lang="en-US" i="1" dirty="0" smtClean="0">
                <a:latin typeface="Doulos SIL"/>
                <a:cs typeface="Doulos SIL"/>
              </a:rPr>
              <a:t>              </a:t>
            </a:r>
            <a:r>
              <a:rPr lang="en-US" i="1" dirty="0" err="1" smtClean="0">
                <a:latin typeface="Doulos SIL"/>
                <a:cs typeface="Doulos SIL"/>
              </a:rPr>
              <a:t>ku-peké-ni</a:t>
            </a:r>
            <a:r>
              <a:rPr lang="en-US" dirty="0" smtClean="0">
                <a:latin typeface="Doulos SIL"/>
                <a:cs typeface="Doulos SIL"/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latin typeface="Times New Roman"/>
                <a:cs typeface="Times New Roman"/>
              </a:rPr>
              <a:t>		fish-</a:t>
            </a:r>
            <a:r>
              <a:rPr lang="en-US" cap="small" dirty="0" smtClean="0">
                <a:latin typeface="Times New Roman"/>
                <a:cs typeface="Times New Roman"/>
              </a:rPr>
              <a:t>abs</a:t>
            </a:r>
            <a:r>
              <a:rPr lang="en-US" dirty="0" smtClean="0">
                <a:latin typeface="Times New Roman"/>
                <a:cs typeface="Times New Roman"/>
              </a:rPr>
              <a:t>   eat-</a:t>
            </a:r>
            <a:r>
              <a:rPr lang="en-US" cap="small" dirty="0" smtClean="0">
                <a:latin typeface="Times New Roman"/>
                <a:cs typeface="Times New Roman"/>
              </a:rPr>
              <a:t>punctual</a:t>
            </a:r>
            <a:r>
              <a:rPr lang="en-US" dirty="0" smtClean="0">
                <a:latin typeface="Times New Roman"/>
                <a:cs typeface="Times New Roman"/>
              </a:rPr>
              <a:t>  1+2-</a:t>
            </a:r>
            <a:r>
              <a:rPr lang="en-US" cap="small" dirty="0" smtClean="0">
                <a:latin typeface="Times New Roman"/>
                <a:cs typeface="Times New Roman"/>
              </a:rPr>
              <a:t>erg-pl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latin typeface="Times New Roman"/>
                <a:cs typeface="Times New Roman"/>
              </a:rPr>
              <a:t>		‘We all eat fish.’</a:t>
            </a:r>
          </a:p>
          <a:p>
            <a:pPr>
              <a:spcBef>
                <a:spcPts val="0"/>
              </a:spcBef>
              <a:buNone/>
            </a:pP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Ergative-</a:t>
            </a:r>
            <a:r>
              <a:rPr lang="en-US" dirty="0" err="1" smtClean="0"/>
              <a:t>Absolutive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(lack of) </a:t>
            </a:r>
            <a:r>
              <a:rPr lang="en-US" dirty="0" smtClean="0">
                <a:solidFill>
                  <a:srgbClr val="FF0000"/>
                </a:solidFill>
              </a:rPr>
              <a:t>Case of S and P aligns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Kuikúro</a:t>
            </a:r>
            <a:r>
              <a:rPr lang="en-US" dirty="0" smtClean="0"/>
              <a:t> (Brazil, </a:t>
            </a:r>
            <a:r>
              <a:rPr lang="en-US" dirty="0" err="1" smtClean="0"/>
              <a:t>Franchetto</a:t>
            </a:r>
            <a:r>
              <a:rPr lang="en-US" dirty="0" smtClean="0"/>
              <a:t> 1990)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smtClean="0">
                <a:solidFill>
                  <a:srgbClr val="FF0000"/>
                </a:solidFill>
              </a:rPr>
              <a:t>S-</a:t>
            </a:r>
            <a:r>
              <a:rPr lang="en-US" cap="small" dirty="0" smtClean="0">
                <a:solidFill>
                  <a:srgbClr val="FF0000"/>
                </a:solidFill>
              </a:rPr>
              <a:t>abs</a:t>
            </a:r>
            <a:r>
              <a:rPr lang="en-US" dirty="0" smtClean="0"/>
              <a:t>          V</a:t>
            </a:r>
          </a:p>
          <a:p>
            <a:pPr>
              <a:spcBef>
                <a:spcPts val="0"/>
              </a:spcBef>
              <a:buNone/>
            </a:pPr>
            <a:r>
              <a:rPr lang="en-US" i="1" dirty="0" smtClean="0"/>
              <a:t>		</a:t>
            </a:r>
            <a:r>
              <a:rPr lang="en-US" i="1" dirty="0" err="1" smtClean="0">
                <a:latin typeface="Doulos SIL"/>
                <a:cs typeface="Doulos SIL"/>
              </a:rPr>
              <a:t>həré</a:t>
            </a:r>
            <a:r>
              <a:rPr lang="en-US" i="1" dirty="0" smtClean="0">
                <a:latin typeface="Doulos SIL"/>
                <a:cs typeface="Doulos SIL"/>
              </a:rPr>
              <a:t>-Ø       </a:t>
            </a:r>
            <a:r>
              <a:rPr lang="en-US" i="1" dirty="0" err="1" smtClean="0">
                <a:latin typeface="Doulos SIL"/>
                <a:cs typeface="Doulos SIL"/>
              </a:rPr>
              <a:t>té-lə</a:t>
            </a:r>
            <a:r>
              <a:rPr lang="en-US" dirty="0" smtClean="0">
                <a:latin typeface="Doulos SIL"/>
                <a:cs typeface="Doulos SIL"/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latin typeface="Times New Roman"/>
                <a:cs typeface="Times New Roman"/>
              </a:rPr>
              <a:t>		arrow</a:t>
            </a:r>
            <a:r>
              <a:rPr lang="en-US" dirty="0" smtClean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lang="en-US" cap="small" dirty="0" smtClean="0">
                <a:solidFill>
                  <a:srgbClr val="FFFFFF"/>
                </a:solidFill>
                <a:latin typeface="Times New Roman"/>
                <a:cs typeface="Times New Roman"/>
              </a:rPr>
              <a:t>abs</a:t>
            </a:r>
            <a:r>
              <a:rPr lang="en-US" dirty="0" smtClean="0">
                <a:latin typeface="Times New Roman"/>
                <a:cs typeface="Times New Roman"/>
              </a:rPr>
              <a:t>  go-</a:t>
            </a:r>
            <a:r>
              <a:rPr lang="en-US" cap="small" dirty="0" smtClean="0">
                <a:latin typeface="Times New Roman"/>
                <a:cs typeface="Times New Roman"/>
              </a:rPr>
              <a:t>punctual</a:t>
            </a:r>
          </a:p>
          <a:p>
            <a:pPr>
              <a:spcBef>
                <a:spcPts val="0"/>
              </a:spcBef>
              <a:buNone/>
            </a:pPr>
            <a:r>
              <a:rPr lang="en-US" cap="small" dirty="0" smtClean="0">
                <a:latin typeface="Times New Roman"/>
                <a:cs typeface="Times New Roman"/>
              </a:rPr>
              <a:t>		</a:t>
            </a:r>
            <a:r>
              <a:rPr lang="en-US" dirty="0" smtClean="0">
                <a:latin typeface="Times New Roman"/>
                <a:cs typeface="Times New Roman"/>
              </a:rPr>
              <a:t>‘The arrow goes.’  </a:t>
            </a:r>
          </a:p>
          <a:p>
            <a:pPr>
              <a:spcBef>
                <a:spcPts val="0"/>
              </a:spcBef>
              <a:buNone/>
            </a:pPr>
            <a:endParaRPr lang="en-US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		</a:t>
            </a:r>
            <a:r>
              <a:rPr lang="en-US" dirty="0" smtClean="0">
                <a:solidFill>
                  <a:srgbClr val="FF0000"/>
                </a:solidFill>
              </a:rPr>
              <a:t>P-</a:t>
            </a:r>
            <a:r>
              <a:rPr lang="en-US" cap="small" dirty="0" smtClean="0">
                <a:solidFill>
                  <a:srgbClr val="FF0000"/>
                </a:solidFill>
              </a:rPr>
              <a:t>abs</a:t>
            </a:r>
            <a:r>
              <a:rPr lang="en-US" dirty="0" smtClean="0">
                <a:solidFill>
                  <a:srgbClr val="FFFFFF"/>
                </a:solidFill>
              </a:rPr>
              <a:t>	  </a:t>
            </a:r>
            <a:r>
              <a:rPr lang="en-US" dirty="0" smtClean="0"/>
              <a:t>   V                    A-</a:t>
            </a:r>
            <a:r>
              <a:rPr lang="en-US" cap="small" dirty="0" smtClean="0"/>
              <a:t>erg</a:t>
            </a:r>
            <a:endParaRPr lang="en-US" dirty="0" smtClean="0"/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latin typeface="Doulos SIL"/>
                <a:cs typeface="Doulos SIL"/>
              </a:rPr>
              <a:t>		</a:t>
            </a:r>
            <a:r>
              <a:rPr lang="en-US" i="1" dirty="0" err="1" smtClean="0">
                <a:latin typeface="Doulos SIL"/>
                <a:cs typeface="Doulos SIL"/>
              </a:rPr>
              <a:t>kaŋá</a:t>
            </a:r>
            <a:r>
              <a:rPr lang="en-US" i="1" dirty="0" smtClean="0">
                <a:solidFill>
                  <a:srgbClr val="FFFFFF"/>
                </a:solidFill>
                <a:latin typeface="Doulos SIL"/>
                <a:cs typeface="Doulos SIL"/>
              </a:rPr>
              <a:t>-Ø  </a:t>
            </a:r>
            <a:r>
              <a:rPr lang="en-US" i="1" dirty="0" smtClean="0">
                <a:latin typeface="Doulos SIL"/>
                <a:cs typeface="Doulos SIL"/>
              </a:rPr>
              <a:t>  </a:t>
            </a:r>
            <a:r>
              <a:rPr lang="en-US" i="1" dirty="0" err="1" smtClean="0">
                <a:latin typeface="Doulos SIL"/>
                <a:cs typeface="Doulos SIL"/>
              </a:rPr>
              <a:t>eŋé-lə</a:t>
            </a:r>
            <a:r>
              <a:rPr lang="en-US" i="1" dirty="0" smtClean="0">
                <a:latin typeface="Doulos SIL"/>
                <a:cs typeface="Doulos SIL"/>
              </a:rPr>
              <a:t>              </a:t>
            </a:r>
            <a:r>
              <a:rPr lang="en-US" i="1" dirty="0" err="1" smtClean="0">
                <a:latin typeface="Doulos SIL"/>
                <a:cs typeface="Doulos SIL"/>
              </a:rPr>
              <a:t>ku-peké-ni</a:t>
            </a:r>
            <a:r>
              <a:rPr lang="en-US" dirty="0" smtClean="0">
                <a:latin typeface="Doulos SIL"/>
                <a:cs typeface="Doulos SIL"/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latin typeface="Times New Roman"/>
                <a:cs typeface="Times New Roman"/>
              </a:rPr>
              <a:t>		fish</a:t>
            </a:r>
            <a:r>
              <a:rPr lang="en-US" dirty="0" smtClean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lang="en-US" cap="small" dirty="0" smtClean="0">
                <a:solidFill>
                  <a:srgbClr val="FFFFFF"/>
                </a:solidFill>
                <a:latin typeface="Times New Roman"/>
                <a:cs typeface="Times New Roman"/>
              </a:rPr>
              <a:t>abs</a:t>
            </a:r>
            <a:r>
              <a:rPr lang="en-US" dirty="0" smtClean="0">
                <a:latin typeface="Times New Roman"/>
                <a:cs typeface="Times New Roman"/>
              </a:rPr>
              <a:t>   eat-</a:t>
            </a:r>
            <a:r>
              <a:rPr lang="en-US" cap="small" dirty="0" smtClean="0">
                <a:latin typeface="Times New Roman"/>
                <a:cs typeface="Times New Roman"/>
              </a:rPr>
              <a:t>punctual</a:t>
            </a:r>
            <a:r>
              <a:rPr lang="en-US" dirty="0" smtClean="0">
                <a:latin typeface="Times New Roman"/>
                <a:cs typeface="Times New Roman"/>
              </a:rPr>
              <a:t>  1+2-</a:t>
            </a:r>
            <a:r>
              <a:rPr lang="en-US" cap="small" dirty="0" smtClean="0">
                <a:latin typeface="Times New Roman"/>
                <a:cs typeface="Times New Roman"/>
              </a:rPr>
              <a:t>erg-pl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latin typeface="Times New Roman"/>
                <a:cs typeface="Times New Roman"/>
              </a:rPr>
              <a:t>		‘We all eat fish.’</a:t>
            </a:r>
          </a:p>
          <a:p>
            <a:pPr>
              <a:spcBef>
                <a:spcPts val="0"/>
              </a:spcBef>
              <a:buNone/>
            </a:pP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445790"/>
            <a:ext cx="7583487" cy="1447800"/>
          </a:xfrm>
        </p:spPr>
        <p:txBody>
          <a:bodyPr/>
          <a:lstStyle/>
          <a:p>
            <a:pPr algn="ctr"/>
            <a:r>
              <a:rPr lang="en-US" dirty="0" smtClean="0"/>
              <a:t>Ergative-</a:t>
            </a:r>
            <a:r>
              <a:rPr lang="en-US" dirty="0" err="1" smtClean="0"/>
              <a:t>Absolutive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(Lack of) </a:t>
            </a:r>
            <a:r>
              <a:rPr lang="en-US" dirty="0" smtClean="0">
                <a:solidFill>
                  <a:srgbClr val="FF0000"/>
                </a:solidFill>
              </a:rPr>
              <a:t>Case of S and P aligns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Case of A is distinct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Kuikúro</a:t>
            </a:r>
            <a:r>
              <a:rPr lang="en-US" dirty="0" smtClean="0"/>
              <a:t> (Brazil, </a:t>
            </a:r>
            <a:r>
              <a:rPr lang="en-US" dirty="0" err="1" smtClean="0"/>
              <a:t>Franchetto</a:t>
            </a:r>
            <a:r>
              <a:rPr lang="en-US" dirty="0" smtClean="0"/>
              <a:t> 1990)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smtClean="0">
                <a:solidFill>
                  <a:srgbClr val="FF0000"/>
                </a:solidFill>
              </a:rPr>
              <a:t>S-</a:t>
            </a:r>
            <a:r>
              <a:rPr lang="en-US" cap="small" dirty="0" smtClean="0">
                <a:solidFill>
                  <a:srgbClr val="FF0000"/>
                </a:solidFill>
              </a:rPr>
              <a:t>abs</a:t>
            </a:r>
            <a:r>
              <a:rPr lang="en-US" dirty="0" smtClean="0"/>
              <a:t>          V</a:t>
            </a:r>
          </a:p>
          <a:p>
            <a:pPr>
              <a:spcBef>
                <a:spcPts val="0"/>
              </a:spcBef>
              <a:buNone/>
            </a:pPr>
            <a:r>
              <a:rPr lang="en-US" i="1" dirty="0" smtClean="0"/>
              <a:t>		</a:t>
            </a:r>
            <a:r>
              <a:rPr lang="en-US" i="1" dirty="0" err="1" smtClean="0">
                <a:latin typeface="Doulos SIL"/>
                <a:cs typeface="Doulos SIL"/>
              </a:rPr>
              <a:t>həré</a:t>
            </a:r>
            <a:r>
              <a:rPr lang="en-US" i="1" dirty="0" smtClean="0">
                <a:solidFill>
                  <a:srgbClr val="FFFFFF"/>
                </a:solidFill>
                <a:latin typeface="Doulos SIL"/>
                <a:cs typeface="Doulos SIL"/>
              </a:rPr>
              <a:t>-</a:t>
            </a:r>
            <a:r>
              <a:rPr lang="en-US" i="1" dirty="0" smtClean="0">
                <a:latin typeface="Doulos SIL"/>
                <a:cs typeface="Doulos SIL"/>
              </a:rPr>
              <a:t>Ø       </a:t>
            </a:r>
            <a:r>
              <a:rPr lang="en-US" i="1" dirty="0" err="1" smtClean="0">
                <a:latin typeface="Doulos SIL"/>
                <a:cs typeface="Doulos SIL"/>
              </a:rPr>
              <a:t>té-lə</a:t>
            </a:r>
            <a:r>
              <a:rPr lang="en-US" dirty="0" smtClean="0">
                <a:latin typeface="Doulos SIL"/>
                <a:cs typeface="Doulos SIL"/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latin typeface="Times New Roman"/>
                <a:cs typeface="Times New Roman"/>
              </a:rPr>
              <a:t>		arrow</a:t>
            </a:r>
            <a:r>
              <a:rPr lang="en-US" dirty="0" smtClean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lang="en-US" cap="small" dirty="0" smtClean="0">
                <a:solidFill>
                  <a:srgbClr val="FFFFFF"/>
                </a:solidFill>
                <a:latin typeface="Times New Roman"/>
                <a:cs typeface="Times New Roman"/>
              </a:rPr>
              <a:t>abs</a:t>
            </a:r>
            <a:r>
              <a:rPr lang="en-US" dirty="0" smtClean="0">
                <a:latin typeface="Times New Roman"/>
                <a:cs typeface="Times New Roman"/>
              </a:rPr>
              <a:t>  go-</a:t>
            </a:r>
            <a:r>
              <a:rPr lang="en-US" cap="small" dirty="0" smtClean="0">
                <a:latin typeface="Times New Roman"/>
                <a:cs typeface="Times New Roman"/>
              </a:rPr>
              <a:t>punctual</a:t>
            </a:r>
          </a:p>
          <a:p>
            <a:pPr>
              <a:spcBef>
                <a:spcPts val="0"/>
              </a:spcBef>
              <a:buNone/>
            </a:pPr>
            <a:r>
              <a:rPr lang="en-US" cap="small" dirty="0" smtClean="0">
                <a:latin typeface="Times New Roman"/>
                <a:cs typeface="Times New Roman"/>
              </a:rPr>
              <a:t>		</a:t>
            </a:r>
            <a:r>
              <a:rPr lang="en-US" dirty="0" smtClean="0">
                <a:latin typeface="Times New Roman"/>
                <a:cs typeface="Times New Roman"/>
              </a:rPr>
              <a:t>‘The arrow goes.’  </a:t>
            </a:r>
          </a:p>
          <a:p>
            <a:pPr>
              <a:spcBef>
                <a:spcPts val="0"/>
              </a:spcBef>
              <a:buNone/>
            </a:pPr>
            <a:endParaRPr lang="en-US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		</a:t>
            </a:r>
            <a:r>
              <a:rPr lang="en-US" dirty="0" smtClean="0">
                <a:solidFill>
                  <a:srgbClr val="FF0000"/>
                </a:solidFill>
              </a:rPr>
              <a:t>P-</a:t>
            </a:r>
            <a:r>
              <a:rPr lang="en-US" cap="small" dirty="0" smtClean="0">
                <a:solidFill>
                  <a:srgbClr val="FF0000"/>
                </a:solidFill>
              </a:rPr>
              <a:t>abs</a:t>
            </a:r>
            <a:r>
              <a:rPr lang="en-US" dirty="0" smtClean="0"/>
              <a:t>	     V                    A</a:t>
            </a:r>
            <a:r>
              <a:rPr lang="en-US" dirty="0" smtClean="0">
                <a:solidFill>
                  <a:srgbClr val="9DF131"/>
                </a:solidFill>
              </a:rPr>
              <a:t>-</a:t>
            </a:r>
            <a:r>
              <a:rPr lang="en-US" cap="small" dirty="0" smtClean="0">
                <a:solidFill>
                  <a:srgbClr val="9DF131"/>
                </a:solidFill>
              </a:rPr>
              <a:t>erg</a:t>
            </a:r>
            <a:endParaRPr lang="en-US" dirty="0" smtClean="0">
              <a:solidFill>
                <a:srgbClr val="9DF131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latin typeface="Doulos SIL"/>
                <a:cs typeface="Doulos SIL"/>
              </a:rPr>
              <a:t>		</a:t>
            </a:r>
            <a:r>
              <a:rPr lang="en-US" i="1" dirty="0" err="1" smtClean="0">
                <a:latin typeface="Doulos SIL"/>
                <a:cs typeface="Doulos SIL"/>
              </a:rPr>
              <a:t>kaŋá</a:t>
            </a:r>
            <a:r>
              <a:rPr lang="en-US" i="1" dirty="0" smtClean="0">
                <a:solidFill>
                  <a:srgbClr val="FFFFFF"/>
                </a:solidFill>
                <a:latin typeface="Doulos SIL"/>
                <a:cs typeface="Doulos SIL"/>
              </a:rPr>
              <a:t>-Ø </a:t>
            </a:r>
            <a:r>
              <a:rPr lang="en-US" i="1" dirty="0" smtClean="0">
                <a:latin typeface="Doulos SIL"/>
                <a:cs typeface="Doulos SIL"/>
              </a:rPr>
              <a:t>   </a:t>
            </a:r>
            <a:r>
              <a:rPr lang="en-US" i="1" dirty="0" err="1" smtClean="0">
                <a:latin typeface="Doulos SIL"/>
                <a:cs typeface="Doulos SIL"/>
              </a:rPr>
              <a:t>eŋé-lə</a:t>
            </a:r>
            <a:r>
              <a:rPr lang="en-US" i="1" dirty="0" smtClean="0">
                <a:latin typeface="Doulos SIL"/>
                <a:cs typeface="Doulos SIL"/>
              </a:rPr>
              <a:t>              </a:t>
            </a:r>
            <a:r>
              <a:rPr lang="en-US" i="1" dirty="0" err="1" smtClean="0">
                <a:latin typeface="Doulos SIL"/>
                <a:cs typeface="Doulos SIL"/>
              </a:rPr>
              <a:t>ku</a:t>
            </a:r>
            <a:r>
              <a:rPr lang="en-US" i="1" dirty="0" err="1" smtClean="0">
                <a:solidFill>
                  <a:srgbClr val="9DF131"/>
                </a:solidFill>
                <a:latin typeface="Doulos SIL"/>
                <a:cs typeface="Doulos SIL"/>
              </a:rPr>
              <a:t>-peké</a:t>
            </a:r>
            <a:r>
              <a:rPr lang="en-US" i="1" dirty="0" err="1" smtClean="0">
                <a:latin typeface="Doulos SIL"/>
                <a:cs typeface="Doulos SIL"/>
              </a:rPr>
              <a:t>-ni</a:t>
            </a:r>
            <a:r>
              <a:rPr lang="en-US" dirty="0" smtClean="0">
                <a:latin typeface="Doulos SIL"/>
                <a:cs typeface="Doulos SIL"/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latin typeface="Times New Roman"/>
                <a:cs typeface="Times New Roman"/>
              </a:rPr>
              <a:t>		fish</a:t>
            </a:r>
            <a:r>
              <a:rPr lang="en-US" dirty="0" smtClean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lang="en-US" cap="small" dirty="0" smtClean="0">
                <a:solidFill>
                  <a:srgbClr val="FFFFFF"/>
                </a:solidFill>
                <a:latin typeface="Times New Roman"/>
                <a:cs typeface="Times New Roman"/>
              </a:rPr>
              <a:t>abs</a:t>
            </a:r>
            <a:r>
              <a:rPr lang="en-US" dirty="0" smtClean="0">
                <a:latin typeface="Times New Roman"/>
                <a:cs typeface="Times New Roman"/>
              </a:rPr>
              <a:t>   eat-</a:t>
            </a:r>
            <a:r>
              <a:rPr lang="en-US" cap="small" dirty="0" smtClean="0">
                <a:latin typeface="Times New Roman"/>
                <a:cs typeface="Times New Roman"/>
              </a:rPr>
              <a:t>punctual</a:t>
            </a:r>
            <a:r>
              <a:rPr lang="en-US" dirty="0" smtClean="0">
                <a:latin typeface="Times New Roman"/>
                <a:cs typeface="Times New Roman"/>
              </a:rPr>
              <a:t>  1+2</a:t>
            </a:r>
            <a:r>
              <a:rPr lang="en-US" dirty="0" smtClean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lang="en-US" cap="small" dirty="0" smtClean="0">
                <a:solidFill>
                  <a:srgbClr val="FFFFFF"/>
                </a:solidFill>
                <a:latin typeface="Times New Roman"/>
                <a:cs typeface="Times New Roman"/>
              </a:rPr>
              <a:t>erg</a:t>
            </a:r>
            <a:r>
              <a:rPr lang="en-US" cap="small" dirty="0" smtClean="0">
                <a:latin typeface="Times New Roman"/>
                <a:cs typeface="Times New Roman"/>
              </a:rPr>
              <a:t>-pl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latin typeface="Times New Roman"/>
                <a:cs typeface="Times New Roman"/>
              </a:rPr>
              <a:t>		‘We all eat fish.’</a:t>
            </a:r>
          </a:p>
          <a:p>
            <a:pPr>
              <a:spcBef>
                <a:spcPts val="0"/>
              </a:spcBef>
              <a:buNone/>
            </a:pP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Ergative alignment </a:t>
            </a:r>
            <a:br>
              <a:rPr lang="en-US" dirty="0" smtClean="0"/>
            </a:br>
            <a:r>
              <a:rPr lang="en-US" dirty="0" smtClean="0"/>
              <a:t>is often “split”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3200" u="sng" dirty="0" smtClean="0"/>
              <a:t>Tense-Aspect Based Split </a:t>
            </a:r>
            <a:r>
              <a:rPr lang="en-US" sz="3200" u="sng" dirty="0" err="1" smtClean="0"/>
              <a:t>Ergativity</a:t>
            </a:r>
            <a:endParaRPr lang="en-US" sz="3200" u="sng" dirty="0" smtClean="0"/>
          </a:p>
          <a:p>
            <a:pPr>
              <a:buNone/>
            </a:pPr>
            <a:r>
              <a:rPr lang="en-US" sz="3200" dirty="0" smtClean="0"/>
              <a:t>	 	</a:t>
            </a:r>
            <a:r>
              <a:rPr lang="en-US" sz="3200" dirty="0" smtClean="0">
                <a:solidFill>
                  <a:srgbClr val="FF0000"/>
                </a:solidFill>
              </a:rPr>
              <a:t>Ergative</a:t>
            </a:r>
            <a:r>
              <a:rPr lang="en-US" sz="3200" dirty="0" smtClean="0"/>
              <a:t>		</a:t>
            </a:r>
            <a:r>
              <a:rPr lang="en-US" sz="32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Non-Ergative</a:t>
            </a:r>
          </a:p>
          <a:p>
            <a:pPr>
              <a:buNone/>
            </a:pPr>
            <a:r>
              <a:rPr lang="en-US" sz="3200" dirty="0" smtClean="0"/>
              <a:t>	  	Past 		     	</a:t>
            </a:r>
            <a:r>
              <a:rPr lang="en-US" sz="3200" dirty="0" err="1" smtClean="0"/>
              <a:t>Nonpast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	  	Perfective 	Imperfective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Nepali Present tense</a:t>
            </a:r>
            <a:br>
              <a:rPr lang="en-US" dirty="0" smtClean="0"/>
            </a:br>
            <a:r>
              <a:rPr lang="en-US" dirty="0" smtClean="0"/>
              <a:t>Nominative-Accusative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800" dirty="0" smtClean="0"/>
              <a:t>		S-</a:t>
            </a:r>
            <a:r>
              <a:rPr lang="en-US" sz="2800" cap="small" dirty="0" smtClean="0"/>
              <a:t>Ø</a:t>
            </a:r>
            <a:r>
              <a:rPr lang="en-US" sz="2800" dirty="0" smtClean="0"/>
              <a:t>        V-</a:t>
            </a:r>
            <a:r>
              <a:rPr lang="en-US" sz="2800" cap="small" dirty="0" err="1" smtClean="0"/>
              <a:t>s</a:t>
            </a:r>
            <a:endParaRPr lang="en-US" sz="2800" dirty="0" smtClean="0"/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	</a:t>
            </a:r>
            <a:r>
              <a:rPr lang="en-US" sz="2800" i="1" dirty="0" smtClean="0">
                <a:latin typeface="Times New Roman"/>
                <a:cs typeface="Times New Roman"/>
              </a:rPr>
              <a:t>ma       </a:t>
            </a:r>
            <a:r>
              <a:rPr lang="en-US" sz="2800" i="1" dirty="0" err="1" smtClean="0">
                <a:latin typeface="Times New Roman"/>
                <a:cs typeface="Times New Roman"/>
              </a:rPr>
              <a:t>hiɖ-c</a:t>
            </a:r>
            <a:r>
              <a:rPr lang="en-US" sz="2800" i="1" baseline="30000" dirty="0" err="1" smtClean="0">
                <a:latin typeface="Times New Roman"/>
                <a:cs typeface="Times New Roman"/>
              </a:rPr>
              <a:t>h</a:t>
            </a:r>
            <a:r>
              <a:rPr lang="en-US" sz="2800" i="1" dirty="0" err="1" smtClean="0">
                <a:latin typeface="Times New Roman"/>
                <a:cs typeface="Times New Roman"/>
              </a:rPr>
              <a:t>u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1</a:t>
            </a:r>
            <a:r>
              <a:rPr lang="en-US" sz="2800" cap="small" dirty="0" smtClean="0">
                <a:latin typeface="Times New Roman"/>
                <a:cs typeface="Times New Roman"/>
              </a:rPr>
              <a:t>sg</a:t>
            </a:r>
            <a:r>
              <a:rPr lang="en-US" sz="2800" dirty="0" smtClean="0">
                <a:latin typeface="Times New Roman"/>
                <a:cs typeface="Times New Roman"/>
              </a:rPr>
              <a:t>      walk-</a:t>
            </a:r>
            <a:r>
              <a:rPr lang="en-US" sz="2800" cap="small" dirty="0" smtClean="0">
                <a:latin typeface="Times New Roman"/>
                <a:cs typeface="Times New Roman"/>
              </a:rPr>
              <a:t>1sg.pres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‘I walk / will walk.’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	A-</a:t>
            </a:r>
            <a:r>
              <a:rPr lang="en-US" sz="2800" cap="small" dirty="0" smtClean="0"/>
              <a:t>Ø</a:t>
            </a:r>
            <a:r>
              <a:rPr lang="en-US" sz="2800" dirty="0" smtClean="0"/>
              <a:t>       P-</a:t>
            </a:r>
            <a:r>
              <a:rPr lang="en-US" sz="2800" cap="small" dirty="0" smtClean="0"/>
              <a:t>Ø</a:t>
            </a:r>
            <a:r>
              <a:rPr lang="en-US" sz="2800" dirty="0" smtClean="0"/>
              <a:t>           V</a:t>
            </a:r>
            <a:r>
              <a:rPr lang="en-US" sz="2800" cap="small" dirty="0" smtClean="0"/>
              <a:t>-a</a:t>
            </a:r>
            <a:endParaRPr lang="en-US" sz="2800" dirty="0" smtClean="0"/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	</a:t>
            </a:r>
            <a:r>
              <a:rPr lang="en-US" sz="2800" i="1" dirty="0" smtClean="0">
                <a:latin typeface="Times New Roman"/>
                <a:cs typeface="Times New Roman"/>
              </a:rPr>
              <a:t>ma       </a:t>
            </a:r>
            <a:r>
              <a:rPr lang="en-US" sz="2800" i="1" dirty="0" err="1" smtClean="0">
                <a:latin typeface="Times New Roman"/>
                <a:cs typeface="Times New Roman"/>
              </a:rPr>
              <a:t>aŋgreji</a:t>
            </a:r>
            <a:r>
              <a:rPr lang="en-US" sz="2800" i="1" dirty="0" smtClean="0">
                <a:latin typeface="Times New Roman"/>
                <a:cs typeface="Times New Roman"/>
              </a:rPr>
              <a:t>      </a:t>
            </a:r>
            <a:r>
              <a:rPr lang="en-US" sz="2800" i="1" dirty="0" err="1" smtClean="0">
                <a:latin typeface="Times New Roman"/>
                <a:cs typeface="Times New Roman"/>
              </a:rPr>
              <a:t>sikaun-c</a:t>
            </a:r>
            <a:r>
              <a:rPr lang="en-US" sz="2800" i="1" baseline="30000" dirty="0" err="1" smtClean="0">
                <a:latin typeface="Times New Roman"/>
                <a:cs typeface="Times New Roman"/>
              </a:rPr>
              <a:t>h</a:t>
            </a:r>
            <a:r>
              <a:rPr lang="en-US" sz="2800" i="1" dirty="0" err="1" smtClean="0">
                <a:latin typeface="Times New Roman"/>
                <a:cs typeface="Times New Roman"/>
              </a:rPr>
              <a:t>u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1</a:t>
            </a:r>
            <a:r>
              <a:rPr lang="en-US" sz="2800" cap="small" dirty="0" smtClean="0">
                <a:latin typeface="Times New Roman"/>
                <a:cs typeface="Times New Roman"/>
              </a:rPr>
              <a:t>sg     </a:t>
            </a:r>
            <a:r>
              <a:rPr lang="en-US" sz="2800" dirty="0" smtClean="0">
                <a:latin typeface="Times New Roman"/>
                <a:cs typeface="Times New Roman"/>
              </a:rPr>
              <a:t>English      teach-</a:t>
            </a:r>
            <a:r>
              <a:rPr lang="en-US" sz="2800" cap="small" dirty="0" smtClean="0">
                <a:latin typeface="Times New Roman"/>
                <a:cs typeface="Times New Roman"/>
              </a:rPr>
              <a:t>1sg.pres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ʼI teach / will teach </a:t>
            </a:r>
            <a:r>
              <a:rPr lang="en-US" sz="2800" dirty="0" err="1" smtClean="0">
                <a:latin typeface="Times New Roman"/>
                <a:cs typeface="Times New Roman"/>
              </a:rPr>
              <a:t>English.ʼ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1229285"/>
            <a:ext cx="7583487" cy="1362075"/>
          </a:xfrm>
        </p:spPr>
        <p:txBody>
          <a:bodyPr/>
          <a:lstStyle/>
          <a:p>
            <a:pPr algn="ctr"/>
            <a:r>
              <a:rPr lang="en-US" dirty="0" smtClean="0"/>
              <a:t>Diversity and Universals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779463" y="3200260"/>
            <a:ext cx="7583487" cy="2190251"/>
          </a:xfrm>
        </p:spPr>
        <p:txBody>
          <a:bodyPr>
            <a:normAutofit/>
          </a:bodyPr>
          <a:lstStyle/>
          <a:p>
            <a:pPr algn="ctr"/>
            <a:endParaRPr lang="en-US" dirty="0" smtClean="0"/>
          </a:p>
          <a:p>
            <a:pPr algn="ctr"/>
            <a:r>
              <a:rPr lang="en-US" sz="3200" dirty="0" smtClean="0"/>
              <a:t>How different can languages be?</a:t>
            </a:r>
          </a:p>
          <a:p>
            <a:pPr algn="ctr"/>
            <a:r>
              <a:rPr lang="en-US" sz="3200" dirty="0" smtClean="0"/>
              <a:t>How can we explain the differences?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Nepali Present Tense</a:t>
            </a:r>
            <a:br>
              <a:rPr lang="en-US" dirty="0" smtClean="0"/>
            </a:br>
            <a:r>
              <a:rPr lang="en-US" dirty="0" smtClean="0"/>
              <a:t>Case does not distinguish S, A, 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800" dirty="0" smtClean="0"/>
              <a:t>		S</a:t>
            </a:r>
            <a:r>
              <a:rPr lang="en-US" sz="2800" dirty="0" smtClean="0">
                <a:solidFill>
                  <a:srgbClr val="9DF131"/>
                </a:solidFill>
              </a:rPr>
              <a:t>-</a:t>
            </a:r>
            <a:r>
              <a:rPr lang="en-US" sz="2800" cap="small" dirty="0" smtClean="0">
                <a:solidFill>
                  <a:srgbClr val="9DF131"/>
                </a:solidFill>
              </a:rPr>
              <a:t>Ø</a:t>
            </a:r>
            <a:r>
              <a:rPr lang="en-US" sz="2800" dirty="0" smtClean="0"/>
              <a:t>        V-</a:t>
            </a:r>
            <a:r>
              <a:rPr lang="en-US" sz="2800" cap="small" dirty="0" err="1" smtClean="0"/>
              <a:t>s</a:t>
            </a:r>
            <a:endParaRPr lang="en-US" sz="2800" dirty="0" smtClean="0"/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	</a:t>
            </a:r>
            <a:r>
              <a:rPr lang="en-US" sz="2800" i="1" dirty="0" smtClean="0">
                <a:latin typeface="Times New Roman"/>
                <a:cs typeface="Times New Roman"/>
              </a:rPr>
              <a:t>ma       </a:t>
            </a:r>
            <a:r>
              <a:rPr lang="en-US" sz="2800" i="1" dirty="0" err="1" smtClean="0">
                <a:latin typeface="Times New Roman"/>
                <a:cs typeface="Times New Roman"/>
              </a:rPr>
              <a:t>hiɖ-c</a:t>
            </a:r>
            <a:r>
              <a:rPr lang="en-US" sz="2800" i="1" baseline="30000" dirty="0" err="1" smtClean="0">
                <a:latin typeface="Times New Roman"/>
                <a:cs typeface="Times New Roman"/>
              </a:rPr>
              <a:t>h</a:t>
            </a:r>
            <a:r>
              <a:rPr lang="en-US" sz="2800" i="1" dirty="0" err="1" smtClean="0">
                <a:latin typeface="Times New Roman"/>
                <a:cs typeface="Times New Roman"/>
              </a:rPr>
              <a:t>u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1</a:t>
            </a:r>
            <a:r>
              <a:rPr lang="en-US" sz="2800" cap="small" dirty="0" smtClean="0">
                <a:latin typeface="Times New Roman"/>
                <a:cs typeface="Times New Roman"/>
              </a:rPr>
              <a:t>sg</a:t>
            </a:r>
            <a:r>
              <a:rPr lang="en-US" sz="2800" dirty="0" smtClean="0">
                <a:latin typeface="Times New Roman"/>
                <a:cs typeface="Times New Roman"/>
              </a:rPr>
              <a:t>      walk-</a:t>
            </a:r>
            <a:r>
              <a:rPr lang="en-US" sz="2800" cap="small" dirty="0" smtClean="0">
                <a:latin typeface="Times New Roman"/>
                <a:cs typeface="Times New Roman"/>
              </a:rPr>
              <a:t>1sg.pres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‘I walk / will walk.’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	A</a:t>
            </a:r>
            <a:r>
              <a:rPr lang="en-US" sz="2800" dirty="0" smtClean="0">
                <a:solidFill>
                  <a:srgbClr val="9DF131"/>
                </a:solidFill>
              </a:rPr>
              <a:t>-</a:t>
            </a:r>
            <a:r>
              <a:rPr lang="en-US" sz="2800" cap="small" dirty="0" smtClean="0">
                <a:solidFill>
                  <a:srgbClr val="9DF131"/>
                </a:solidFill>
              </a:rPr>
              <a:t>Ø</a:t>
            </a:r>
            <a:r>
              <a:rPr lang="en-US" sz="2800" dirty="0" smtClean="0"/>
              <a:t>       P</a:t>
            </a:r>
            <a:r>
              <a:rPr lang="en-US" sz="2800" dirty="0" smtClean="0">
                <a:solidFill>
                  <a:srgbClr val="9DF131"/>
                </a:solidFill>
              </a:rPr>
              <a:t>-</a:t>
            </a:r>
            <a:r>
              <a:rPr lang="en-US" sz="2800" cap="small" dirty="0" smtClean="0">
                <a:solidFill>
                  <a:srgbClr val="9DF131"/>
                </a:solidFill>
              </a:rPr>
              <a:t>Ø</a:t>
            </a:r>
            <a:r>
              <a:rPr lang="en-US" sz="2800" dirty="0" smtClean="0"/>
              <a:t>           V</a:t>
            </a:r>
            <a:r>
              <a:rPr lang="en-US" sz="2800" cap="small" dirty="0" smtClean="0"/>
              <a:t>-a</a:t>
            </a:r>
            <a:endParaRPr lang="en-US" sz="2800" dirty="0" smtClean="0"/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	</a:t>
            </a:r>
            <a:r>
              <a:rPr lang="en-US" sz="2800" i="1" dirty="0" smtClean="0">
                <a:latin typeface="Times New Roman"/>
                <a:cs typeface="Times New Roman"/>
              </a:rPr>
              <a:t>ma       </a:t>
            </a:r>
            <a:r>
              <a:rPr lang="en-US" sz="2800" i="1" dirty="0" err="1" smtClean="0">
                <a:latin typeface="Times New Roman"/>
                <a:cs typeface="Times New Roman"/>
              </a:rPr>
              <a:t>aŋgreji</a:t>
            </a:r>
            <a:r>
              <a:rPr lang="en-US" sz="2800" i="1" dirty="0" smtClean="0">
                <a:latin typeface="Times New Roman"/>
                <a:cs typeface="Times New Roman"/>
              </a:rPr>
              <a:t>      </a:t>
            </a:r>
            <a:r>
              <a:rPr lang="en-US" sz="2800" i="1" dirty="0" err="1" smtClean="0">
                <a:latin typeface="Times New Roman"/>
                <a:cs typeface="Times New Roman"/>
              </a:rPr>
              <a:t>sikaun-c</a:t>
            </a:r>
            <a:r>
              <a:rPr lang="en-US" sz="2800" i="1" baseline="30000" dirty="0" err="1" smtClean="0">
                <a:latin typeface="Times New Roman"/>
                <a:cs typeface="Times New Roman"/>
              </a:rPr>
              <a:t>h</a:t>
            </a:r>
            <a:r>
              <a:rPr lang="en-US" sz="2800" i="1" dirty="0" err="1" smtClean="0">
                <a:latin typeface="Times New Roman"/>
                <a:cs typeface="Times New Roman"/>
              </a:rPr>
              <a:t>u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1</a:t>
            </a:r>
            <a:r>
              <a:rPr lang="en-US" sz="2800" cap="small" dirty="0" smtClean="0">
                <a:latin typeface="Times New Roman"/>
                <a:cs typeface="Times New Roman"/>
              </a:rPr>
              <a:t>sg     </a:t>
            </a:r>
            <a:r>
              <a:rPr lang="en-US" sz="2800" dirty="0" smtClean="0">
                <a:latin typeface="Times New Roman"/>
                <a:cs typeface="Times New Roman"/>
              </a:rPr>
              <a:t>English      teach-</a:t>
            </a:r>
            <a:r>
              <a:rPr lang="en-US" sz="2800" cap="small" dirty="0" smtClean="0">
                <a:latin typeface="Times New Roman"/>
                <a:cs typeface="Times New Roman"/>
              </a:rPr>
              <a:t>1sg.pres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ʼI teach / will teach </a:t>
            </a:r>
            <a:r>
              <a:rPr lang="en-US" sz="2800" dirty="0" err="1" smtClean="0">
                <a:latin typeface="Times New Roman"/>
                <a:cs typeface="Times New Roman"/>
              </a:rPr>
              <a:t>English.ʼ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Nepali Present Tense</a:t>
            </a:r>
            <a:br>
              <a:rPr lang="en-US" dirty="0" smtClean="0"/>
            </a:br>
            <a:r>
              <a:rPr lang="en-US" dirty="0" smtClean="0">
                <a:solidFill>
                  <a:srgbClr val="9DF131"/>
                </a:solidFill>
              </a:rPr>
              <a:t>Agreement aligns S &amp; A</a:t>
            </a:r>
            <a:endParaRPr lang="en-US" dirty="0">
              <a:solidFill>
                <a:srgbClr val="9DF13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800" dirty="0" smtClean="0"/>
              <a:t>		S-</a:t>
            </a:r>
            <a:r>
              <a:rPr lang="en-US" sz="2800" cap="small" dirty="0" smtClean="0"/>
              <a:t>Ø</a:t>
            </a:r>
            <a:r>
              <a:rPr lang="en-US" sz="2800" dirty="0" smtClean="0"/>
              <a:t>        </a:t>
            </a:r>
            <a:r>
              <a:rPr lang="en-US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V</a:t>
            </a:r>
            <a:r>
              <a:rPr lang="en-US" sz="2800" dirty="0" smtClean="0">
                <a:solidFill>
                  <a:srgbClr val="9DF131"/>
                </a:solidFill>
              </a:rPr>
              <a:t>-</a:t>
            </a:r>
            <a:r>
              <a:rPr lang="en-US" sz="2800" cap="small" dirty="0" err="1" smtClean="0">
                <a:solidFill>
                  <a:srgbClr val="9DF131"/>
                </a:solidFill>
              </a:rPr>
              <a:t>s</a:t>
            </a:r>
            <a:endParaRPr lang="en-US" sz="2800" dirty="0" smtClean="0">
              <a:solidFill>
                <a:srgbClr val="9DF131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	</a:t>
            </a:r>
            <a:r>
              <a:rPr lang="en-US" sz="2800" i="1" dirty="0" smtClean="0">
                <a:latin typeface="Times New Roman"/>
                <a:cs typeface="Times New Roman"/>
              </a:rPr>
              <a:t>ma       </a:t>
            </a:r>
            <a:r>
              <a:rPr lang="en-US" sz="2800" i="1" dirty="0" err="1" smtClean="0">
                <a:latin typeface="Times New Roman"/>
                <a:cs typeface="Times New Roman"/>
              </a:rPr>
              <a:t>hiɖ-</a:t>
            </a:r>
            <a:r>
              <a:rPr lang="en-US" sz="28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c</a:t>
            </a:r>
            <a:r>
              <a:rPr lang="en-US" sz="2800" i="1" baseline="300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h</a:t>
            </a:r>
            <a:r>
              <a:rPr lang="en-US" sz="28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u</a:t>
            </a:r>
            <a:endParaRPr lang="en-US" sz="2800" dirty="0" smtClean="0">
              <a:solidFill>
                <a:schemeClr val="accent3">
                  <a:lumMod val="60000"/>
                  <a:lumOff val="40000"/>
                </a:schemeClr>
              </a:solidFill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1</a:t>
            </a:r>
            <a:r>
              <a:rPr lang="en-US" sz="2800" cap="small" dirty="0" smtClean="0">
                <a:latin typeface="Times New Roman"/>
                <a:cs typeface="Times New Roman"/>
              </a:rPr>
              <a:t>sg</a:t>
            </a:r>
            <a:r>
              <a:rPr lang="en-US" sz="2800" dirty="0" smtClean="0">
                <a:latin typeface="Times New Roman"/>
                <a:cs typeface="Times New Roman"/>
              </a:rPr>
              <a:t>      walk-</a:t>
            </a:r>
            <a:r>
              <a:rPr lang="en-US" sz="2800" cap="small" dirty="0" smtClean="0">
                <a:latin typeface="Times New Roman"/>
                <a:cs typeface="Times New Roman"/>
              </a:rPr>
              <a:t>1sg.pres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‘I walk / will walk.’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	A</a:t>
            </a:r>
            <a:r>
              <a:rPr lang="en-US" sz="2800" dirty="0" smtClean="0">
                <a:solidFill>
                  <a:srgbClr val="FFFFFF"/>
                </a:solidFill>
              </a:rPr>
              <a:t>-</a:t>
            </a:r>
            <a:r>
              <a:rPr lang="en-US" sz="2800" cap="small" dirty="0" smtClean="0">
                <a:solidFill>
                  <a:srgbClr val="FFFFFF"/>
                </a:solidFill>
              </a:rPr>
              <a:t>Ø</a:t>
            </a:r>
            <a:r>
              <a:rPr lang="en-US" sz="2800" dirty="0" smtClean="0"/>
              <a:t>       P</a:t>
            </a:r>
            <a:r>
              <a:rPr lang="en-US" sz="2800" dirty="0" smtClean="0">
                <a:solidFill>
                  <a:srgbClr val="FFFFFF"/>
                </a:solidFill>
              </a:rPr>
              <a:t>-</a:t>
            </a:r>
            <a:r>
              <a:rPr lang="en-US" sz="2800" cap="small" dirty="0" smtClean="0">
                <a:solidFill>
                  <a:srgbClr val="FFFFFF"/>
                </a:solidFill>
              </a:rPr>
              <a:t>Ø</a:t>
            </a:r>
            <a:r>
              <a:rPr lang="en-US" sz="2800" dirty="0" smtClean="0"/>
              <a:t>           </a:t>
            </a:r>
            <a:r>
              <a:rPr lang="en-US" sz="2800" dirty="0" smtClean="0">
                <a:solidFill>
                  <a:srgbClr val="9DF131"/>
                </a:solidFill>
              </a:rPr>
              <a:t>V</a:t>
            </a:r>
            <a:r>
              <a:rPr lang="en-US" sz="2800" cap="small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-a</a:t>
            </a:r>
            <a:endParaRPr lang="en-US" sz="28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	</a:t>
            </a:r>
            <a:r>
              <a:rPr lang="en-US" sz="2800" i="1" dirty="0" smtClean="0">
                <a:latin typeface="Times New Roman"/>
                <a:cs typeface="Times New Roman"/>
              </a:rPr>
              <a:t>ma       </a:t>
            </a:r>
            <a:r>
              <a:rPr lang="en-US" sz="2800" i="1" dirty="0" err="1" smtClean="0">
                <a:latin typeface="Times New Roman"/>
                <a:cs typeface="Times New Roman"/>
              </a:rPr>
              <a:t>aŋgreji</a:t>
            </a:r>
            <a:r>
              <a:rPr lang="en-US" sz="2800" i="1" dirty="0" smtClean="0">
                <a:latin typeface="Times New Roman"/>
                <a:cs typeface="Times New Roman"/>
              </a:rPr>
              <a:t>      </a:t>
            </a:r>
            <a:r>
              <a:rPr lang="en-US" sz="2800" i="1" dirty="0" err="1" smtClean="0">
                <a:latin typeface="Times New Roman"/>
                <a:cs typeface="Times New Roman"/>
              </a:rPr>
              <a:t>sikaun-</a:t>
            </a:r>
            <a:r>
              <a:rPr lang="en-US" sz="2800" i="1" dirty="0" err="1" smtClean="0">
                <a:solidFill>
                  <a:srgbClr val="9DF131"/>
                </a:solidFill>
                <a:latin typeface="Times New Roman"/>
                <a:cs typeface="Times New Roman"/>
              </a:rPr>
              <a:t>c</a:t>
            </a:r>
            <a:r>
              <a:rPr lang="en-US" sz="2800" i="1" baseline="30000" dirty="0" err="1" smtClean="0">
                <a:solidFill>
                  <a:srgbClr val="9DF131"/>
                </a:solidFill>
                <a:latin typeface="Times New Roman"/>
                <a:cs typeface="Times New Roman"/>
              </a:rPr>
              <a:t>h</a:t>
            </a:r>
            <a:r>
              <a:rPr lang="en-US" sz="2800" i="1" dirty="0" err="1" smtClean="0">
                <a:solidFill>
                  <a:srgbClr val="9DF131"/>
                </a:solidFill>
                <a:latin typeface="Times New Roman"/>
                <a:cs typeface="Times New Roman"/>
              </a:rPr>
              <a:t>u</a:t>
            </a:r>
            <a:endParaRPr lang="en-US" sz="2800" dirty="0" smtClean="0">
              <a:solidFill>
                <a:srgbClr val="9DF131"/>
              </a:solidFill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1</a:t>
            </a:r>
            <a:r>
              <a:rPr lang="en-US" sz="2800" cap="small" dirty="0" smtClean="0">
                <a:latin typeface="Times New Roman"/>
                <a:cs typeface="Times New Roman"/>
              </a:rPr>
              <a:t>sg     </a:t>
            </a:r>
            <a:r>
              <a:rPr lang="en-US" sz="2800" dirty="0" smtClean="0">
                <a:latin typeface="Times New Roman"/>
                <a:cs typeface="Times New Roman"/>
              </a:rPr>
              <a:t>English      teach-</a:t>
            </a:r>
            <a:r>
              <a:rPr lang="en-US" sz="2800" cap="small" dirty="0" smtClean="0">
                <a:latin typeface="Times New Roman"/>
                <a:cs typeface="Times New Roman"/>
              </a:rPr>
              <a:t>1sg.pres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ʼI teach / will teach </a:t>
            </a:r>
            <a:r>
              <a:rPr lang="en-US" sz="2800" dirty="0" err="1" smtClean="0">
                <a:latin typeface="Times New Roman"/>
                <a:cs typeface="Times New Roman"/>
              </a:rPr>
              <a:t>English.ʼ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Nepali Past Tense</a:t>
            </a:r>
            <a:br>
              <a:rPr lang="en-US" dirty="0" smtClean="0"/>
            </a:br>
            <a:r>
              <a:rPr lang="en-US" dirty="0" smtClean="0"/>
              <a:t>Ergative alignment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+mj-lt"/>
              </a:rPr>
              <a:t>		A-</a:t>
            </a:r>
            <a:r>
              <a:rPr lang="en-US" sz="2800" cap="small" dirty="0" smtClean="0">
                <a:latin typeface="+mj-lt"/>
              </a:rPr>
              <a:t>abs   V-</a:t>
            </a:r>
            <a:r>
              <a:rPr lang="en-US" sz="2800" cap="small" dirty="0" err="1" smtClean="0">
                <a:latin typeface="+mj-lt"/>
              </a:rPr>
              <a:t>s</a:t>
            </a:r>
            <a:endParaRPr lang="en-US" sz="2800" dirty="0" smtClean="0">
              <a:latin typeface="+mj-lt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i="1" dirty="0" smtClean="0">
                <a:latin typeface="Times New Roman"/>
              </a:rPr>
              <a:t>		ma-Ø   </a:t>
            </a:r>
            <a:r>
              <a:rPr lang="en-US" sz="2800" i="1" dirty="0" err="1" smtClean="0">
                <a:latin typeface="Times New Roman"/>
              </a:rPr>
              <a:t>hiɖ-ẽ</a:t>
            </a:r>
            <a:endParaRPr lang="en-US" sz="2800" dirty="0" smtClean="0">
              <a:latin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</a:rPr>
              <a:t>		1</a:t>
            </a:r>
            <a:r>
              <a:rPr lang="en-US" sz="2800" cap="small" dirty="0" smtClean="0">
                <a:latin typeface="Times New Roman"/>
              </a:rPr>
              <a:t>sg</a:t>
            </a:r>
            <a:r>
              <a:rPr lang="en-US" sz="2800" dirty="0" smtClean="0">
                <a:latin typeface="Times New Roman"/>
              </a:rPr>
              <a:t>      walk-</a:t>
            </a:r>
            <a:r>
              <a:rPr lang="en-US" sz="2800" cap="small" dirty="0" smtClean="0">
                <a:latin typeface="Times New Roman"/>
              </a:rPr>
              <a:t>1sg.past</a:t>
            </a:r>
            <a:endParaRPr lang="en-US" sz="2800" dirty="0" smtClean="0">
              <a:latin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</a:rPr>
              <a:t>		‘I walked.’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</a:rPr>
              <a:t> </a:t>
            </a:r>
          </a:p>
          <a:p>
            <a:pPr>
              <a:spcBef>
                <a:spcPts val="0"/>
              </a:spcBef>
              <a:buNone/>
            </a:pPr>
            <a:r>
              <a:rPr lang="en-US" sz="2800" cap="small" dirty="0" smtClean="0">
                <a:latin typeface="Times New Roman"/>
              </a:rPr>
              <a:t>		</a:t>
            </a:r>
            <a:r>
              <a:rPr lang="en-US" sz="2800" cap="small" dirty="0" smtClean="0">
                <a:latin typeface="+mj-lt"/>
              </a:rPr>
              <a:t>A-erg       P-abs           V-a</a:t>
            </a:r>
            <a:endParaRPr lang="en-US" sz="2800" dirty="0" smtClean="0">
              <a:latin typeface="+mj-lt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i="1" dirty="0" smtClean="0">
                <a:latin typeface="Times New Roman"/>
              </a:rPr>
              <a:t>		</a:t>
            </a:r>
            <a:r>
              <a:rPr lang="en-US" sz="2800" i="1" dirty="0" err="1" smtClean="0">
                <a:latin typeface="Times New Roman"/>
              </a:rPr>
              <a:t>mai</a:t>
            </a:r>
            <a:r>
              <a:rPr lang="en-US" sz="2800" i="1" dirty="0" smtClean="0">
                <a:latin typeface="Times New Roman"/>
              </a:rPr>
              <a:t>-le       </a:t>
            </a:r>
            <a:r>
              <a:rPr lang="en-US" sz="2800" i="1" dirty="0" err="1" smtClean="0">
                <a:latin typeface="Times New Roman"/>
              </a:rPr>
              <a:t>aŋgreji</a:t>
            </a:r>
            <a:r>
              <a:rPr lang="en-US" sz="2800" i="1" dirty="0" smtClean="0">
                <a:latin typeface="Times New Roman"/>
              </a:rPr>
              <a:t>-Ø      </a:t>
            </a:r>
            <a:r>
              <a:rPr lang="en-US" sz="2800" i="1" dirty="0" err="1" smtClean="0">
                <a:latin typeface="Times New Roman"/>
              </a:rPr>
              <a:t>sika-ẽ</a:t>
            </a:r>
            <a:endParaRPr lang="en-US" sz="2800" dirty="0" smtClean="0">
              <a:latin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</a:rPr>
              <a:t>		1</a:t>
            </a:r>
            <a:r>
              <a:rPr lang="en-US" sz="2800" cap="small" dirty="0" smtClean="0">
                <a:latin typeface="Times New Roman"/>
              </a:rPr>
              <a:t>sg-erg   </a:t>
            </a:r>
            <a:r>
              <a:rPr lang="en-US" sz="2800" dirty="0" smtClean="0">
                <a:latin typeface="Times New Roman"/>
              </a:rPr>
              <a:t>English-</a:t>
            </a:r>
            <a:r>
              <a:rPr lang="en-US" sz="2800" cap="small" dirty="0" smtClean="0">
                <a:latin typeface="Times New Roman"/>
              </a:rPr>
              <a:t>abs</a:t>
            </a:r>
            <a:r>
              <a:rPr lang="en-US" sz="2800" dirty="0" smtClean="0">
                <a:latin typeface="Times New Roman"/>
              </a:rPr>
              <a:t>  teach-</a:t>
            </a:r>
            <a:r>
              <a:rPr lang="en-US" sz="2800" cap="small" dirty="0" smtClean="0">
                <a:latin typeface="Times New Roman"/>
              </a:rPr>
              <a:t>1sg.past</a:t>
            </a:r>
            <a:endParaRPr lang="en-US" sz="2800" dirty="0" smtClean="0">
              <a:latin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</a:rPr>
              <a:t>		ʼI taught </a:t>
            </a:r>
            <a:r>
              <a:rPr lang="en-US" sz="2800" dirty="0" err="1" smtClean="0">
                <a:latin typeface="Times New Roman"/>
              </a:rPr>
              <a:t>English.ʼ</a:t>
            </a:r>
            <a:endParaRPr lang="en-US" sz="2800" dirty="0" smtClean="0">
              <a:latin typeface="Times New Roman"/>
            </a:endParaRPr>
          </a:p>
          <a:p>
            <a:pPr>
              <a:spcBef>
                <a:spcPts val="0"/>
              </a:spcBef>
              <a:buNone/>
            </a:pPr>
            <a:endParaRPr lang="en-US" sz="2800" dirty="0"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Nepali Past Tense</a:t>
            </a:r>
            <a:br>
              <a:rPr lang="en-US" dirty="0" smtClean="0"/>
            </a:br>
            <a:r>
              <a:rPr lang="en-US" dirty="0" smtClean="0"/>
              <a:t>(lack of) </a:t>
            </a:r>
            <a:r>
              <a:rPr lang="en-US" dirty="0" smtClean="0">
                <a:solidFill>
                  <a:srgbClr val="FF0000"/>
                </a:solidFill>
              </a:rPr>
              <a:t>Case aligns S and P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+mj-lt"/>
              </a:rPr>
              <a:t>		</a:t>
            </a:r>
            <a:r>
              <a:rPr lang="en-US" sz="2800" dirty="0" smtClean="0">
                <a:solidFill>
                  <a:srgbClr val="FF0000"/>
                </a:solidFill>
                <a:latin typeface="+mj-lt"/>
              </a:rPr>
              <a:t>S-</a:t>
            </a:r>
            <a:r>
              <a:rPr lang="en-US" sz="2800" cap="small" dirty="0" smtClean="0">
                <a:solidFill>
                  <a:srgbClr val="FF0000"/>
                </a:solidFill>
                <a:latin typeface="+mj-lt"/>
              </a:rPr>
              <a:t>abs   </a:t>
            </a:r>
            <a:r>
              <a:rPr lang="en-US" sz="2800" cap="small" dirty="0" smtClean="0">
                <a:latin typeface="+mj-lt"/>
              </a:rPr>
              <a:t>V-</a:t>
            </a:r>
            <a:r>
              <a:rPr lang="en-US" sz="2800" cap="small" dirty="0" err="1" smtClean="0">
                <a:latin typeface="+mj-lt"/>
              </a:rPr>
              <a:t>s</a:t>
            </a:r>
            <a:endParaRPr lang="en-US" sz="2800" dirty="0" smtClean="0">
              <a:latin typeface="+mj-lt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i="1" dirty="0" smtClean="0">
                <a:latin typeface="Times New Roman"/>
              </a:rPr>
              <a:t>		ma-Ø   </a:t>
            </a:r>
            <a:r>
              <a:rPr lang="en-US" sz="2800" i="1" dirty="0" err="1" smtClean="0">
                <a:latin typeface="Times New Roman"/>
              </a:rPr>
              <a:t>hiɖ-ẽ</a:t>
            </a:r>
            <a:endParaRPr lang="en-US" sz="2800" dirty="0" smtClean="0">
              <a:latin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</a:rPr>
              <a:t>		1</a:t>
            </a:r>
            <a:r>
              <a:rPr lang="en-US" sz="2800" cap="small" dirty="0" smtClean="0">
                <a:latin typeface="Times New Roman"/>
              </a:rPr>
              <a:t>sg</a:t>
            </a:r>
            <a:r>
              <a:rPr lang="en-US" sz="2800" dirty="0" smtClean="0">
                <a:latin typeface="Times New Roman"/>
              </a:rPr>
              <a:t>      walk-</a:t>
            </a:r>
            <a:r>
              <a:rPr lang="en-US" sz="2800" cap="small" dirty="0" smtClean="0">
                <a:latin typeface="Times New Roman"/>
              </a:rPr>
              <a:t>1sg.past</a:t>
            </a:r>
            <a:endParaRPr lang="en-US" sz="2800" dirty="0" smtClean="0">
              <a:latin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</a:rPr>
              <a:t>		‘I walked.’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</a:rPr>
              <a:t> </a:t>
            </a:r>
          </a:p>
          <a:p>
            <a:pPr>
              <a:spcBef>
                <a:spcPts val="0"/>
              </a:spcBef>
              <a:buNone/>
            </a:pPr>
            <a:r>
              <a:rPr lang="en-US" sz="2800" cap="small" dirty="0" smtClean="0">
                <a:latin typeface="Times New Roman"/>
              </a:rPr>
              <a:t>		</a:t>
            </a:r>
            <a:r>
              <a:rPr lang="en-US" sz="2800" cap="small" dirty="0" smtClean="0">
                <a:latin typeface="+mj-lt"/>
              </a:rPr>
              <a:t>A-erg       </a:t>
            </a:r>
            <a:r>
              <a:rPr lang="en-US" sz="2800" cap="small" dirty="0" smtClean="0">
                <a:solidFill>
                  <a:srgbClr val="FF0000"/>
                </a:solidFill>
                <a:latin typeface="+mj-lt"/>
              </a:rPr>
              <a:t>P-abs</a:t>
            </a:r>
            <a:r>
              <a:rPr lang="en-US" sz="2800" cap="small" dirty="0" smtClean="0">
                <a:latin typeface="+mj-lt"/>
              </a:rPr>
              <a:t>           V-a</a:t>
            </a:r>
            <a:endParaRPr lang="en-US" sz="2800" dirty="0" smtClean="0">
              <a:latin typeface="+mj-lt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i="1" dirty="0" smtClean="0">
                <a:latin typeface="Times New Roman"/>
              </a:rPr>
              <a:t>		</a:t>
            </a:r>
            <a:r>
              <a:rPr lang="en-US" sz="2800" i="1" dirty="0" err="1" smtClean="0">
                <a:latin typeface="Times New Roman"/>
              </a:rPr>
              <a:t>mai</a:t>
            </a:r>
            <a:r>
              <a:rPr lang="en-US" sz="2800" i="1" dirty="0" smtClean="0">
                <a:latin typeface="Times New Roman"/>
              </a:rPr>
              <a:t>-le       </a:t>
            </a:r>
            <a:r>
              <a:rPr lang="en-US" sz="2800" i="1" dirty="0" err="1" smtClean="0">
                <a:latin typeface="Times New Roman"/>
              </a:rPr>
              <a:t>aŋgreji</a:t>
            </a:r>
            <a:r>
              <a:rPr lang="en-US" sz="2800" i="1" dirty="0" smtClean="0">
                <a:latin typeface="Times New Roman"/>
              </a:rPr>
              <a:t>-Ø      </a:t>
            </a:r>
            <a:r>
              <a:rPr lang="en-US" sz="2800" i="1" dirty="0" err="1" smtClean="0">
                <a:latin typeface="Times New Roman"/>
              </a:rPr>
              <a:t>sika-ẽ</a:t>
            </a:r>
            <a:endParaRPr lang="en-US" sz="2800" dirty="0" smtClean="0">
              <a:latin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</a:rPr>
              <a:t>		1</a:t>
            </a:r>
            <a:r>
              <a:rPr lang="en-US" sz="2800" cap="small" dirty="0" smtClean="0">
                <a:latin typeface="Times New Roman"/>
              </a:rPr>
              <a:t>sg-erg   </a:t>
            </a:r>
            <a:r>
              <a:rPr lang="en-US" sz="2800" dirty="0" smtClean="0">
                <a:latin typeface="Times New Roman"/>
              </a:rPr>
              <a:t>English-</a:t>
            </a:r>
            <a:r>
              <a:rPr lang="en-US" sz="2800" cap="small" dirty="0" smtClean="0">
                <a:latin typeface="Times New Roman"/>
              </a:rPr>
              <a:t>abs</a:t>
            </a:r>
            <a:r>
              <a:rPr lang="en-US" sz="2800" dirty="0" smtClean="0">
                <a:latin typeface="Times New Roman"/>
              </a:rPr>
              <a:t>  teach-</a:t>
            </a:r>
            <a:r>
              <a:rPr lang="en-US" sz="2800" cap="small" dirty="0" smtClean="0">
                <a:latin typeface="Times New Roman"/>
              </a:rPr>
              <a:t>1sg.past</a:t>
            </a:r>
            <a:endParaRPr lang="en-US" sz="2800" dirty="0" smtClean="0">
              <a:latin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</a:rPr>
              <a:t>		ʼI taught </a:t>
            </a:r>
            <a:r>
              <a:rPr lang="en-US" sz="2800" dirty="0" err="1" smtClean="0">
                <a:latin typeface="Times New Roman"/>
              </a:rPr>
              <a:t>English.ʼ</a:t>
            </a:r>
            <a:endParaRPr lang="en-US" sz="2800" dirty="0" smtClean="0">
              <a:latin typeface="Times New Roman"/>
            </a:endParaRPr>
          </a:p>
          <a:p>
            <a:pPr>
              <a:spcBef>
                <a:spcPts val="0"/>
              </a:spcBef>
              <a:buNone/>
            </a:pPr>
            <a:endParaRPr lang="en-US" sz="2800" dirty="0"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445790"/>
            <a:ext cx="7583487" cy="1447800"/>
          </a:xfrm>
        </p:spPr>
        <p:txBody>
          <a:bodyPr/>
          <a:lstStyle/>
          <a:p>
            <a:pPr algn="ctr"/>
            <a:r>
              <a:rPr lang="en-US" dirty="0" smtClean="0"/>
              <a:t>Nepali Past Tense</a:t>
            </a:r>
            <a:br>
              <a:rPr lang="en-US" dirty="0" smtClean="0"/>
            </a:br>
            <a:r>
              <a:rPr lang="en-US" dirty="0" smtClean="0"/>
              <a:t>lack of </a:t>
            </a:r>
            <a:r>
              <a:rPr lang="en-US" dirty="0" smtClean="0">
                <a:solidFill>
                  <a:srgbClr val="FF0000"/>
                </a:solidFill>
              </a:rPr>
              <a:t>Case aligns S and P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 is distinct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+mj-lt"/>
              </a:rPr>
              <a:t>		</a:t>
            </a:r>
            <a:r>
              <a:rPr lang="en-US" sz="2800" dirty="0" smtClean="0">
                <a:solidFill>
                  <a:srgbClr val="FF0000"/>
                </a:solidFill>
                <a:latin typeface="+mj-lt"/>
              </a:rPr>
              <a:t>S-</a:t>
            </a:r>
            <a:r>
              <a:rPr lang="en-US" sz="2800" cap="small" dirty="0" smtClean="0">
                <a:solidFill>
                  <a:srgbClr val="FF0000"/>
                </a:solidFill>
                <a:latin typeface="+mj-lt"/>
              </a:rPr>
              <a:t>abs</a:t>
            </a:r>
            <a:r>
              <a:rPr lang="en-US" sz="2800" cap="small" dirty="0" smtClean="0">
                <a:latin typeface="+mj-lt"/>
              </a:rPr>
              <a:t>   V-</a:t>
            </a:r>
            <a:r>
              <a:rPr lang="en-US" sz="2800" cap="small" dirty="0" err="1" smtClean="0">
                <a:latin typeface="+mj-lt"/>
              </a:rPr>
              <a:t>s</a:t>
            </a:r>
            <a:endParaRPr lang="en-US" sz="2800" dirty="0" smtClean="0">
              <a:latin typeface="+mj-lt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i="1" dirty="0" smtClean="0">
                <a:latin typeface="Times New Roman"/>
              </a:rPr>
              <a:t>		ma-Ø   </a:t>
            </a:r>
            <a:r>
              <a:rPr lang="en-US" sz="2800" i="1" dirty="0" err="1" smtClean="0">
                <a:latin typeface="Times New Roman"/>
              </a:rPr>
              <a:t>hiɖ-ẽ</a:t>
            </a:r>
            <a:endParaRPr lang="en-US" sz="2800" dirty="0" smtClean="0">
              <a:latin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</a:rPr>
              <a:t>		1</a:t>
            </a:r>
            <a:r>
              <a:rPr lang="en-US" sz="2800" cap="small" dirty="0" smtClean="0">
                <a:latin typeface="Times New Roman"/>
              </a:rPr>
              <a:t>sg</a:t>
            </a:r>
            <a:r>
              <a:rPr lang="en-US" sz="2800" dirty="0" smtClean="0">
                <a:latin typeface="Times New Roman"/>
              </a:rPr>
              <a:t>      walk-</a:t>
            </a:r>
            <a:r>
              <a:rPr lang="en-US" sz="2800" cap="small" dirty="0" smtClean="0">
                <a:latin typeface="Times New Roman"/>
              </a:rPr>
              <a:t>1sg.past</a:t>
            </a:r>
            <a:endParaRPr lang="en-US" sz="2800" dirty="0" smtClean="0">
              <a:latin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</a:rPr>
              <a:t>		‘I walked.’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</a:rPr>
              <a:t> </a:t>
            </a:r>
          </a:p>
          <a:p>
            <a:pPr>
              <a:spcBef>
                <a:spcPts val="0"/>
              </a:spcBef>
              <a:buNone/>
            </a:pPr>
            <a:r>
              <a:rPr lang="en-US" sz="2800" cap="small" dirty="0" smtClean="0">
                <a:latin typeface="Times New Roman"/>
              </a:rPr>
              <a:t>		</a:t>
            </a:r>
            <a:r>
              <a:rPr lang="en-US" sz="2800" cap="small" dirty="0" smtClean="0">
                <a:latin typeface="+mj-lt"/>
              </a:rPr>
              <a:t>A</a:t>
            </a:r>
            <a:r>
              <a:rPr lang="en-US" sz="2800" cap="small" dirty="0" smtClean="0">
                <a:solidFill>
                  <a:srgbClr val="9DF131"/>
                </a:solidFill>
                <a:latin typeface="+mj-lt"/>
              </a:rPr>
              <a:t>-erg</a:t>
            </a:r>
            <a:r>
              <a:rPr lang="en-US" sz="2800" cap="small" dirty="0" smtClean="0">
                <a:latin typeface="+mj-lt"/>
              </a:rPr>
              <a:t>       </a:t>
            </a:r>
            <a:r>
              <a:rPr lang="en-US" sz="2800" cap="small" dirty="0" smtClean="0">
                <a:solidFill>
                  <a:srgbClr val="FF0000"/>
                </a:solidFill>
                <a:latin typeface="+mj-lt"/>
              </a:rPr>
              <a:t>P-abs</a:t>
            </a:r>
            <a:r>
              <a:rPr lang="en-US" sz="2800" cap="small" dirty="0" smtClean="0">
                <a:latin typeface="+mj-lt"/>
              </a:rPr>
              <a:t>           V-a</a:t>
            </a:r>
            <a:endParaRPr lang="en-US" sz="2800" dirty="0" smtClean="0">
              <a:latin typeface="+mj-lt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i="1" dirty="0" smtClean="0">
                <a:latin typeface="Times New Roman"/>
              </a:rPr>
              <a:t>		</a:t>
            </a:r>
            <a:r>
              <a:rPr lang="en-US" sz="2800" i="1" dirty="0" err="1" smtClean="0">
                <a:latin typeface="Times New Roman"/>
              </a:rPr>
              <a:t>mai</a:t>
            </a:r>
            <a:r>
              <a:rPr lang="en-US" sz="2800" i="1" dirty="0" smtClean="0">
                <a:solidFill>
                  <a:srgbClr val="9DF131"/>
                </a:solidFill>
                <a:latin typeface="Times New Roman"/>
              </a:rPr>
              <a:t>-le</a:t>
            </a:r>
            <a:r>
              <a:rPr lang="en-US" sz="2800" i="1" dirty="0" smtClean="0">
                <a:latin typeface="Times New Roman"/>
              </a:rPr>
              <a:t>       </a:t>
            </a:r>
            <a:r>
              <a:rPr lang="en-US" sz="2800" i="1" dirty="0" err="1" smtClean="0">
                <a:latin typeface="Times New Roman"/>
              </a:rPr>
              <a:t>aŋgreji</a:t>
            </a:r>
            <a:r>
              <a:rPr lang="en-US" sz="2800" i="1" dirty="0" smtClean="0">
                <a:latin typeface="Times New Roman"/>
              </a:rPr>
              <a:t>-Ø      </a:t>
            </a:r>
            <a:r>
              <a:rPr lang="en-US" sz="2800" i="1" dirty="0" err="1" smtClean="0">
                <a:latin typeface="Times New Roman"/>
              </a:rPr>
              <a:t>sika-ẽ</a:t>
            </a:r>
            <a:endParaRPr lang="en-US" sz="2800" dirty="0" smtClean="0">
              <a:latin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</a:rPr>
              <a:t>		1</a:t>
            </a:r>
            <a:r>
              <a:rPr lang="en-US" sz="2800" cap="small" dirty="0" smtClean="0">
                <a:latin typeface="Times New Roman"/>
              </a:rPr>
              <a:t>sg-erg   </a:t>
            </a:r>
            <a:r>
              <a:rPr lang="en-US" sz="2800" dirty="0" smtClean="0">
                <a:latin typeface="Times New Roman"/>
              </a:rPr>
              <a:t>English-</a:t>
            </a:r>
            <a:r>
              <a:rPr lang="en-US" sz="2800" cap="small" dirty="0" smtClean="0">
                <a:latin typeface="Times New Roman"/>
              </a:rPr>
              <a:t>abs</a:t>
            </a:r>
            <a:r>
              <a:rPr lang="en-US" sz="2800" dirty="0" smtClean="0">
                <a:latin typeface="Times New Roman"/>
              </a:rPr>
              <a:t>  teach-</a:t>
            </a:r>
            <a:r>
              <a:rPr lang="en-US" sz="2800" cap="small" dirty="0" smtClean="0">
                <a:latin typeface="Times New Roman"/>
              </a:rPr>
              <a:t>1sg.past</a:t>
            </a:r>
            <a:endParaRPr lang="en-US" sz="2800" dirty="0" smtClean="0">
              <a:latin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</a:rPr>
              <a:t>		ʼI taught </a:t>
            </a:r>
            <a:r>
              <a:rPr lang="en-US" sz="2800" dirty="0" err="1" smtClean="0">
                <a:latin typeface="Times New Roman"/>
              </a:rPr>
              <a:t>English.ʼ</a:t>
            </a:r>
            <a:endParaRPr lang="en-US" sz="2800" dirty="0" smtClean="0">
              <a:latin typeface="Times New Roman"/>
            </a:endParaRPr>
          </a:p>
          <a:p>
            <a:pPr>
              <a:spcBef>
                <a:spcPts val="0"/>
              </a:spcBef>
              <a:buNone/>
            </a:pPr>
            <a:endParaRPr lang="en-US" sz="2800" dirty="0"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Even in Past Tense</a:t>
            </a:r>
            <a:br>
              <a:rPr lang="en-US" dirty="0" smtClean="0"/>
            </a:b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Agreement aligns S and A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+mj-lt"/>
              </a:rPr>
              <a:t>		S-</a:t>
            </a:r>
            <a:r>
              <a:rPr lang="en-US" sz="2800" cap="small" dirty="0" smtClean="0">
                <a:latin typeface="+mj-lt"/>
              </a:rPr>
              <a:t>abs   </a:t>
            </a:r>
            <a:r>
              <a:rPr lang="en-US" sz="2800" cap="small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</a:rPr>
              <a:t>V</a:t>
            </a:r>
            <a:r>
              <a:rPr lang="en-US" sz="2800" cap="small" dirty="0" smtClean="0">
                <a:solidFill>
                  <a:srgbClr val="FF9E40"/>
                </a:solidFill>
                <a:latin typeface="+mj-lt"/>
              </a:rPr>
              <a:t>-</a:t>
            </a:r>
            <a:r>
              <a:rPr lang="en-US" sz="2800" cap="small" dirty="0" err="1" smtClean="0">
                <a:solidFill>
                  <a:srgbClr val="FF9E40"/>
                </a:solidFill>
                <a:latin typeface="+mj-lt"/>
              </a:rPr>
              <a:t>s</a:t>
            </a:r>
            <a:endParaRPr lang="en-US" sz="2800" dirty="0" smtClean="0">
              <a:solidFill>
                <a:srgbClr val="FF9E40"/>
              </a:solidFill>
              <a:latin typeface="+mj-lt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i="1" dirty="0" smtClean="0">
                <a:latin typeface="Times New Roman"/>
              </a:rPr>
              <a:t>		ma-Ø   </a:t>
            </a:r>
            <a:r>
              <a:rPr lang="en-US" sz="2800" i="1" dirty="0" err="1" smtClean="0">
                <a:latin typeface="Times New Roman"/>
              </a:rPr>
              <a:t>hiɖ</a:t>
            </a:r>
            <a:r>
              <a:rPr lang="en-US" sz="2800" i="1" dirty="0" err="1" smtClean="0">
                <a:solidFill>
                  <a:srgbClr val="FF9E40"/>
                </a:solidFill>
                <a:latin typeface="Times New Roman"/>
              </a:rPr>
              <a:t>-ẽ</a:t>
            </a:r>
            <a:endParaRPr lang="en-US" sz="2800" dirty="0" smtClean="0">
              <a:solidFill>
                <a:srgbClr val="FF9E40"/>
              </a:solidFill>
              <a:latin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</a:rPr>
              <a:t>		1</a:t>
            </a:r>
            <a:r>
              <a:rPr lang="en-US" sz="2800" cap="small" dirty="0" smtClean="0">
                <a:latin typeface="Times New Roman"/>
              </a:rPr>
              <a:t>sg</a:t>
            </a:r>
            <a:r>
              <a:rPr lang="en-US" sz="2800" dirty="0" smtClean="0">
                <a:latin typeface="Times New Roman"/>
              </a:rPr>
              <a:t>      walk-</a:t>
            </a:r>
            <a:r>
              <a:rPr lang="en-US" sz="2800" cap="small" dirty="0" smtClean="0">
                <a:latin typeface="Times New Roman"/>
              </a:rPr>
              <a:t>1sg.past</a:t>
            </a:r>
            <a:endParaRPr lang="en-US" sz="2800" dirty="0" smtClean="0">
              <a:latin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</a:rPr>
              <a:t>		‘I walked.’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</a:rPr>
              <a:t> </a:t>
            </a:r>
          </a:p>
          <a:p>
            <a:pPr>
              <a:spcBef>
                <a:spcPts val="0"/>
              </a:spcBef>
              <a:buNone/>
            </a:pPr>
            <a:r>
              <a:rPr lang="en-US" sz="2800" cap="small" dirty="0" smtClean="0">
                <a:latin typeface="Times New Roman"/>
              </a:rPr>
              <a:t>		</a:t>
            </a:r>
            <a:r>
              <a:rPr lang="en-US" sz="2800" cap="small" dirty="0" smtClean="0">
                <a:latin typeface="+mj-lt"/>
              </a:rPr>
              <a:t>A</a:t>
            </a:r>
            <a:r>
              <a:rPr lang="en-US" sz="2800" cap="small" dirty="0" smtClean="0">
                <a:solidFill>
                  <a:srgbClr val="FFFFFF"/>
                </a:solidFill>
                <a:latin typeface="+mj-lt"/>
              </a:rPr>
              <a:t>-erg</a:t>
            </a:r>
            <a:r>
              <a:rPr lang="en-US" sz="2800" cap="small" dirty="0" smtClean="0">
                <a:latin typeface="+mj-lt"/>
              </a:rPr>
              <a:t>       P-</a:t>
            </a:r>
            <a:r>
              <a:rPr lang="en-US" sz="2800" cap="small" dirty="0" smtClean="0">
                <a:solidFill>
                  <a:srgbClr val="FFFFFF"/>
                </a:solidFill>
                <a:latin typeface="+mj-lt"/>
              </a:rPr>
              <a:t>abs</a:t>
            </a:r>
            <a:r>
              <a:rPr lang="en-US" sz="2800" cap="small" dirty="0" smtClean="0">
                <a:latin typeface="+mj-lt"/>
              </a:rPr>
              <a:t>           </a:t>
            </a:r>
            <a:r>
              <a:rPr lang="en-US" sz="2800" cap="small" dirty="0" smtClean="0">
                <a:solidFill>
                  <a:srgbClr val="FF9E40"/>
                </a:solidFill>
                <a:latin typeface="+mj-lt"/>
              </a:rPr>
              <a:t>V</a:t>
            </a:r>
            <a:r>
              <a:rPr lang="en-US" sz="2800" cap="small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</a:rPr>
              <a:t>-a</a:t>
            </a:r>
            <a:endParaRPr lang="en-US" sz="2800" dirty="0" smtClean="0">
              <a:solidFill>
                <a:schemeClr val="accent4">
                  <a:lumMod val="60000"/>
                  <a:lumOff val="40000"/>
                </a:schemeClr>
              </a:solidFill>
              <a:latin typeface="+mj-lt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i="1" dirty="0" smtClean="0">
                <a:latin typeface="Times New Roman"/>
              </a:rPr>
              <a:t>		</a:t>
            </a:r>
            <a:r>
              <a:rPr lang="en-US" sz="2800" i="1" dirty="0" err="1" smtClean="0">
                <a:latin typeface="Times New Roman"/>
              </a:rPr>
              <a:t>mai</a:t>
            </a:r>
            <a:r>
              <a:rPr lang="en-US" sz="2800" i="1" dirty="0" smtClean="0">
                <a:latin typeface="Times New Roman"/>
              </a:rPr>
              <a:t>-le       </a:t>
            </a:r>
            <a:r>
              <a:rPr lang="en-US" sz="2800" i="1" dirty="0" err="1" smtClean="0">
                <a:latin typeface="Times New Roman"/>
              </a:rPr>
              <a:t>aŋgreji</a:t>
            </a:r>
            <a:r>
              <a:rPr lang="en-US" sz="2800" i="1" dirty="0" smtClean="0">
                <a:latin typeface="Times New Roman"/>
              </a:rPr>
              <a:t>-Ø      </a:t>
            </a:r>
            <a:r>
              <a:rPr lang="en-US" sz="2800" i="1" dirty="0" err="1" smtClean="0">
                <a:latin typeface="Times New Roman"/>
              </a:rPr>
              <a:t>sika</a:t>
            </a:r>
            <a:r>
              <a:rPr lang="en-US" sz="2800" i="1" dirty="0" err="1" smtClean="0">
                <a:solidFill>
                  <a:srgbClr val="FF9E40"/>
                </a:solidFill>
                <a:latin typeface="Times New Roman"/>
              </a:rPr>
              <a:t>-ẽ</a:t>
            </a:r>
            <a:endParaRPr lang="en-US" sz="2800" dirty="0" smtClean="0">
              <a:solidFill>
                <a:srgbClr val="FF9E40"/>
              </a:solidFill>
              <a:latin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</a:rPr>
              <a:t>		1</a:t>
            </a:r>
            <a:r>
              <a:rPr lang="en-US" sz="2800" cap="small" dirty="0" smtClean="0">
                <a:latin typeface="Times New Roman"/>
              </a:rPr>
              <a:t>sg-erg   </a:t>
            </a:r>
            <a:r>
              <a:rPr lang="en-US" sz="2800" dirty="0" smtClean="0">
                <a:latin typeface="Times New Roman"/>
              </a:rPr>
              <a:t>English-</a:t>
            </a:r>
            <a:r>
              <a:rPr lang="en-US" sz="2800" cap="small" dirty="0" smtClean="0">
                <a:latin typeface="Times New Roman"/>
              </a:rPr>
              <a:t>abs</a:t>
            </a:r>
            <a:r>
              <a:rPr lang="en-US" sz="2800" dirty="0" smtClean="0">
                <a:latin typeface="Times New Roman"/>
              </a:rPr>
              <a:t>  teach-</a:t>
            </a:r>
            <a:r>
              <a:rPr lang="en-US" sz="2800" cap="small" dirty="0" smtClean="0">
                <a:latin typeface="Times New Roman"/>
              </a:rPr>
              <a:t>1sg.past</a:t>
            </a:r>
            <a:endParaRPr lang="en-US" sz="2800" dirty="0" smtClean="0">
              <a:latin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</a:rPr>
              <a:t>		‘I taught </a:t>
            </a:r>
            <a:r>
              <a:rPr lang="en-US" sz="2800" dirty="0" err="1" smtClean="0">
                <a:latin typeface="Times New Roman"/>
              </a:rPr>
              <a:t>English.ʼ</a:t>
            </a:r>
            <a:endParaRPr lang="en-US" sz="2800" dirty="0" smtClean="0">
              <a:latin typeface="Times New Roman"/>
            </a:endParaRPr>
          </a:p>
          <a:p>
            <a:pPr>
              <a:spcBef>
                <a:spcPts val="0"/>
              </a:spcBef>
              <a:buNone/>
            </a:pPr>
            <a:endParaRPr lang="en-US" sz="2800" dirty="0"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Makushi</a:t>
            </a:r>
            <a:r>
              <a:rPr lang="en-US" dirty="0" smtClean="0"/>
              <a:t> Imperfective Aspect</a:t>
            </a:r>
            <a:br>
              <a:rPr lang="en-US" dirty="0" smtClean="0"/>
            </a:br>
            <a:r>
              <a:rPr lang="en-US" dirty="0" smtClean="0"/>
              <a:t>Nominative-Accusative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800" dirty="0" smtClean="0"/>
              <a:t>		     V 	       </a:t>
            </a:r>
            <a:r>
              <a:rPr lang="en-US" sz="2800" cap="small" dirty="0" err="1" smtClean="0"/>
              <a:t>s.aux</a:t>
            </a:r>
            <a:endParaRPr lang="en-US" sz="2800" cap="small" dirty="0" smtClean="0"/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</a:t>
            </a:r>
            <a:r>
              <a:rPr lang="en-US" sz="2800" i="1" dirty="0" err="1" smtClean="0">
                <a:latin typeface="Times New Roman"/>
                <a:cs typeface="Times New Roman"/>
              </a:rPr>
              <a:t>wîtî-npî</a:t>
            </a:r>
            <a:r>
              <a:rPr lang="en-US" sz="2800" i="1" dirty="0" smtClean="0">
                <a:latin typeface="Times New Roman"/>
                <a:cs typeface="Times New Roman"/>
              </a:rPr>
              <a:t>'       </a:t>
            </a:r>
            <a:r>
              <a:rPr lang="en-US" sz="2800" i="1" dirty="0" err="1" smtClean="0">
                <a:latin typeface="Times New Roman"/>
                <a:cs typeface="Times New Roman"/>
              </a:rPr>
              <a:t>wai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go-</a:t>
            </a:r>
            <a:r>
              <a:rPr lang="en-US" sz="2800" cap="small" dirty="0" err="1" smtClean="0">
                <a:latin typeface="Times New Roman"/>
                <a:cs typeface="Times New Roman"/>
              </a:rPr>
              <a:t>prog.i</a:t>
            </a:r>
            <a:r>
              <a:rPr lang="en-US" sz="2800" dirty="0" smtClean="0">
                <a:latin typeface="Times New Roman"/>
                <a:cs typeface="Times New Roman"/>
              </a:rPr>
              <a:t>    1</a:t>
            </a:r>
            <a:r>
              <a:rPr lang="en-US" sz="2800" cap="small" dirty="0" smtClean="0">
                <a:latin typeface="Times New Roman"/>
                <a:cs typeface="Times New Roman"/>
              </a:rPr>
              <a:t>sg</a:t>
            </a:r>
            <a:r>
              <a:rPr lang="en-US" sz="2800" dirty="0" smtClean="0">
                <a:latin typeface="Times New Roman"/>
                <a:cs typeface="Times New Roman"/>
              </a:rPr>
              <a:t>.</a:t>
            </a:r>
            <a:r>
              <a:rPr lang="en-US" sz="2800" cap="small" dirty="0" smtClean="0">
                <a:latin typeface="Times New Roman"/>
                <a:cs typeface="Times New Roman"/>
              </a:rPr>
              <a:t>cop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‘I’m going (just now).’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 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	    P           V           </a:t>
            </a:r>
            <a:r>
              <a:rPr lang="en-US" sz="2800" cap="small" dirty="0" err="1" smtClean="0"/>
              <a:t>a.aux</a:t>
            </a:r>
            <a:endParaRPr lang="en-US" sz="2800" cap="small" dirty="0" smtClean="0"/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</a:t>
            </a:r>
            <a:r>
              <a:rPr lang="en-US" sz="2800" i="1" dirty="0" smtClean="0"/>
              <a:t>	</a:t>
            </a:r>
            <a:r>
              <a:rPr lang="en-US" sz="2800" i="1" dirty="0" err="1" smtClean="0">
                <a:latin typeface="Times New Roman"/>
                <a:cs typeface="Times New Roman"/>
              </a:rPr>
              <a:t>mîîkîrî</a:t>
            </a:r>
            <a:r>
              <a:rPr lang="en-US" sz="2800" i="1" dirty="0" smtClean="0">
                <a:latin typeface="Times New Roman"/>
                <a:cs typeface="Times New Roman"/>
              </a:rPr>
              <a:t>  </a:t>
            </a:r>
            <a:r>
              <a:rPr lang="en-US" sz="2800" i="1" dirty="0" err="1" smtClean="0">
                <a:latin typeface="Times New Roman"/>
                <a:cs typeface="Times New Roman"/>
              </a:rPr>
              <a:t>yaso'ka-pî</a:t>
            </a:r>
            <a:r>
              <a:rPr lang="en-US" sz="2800" i="1" dirty="0" smtClean="0">
                <a:latin typeface="Times New Roman"/>
                <a:cs typeface="Times New Roman"/>
              </a:rPr>
              <a:t>'       </a:t>
            </a:r>
            <a:r>
              <a:rPr lang="en-US" sz="2800" i="1" dirty="0" err="1" smtClean="0">
                <a:latin typeface="Times New Roman"/>
                <a:cs typeface="Times New Roman"/>
              </a:rPr>
              <a:t>wai</a:t>
            </a:r>
            <a:endParaRPr lang="en-US" sz="2800" i="1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cap="small" dirty="0" smtClean="0">
                <a:latin typeface="Times New Roman"/>
                <a:cs typeface="Times New Roman"/>
              </a:rPr>
              <a:t>		 3.pro</a:t>
            </a:r>
            <a:r>
              <a:rPr lang="en-US" sz="2800" dirty="0" smtClean="0">
                <a:latin typeface="Times New Roman"/>
                <a:cs typeface="Times New Roman"/>
              </a:rPr>
              <a:t>    stab-</a:t>
            </a:r>
            <a:r>
              <a:rPr lang="en-US" sz="2800" cap="small" dirty="0" err="1" smtClean="0">
                <a:latin typeface="Times New Roman"/>
                <a:cs typeface="Times New Roman"/>
              </a:rPr>
              <a:t>prog.t</a:t>
            </a:r>
            <a:r>
              <a:rPr lang="en-US" sz="2800" dirty="0" smtClean="0">
                <a:latin typeface="Times New Roman"/>
                <a:cs typeface="Times New Roman"/>
              </a:rPr>
              <a:t>   1</a:t>
            </a:r>
            <a:r>
              <a:rPr lang="en-US" sz="2800" cap="small" dirty="0" smtClean="0">
                <a:latin typeface="Times New Roman"/>
                <a:cs typeface="Times New Roman"/>
              </a:rPr>
              <a:t>sg</a:t>
            </a:r>
            <a:r>
              <a:rPr lang="en-US" sz="2800" dirty="0" smtClean="0">
                <a:latin typeface="Times New Roman"/>
                <a:cs typeface="Times New Roman"/>
              </a:rPr>
              <a:t>.</a:t>
            </a:r>
            <a:r>
              <a:rPr lang="en-US" sz="2800" cap="small" dirty="0" smtClean="0">
                <a:latin typeface="Times New Roman"/>
                <a:cs typeface="Times New Roman"/>
              </a:rPr>
              <a:t>cop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‘I was injecting him (several hours ago).’</a:t>
            </a:r>
          </a:p>
          <a:p>
            <a:pPr>
              <a:spcBef>
                <a:spcPts val="0"/>
              </a:spcBef>
              <a:buNone/>
            </a:pP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Makushi</a:t>
            </a:r>
            <a:r>
              <a:rPr lang="en-US" dirty="0" smtClean="0"/>
              <a:t> Imperfective Aspect</a:t>
            </a:r>
            <a:br>
              <a:rPr lang="en-US" dirty="0" smtClean="0"/>
            </a:br>
            <a:r>
              <a:rPr lang="en-US" dirty="0" smtClean="0"/>
              <a:t>No case-marking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800" dirty="0" smtClean="0"/>
              <a:t>		     V 	       </a:t>
            </a:r>
            <a:r>
              <a:rPr lang="en-US" sz="2800" cap="small" dirty="0" err="1" smtClean="0"/>
              <a:t>s.aux</a:t>
            </a:r>
            <a:endParaRPr lang="en-US" sz="2800" cap="small" dirty="0" smtClean="0"/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</a:t>
            </a:r>
            <a:r>
              <a:rPr lang="en-US" sz="2800" i="1" dirty="0" err="1" smtClean="0">
                <a:latin typeface="Times New Roman"/>
                <a:cs typeface="Times New Roman"/>
              </a:rPr>
              <a:t>wîtî-npî</a:t>
            </a:r>
            <a:r>
              <a:rPr lang="en-US" sz="2800" i="1" dirty="0" smtClean="0">
                <a:latin typeface="Times New Roman"/>
                <a:cs typeface="Times New Roman"/>
              </a:rPr>
              <a:t>'       </a:t>
            </a:r>
            <a:r>
              <a:rPr lang="en-US" sz="2800" i="1" dirty="0" err="1" smtClean="0">
                <a:latin typeface="Times New Roman"/>
                <a:cs typeface="Times New Roman"/>
              </a:rPr>
              <a:t>wai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go-</a:t>
            </a:r>
            <a:r>
              <a:rPr lang="en-US" sz="2800" cap="small" dirty="0" err="1" smtClean="0">
                <a:latin typeface="Times New Roman"/>
                <a:cs typeface="Times New Roman"/>
              </a:rPr>
              <a:t>prog.i</a:t>
            </a:r>
            <a:r>
              <a:rPr lang="en-US" sz="2800" dirty="0" smtClean="0">
                <a:latin typeface="Times New Roman"/>
                <a:cs typeface="Times New Roman"/>
              </a:rPr>
              <a:t>    1</a:t>
            </a:r>
            <a:r>
              <a:rPr lang="en-US" sz="2800" cap="small" dirty="0" smtClean="0">
                <a:latin typeface="Times New Roman"/>
                <a:cs typeface="Times New Roman"/>
              </a:rPr>
              <a:t>sg</a:t>
            </a:r>
            <a:r>
              <a:rPr lang="en-US" sz="2800" dirty="0" smtClean="0">
                <a:latin typeface="Times New Roman"/>
                <a:cs typeface="Times New Roman"/>
              </a:rPr>
              <a:t>.</a:t>
            </a:r>
            <a:r>
              <a:rPr lang="en-US" sz="2800" cap="small" dirty="0" smtClean="0">
                <a:latin typeface="Times New Roman"/>
                <a:cs typeface="Times New Roman"/>
              </a:rPr>
              <a:t>cop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‘I’m going (just now).’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 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	    P           V           </a:t>
            </a:r>
            <a:r>
              <a:rPr lang="en-US" sz="2800" cap="small" dirty="0" err="1" smtClean="0"/>
              <a:t>a.aux</a:t>
            </a:r>
            <a:endParaRPr lang="en-US" sz="2800" cap="small" dirty="0" smtClean="0"/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</a:t>
            </a:r>
            <a:r>
              <a:rPr lang="en-US" sz="2800" i="1" dirty="0" smtClean="0"/>
              <a:t>	</a:t>
            </a:r>
            <a:r>
              <a:rPr lang="en-US" sz="2800" i="1" dirty="0" err="1" smtClean="0">
                <a:latin typeface="Times New Roman"/>
                <a:cs typeface="Times New Roman"/>
              </a:rPr>
              <a:t>mîîkîrî</a:t>
            </a:r>
            <a:r>
              <a:rPr lang="en-US" sz="2800" i="1" dirty="0" smtClean="0">
                <a:latin typeface="Times New Roman"/>
                <a:cs typeface="Times New Roman"/>
              </a:rPr>
              <a:t>  </a:t>
            </a:r>
            <a:r>
              <a:rPr lang="en-US" sz="2800" i="1" dirty="0" err="1" smtClean="0">
                <a:latin typeface="Times New Roman"/>
                <a:cs typeface="Times New Roman"/>
              </a:rPr>
              <a:t>yaso'ka-pî</a:t>
            </a:r>
            <a:r>
              <a:rPr lang="en-US" sz="2800" i="1" dirty="0" smtClean="0">
                <a:latin typeface="Times New Roman"/>
                <a:cs typeface="Times New Roman"/>
              </a:rPr>
              <a:t>'       </a:t>
            </a:r>
            <a:r>
              <a:rPr lang="en-US" sz="2800" i="1" dirty="0" err="1" smtClean="0">
                <a:latin typeface="Times New Roman"/>
                <a:cs typeface="Times New Roman"/>
              </a:rPr>
              <a:t>wai</a:t>
            </a:r>
            <a:endParaRPr lang="en-US" sz="2800" i="1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cap="small" dirty="0" smtClean="0">
                <a:latin typeface="Times New Roman"/>
                <a:cs typeface="Times New Roman"/>
              </a:rPr>
              <a:t>		 3.pro</a:t>
            </a:r>
            <a:r>
              <a:rPr lang="en-US" sz="2800" dirty="0" smtClean="0">
                <a:latin typeface="Times New Roman"/>
                <a:cs typeface="Times New Roman"/>
              </a:rPr>
              <a:t>    stab-</a:t>
            </a:r>
            <a:r>
              <a:rPr lang="en-US" sz="2800" cap="small" dirty="0" err="1" smtClean="0">
                <a:latin typeface="Times New Roman"/>
                <a:cs typeface="Times New Roman"/>
              </a:rPr>
              <a:t>prog.t</a:t>
            </a:r>
            <a:r>
              <a:rPr lang="en-US" sz="2800" dirty="0" smtClean="0">
                <a:latin typeface="Times New Roman"/>
                <a:cs typeface="Times New Roman"/>
              </a:rPr>
              <a:t>   1</a:t>
            </a:r>
            <a:r>
              <a:rPr lang="en-US" sz="2800" cap="small" dirty="0" smtClean="0">
                <a:latin typeface="Times New Roman"/>
                <a:cs typeface="Times New Roman"/>
              </a:rPr>
              <a:t>sg</a:t>
            </a:r>
            <a:r>
              <a:rPr lang="en-US" sz="2800" dirty="0" smtClean="0">
                <a:latin typeface="Times New Roman"/>
                <a:cs typeface="Times New Roman"/>
              </a:rPr>
              <a:t>.</a:t>
            </a:r>
            <a:r>
              <a:rPr lang="en-US" sz="2800" cap="small" dirty="0" smtClean="0">
                <a:latin typeface="Times New Roman"/>
                <a:cs typeface="Times New Roman"/>
              </a:rPr>
              <a:t>cop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‘I was injecting him (several hours ago).’</a:t>
            </a:r>
          </a:p>
          <a:p>
            <a:pPr>
              <a:spcBef>
                <a:spcPts val="0"/>
              </a:spcBef>
              <a:buNone/>
            </a:pP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Makushi</a:t>
            </a:r>
            <a:r>
              <a:rPr lang="en-US" dirty="0" smtClean="0"/>
              <a:t> Imperfective Aspect</a:t>
            </a:r>
            <a:br>
              <a:rPr lang="en-US" dirty="0" smtClean="0"/>
            </a:br>
            <a:r>
              <a:rPr lang="en-US" sz="3600" dirty="0" smtClean="0">
                <a:solidFill>
                  <a:srgbClr val="9DF131"/>
                </a:solidFill>
              </a:rPr>
              <a:t>Auxiliary agreement aligns S and A</a:t>
            </a:r>
            <a:endParaRPr lang="en-US" dirty="0">
              <a:solidFill>
                <a:srgbClr val="9DF13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800" dirty="0" smtClean="0"/>
              <a:t>		     V 	       </a:t>
            </a:r>
            <a:r>
              <a:rPr lang="en-US" sz="2800" cap="small" dirty="0" err="1" smtClean="0">
                <a:solidFill>
                  <a:srgbClr val="9DF131"/>
                </a:solidFill>
              </a:rPr>
              <a:t>s.aux</a:t>
            </a:r>
            <a:endParaRPr lang="en-US" sz="2800" cap="small" dirty="0" smtClean="0">
              <a:solidFill>
                <a:srgbClr val="9DF131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</a:t>
            </a:r>
            <a:r>
              <a:rPr lang="en-US" sz="2800" i="1" dirty="0" err="1" smtClean="0">
                <a:latin typeface="Times New Roman"/>
                <a:cs typeface="Times New Roman"/>
              </a:rPr>
              <a:t>wîtî-npî</a:t>
            </a:r>
            <a:r>
              <a:rPr lang="en-US" sz="2800" i="1" dirty="0" smtClean="0">
                <a:latin typeface="Times New Roman"/>
                <a:cs typeface="Times New Roman"/>
              </a:rPr>
              <a:t>'       </a:t>
            </a:r>
            <a:r>
              <a:rPr lang="en-US" sz="2800" i="1" dirty="0" err="1" smtClean="0">
                <a:solidFill>
                  <a:srgbClr val="9DF131"/>
                </a:solidFill>
                <a:latin typeface="Times New Roman"/>
                <a:cs typeface="Times New Roman"/>
              </a:rPr>
              <a:t>wai</a:t>
            </a:r>
            <a:endParaRPr lang="en-US" sz="2800" dirty="0" smtClean="0">
              <a:solidFill>
                <a:srgbClr val="9DF131"/>
              </a:solidFill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go-</a:t>
            </a:r>
            <a:r>
              <a:rPr lang="en-US" sz="2800" cap="small" dirty="0" err="1" smtClean="0">
                <a:latin typeface="Times New Roman"/>
                <a:cs typeface="Times New Roman"/>
              </a:rPr>
              <a:t>prog.i</a:t>
            </a:r>
            <a:r>
              <a:rPr lang="en-US" sz="2800" dirty="0" smtClean="0">
                <a:latin typeface="Times New Roman"/>
                <a:cs typeface="Times New Roman"/>
              </a:rPr>
              <a:t>    1</a:t>
            </a:r>
            <a:r>
              <a:rPr lang="en-US" sz="2800" cap="small" dirty="0" smtClean="0">
                <a:latin typeface="Times New Roman"/>
                <a:cs typeface="Times New Roman"/>
              </a:rPr>
              <a:t>sg</a:t>
            </a:r>
            <a:r>
              <a:rPr lang="en-US" sz="2800" dirty="0" smtClean="0">
                <a:latin typeface="Times New Roman"/>
                <a:cs typeface="Times New Roman"/>
              </a:rPr>
              <a:t>.</a:t>
            </a:r>
            <a:r>
              <a:rPr lang="en-US" sz="2800" cap="small" dirty="0" smtClean="0">
                <a:latin typeface="Times New Roman"/>
                <a:cs typeface="Times New Roman"/>
              </a:rPr>
              <a:t>cop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‘I’m going (just now).’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 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	    P           V           </a:t>
            </a:r>
            <a:r>
              <a:rPr lang="en-US" sz="2800" cap="small" dirty="0" err="1" smtClean="0">
                <a:solidFill>
                  <a:srgbClr val="9DF131"/>
                </a:solidFill>
              </a:rPr>
              <a:t>a.aux</a:t>
            </a:r>
            <a:endParaRPr lang="en-US" sz="2800" cap="small" dirty="0" smtClean="0">
              <a:solidFill>
                <a:srgbClr val="9DF131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</a:t>
            </a:r>
            <a:r>
              <a:rPr lang="en-US" sz="2800" i="1" dirty="0" smtClean="0"/>
              <a:t>	</a:t>
            </a:r>
            <a:r>
              <a:rPr lang="en-US" sz="2800" i="1" dirty="0" err="1" smtClean="0">
                <a:latin typeface="Times New Roman"/>
                <a:cs typeface="Times New Roman"/>
              </a:rPr>
              <a:t>mîîkîrî</a:t>
            </a:r>
            <a:r>
              <a:rPr lang="en-US" sz="2800" i="1" dirty="0" smtClean="0">
                <a:latin typeface="Times New Roman"/>
                <a:cs typeface="Times New Roman"/>
              </a:rPr>
              <a:t>  </a:t>
            </a:r>
            <a:r>
              <a:rPr lang="en-US" sz="2800" i="1" dirty="0" err="1" smtClean="0">
                <a:latin typeface="Times New Roman"/>
                <a:cs typeface="Times New Roman"/>
              </a:rPr>
              <a:t>yaso'ka-pî</a:t>
            </a:r>
            <a:r>
              <a:rPr lang="en-US" sz="2800" i="1" dirty="0" smtClean="0">
                <a:latin typeface="Times New Roman"/>
                <a:cs typeface="Times New Roman"/>
              </a:rPr>
              <a:t>'       </a:t>
            </a:r>
            <a:r>
              <a:rPr lang="en-US" sz="2800" i="1" dirty="0" err="1" smtClean="0">
                <a:solidFill>
                  <a:srgbClr val="9DF131"/>
                </a:solidFill>
                <a:latin typeface="Times New Roman"/>
                <a:cs typeface="Times New Roman"/>
              </a:rPr>
              <a:t>wai</a:t>
            </a:r>
            <a:endParaRPr lang="en-US" sz="2800" i="1" dirty="0" smtClean="0">
              <a:solidFill>
                <a:srgbClr val="9DF131"/>
              </a:solidFill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cap="small" dirty="0" smtClean="0">
                <a:latin typeface="Times New Roman"/>
                <a:cs typeface="Times New Roman"/>
              </a:rPr>
              <a:t>		 3.pro</a:t>
            </a:r>
            <a:r>
              <a:rPr lang="en-US" sz="2800" dirty="0" smtClean="0">
                <a:latin typeface="Times New Roman"/>
                <a:cs typeface="Times New Roman"/>
              </a:rPr>
              <a:t>    stab-</a:t>
            </a:r>
            <a:r>
              <a:rPr lang="en-US" sz="2800" cap="small" dirty="0" err="1" smtClean="0">
                <a:latin typeface="Times New Roman"/>
                <a:cs typeface="Times New Roman"/>
              </a:rPr>
              <a:t>prog.t</a:t>
            </a:r>
            <a:r>
              <a:rPr lang="en-US" sz="2800" dirty="0" smtClean="0">
                <a:latin typeface="Times New Roman"/>
                <a:cs typeface="Times New Roman"/>
              </a:rPr>
              <a:t>   1</a:t>
            </a:r>
            <a:r>
              <a:rPr lang="en-US" sz="2800" cap="small" dirty="0" smtClean="0">
                <a:latin typeface="Times New Roman"/>
                <a:cs typeface="Times New Roman"/>
              </a:rPr>
              <a:t>sg</a:t>
            </a:r>
            <a:r>
              <a:rPr lang="en-US" sz="2800" dirty="0" smtClean="0">
                <a:latin typeface="Times New Roman"/>
                <a:cs typeface="Times New Roman"/>
              </a:rPr>
              <a:t>.</a:t>
            </a:r>
            <a:r>
              <a:rPr lang="en-US" sz="2800" cap="small" dirty="0" smtClean="0">
                <a:latin typeface="Times New Roman"/>
                <a:cs typeface="Times New Roman"/>
              </a:rPr>
              <a:t>cop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‘I was injecting him (several hours ago).’</a:t>
            </a:r>
          </a:p>
          <a:p>
            <a:pPr>
              <a:spcBef>
                <a:spcPts val="0"/>
              </a:spcBef>
              <a:buNone/>
            </a:pP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Makushi</a:t>
            </a:r>
            <a:r>
              <a:rPr lang="en-US" dirty="0" smtClean="0"/>
              <a:t> Imperfective Aspect</a:t>
            </a:r>
            <a:br>
              <a:rPr lang="en-US" dirty="0" smtClean="0"/>
            </a:br>
            <a:r>
              <a:rPr lang="en-US" sz="3600" dirty="0" smtClean="0">
                <a:solidFill>
                  <a:srgbClr val="FF0000"/>
                </a:solidFill>
              </a:rPr>
              <a:t>Verbal Indexation makes P distinct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800" dirty="0" smtClean="0"/>
              <a:t>		     V 	       </a:t>
            </a:r>
            <a:r>
              <a:rPr lang="en-US" sz="2800" cap="small" dirty="0" err="1" smtClean="0">
                <a:solidFill>
                  <a:srgbClr val="FFFFFF"/>
                </a:solidFill>
              </a:rPr>
              <a:t>s.aux</a:t>
            </a:r>
            <a:endParaRPr lang="en-US" sz="2800" cap="small" dirty="0" smtClean="0">
              <a:solidFill>
                <a:srgbClr val="FFFFFF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</a:t>
            </a:r>
            <a:r>
              <a:rPr lang="en-US" sz="2800" i="1" dirty="0" err="1" smtClean="0">
                <a:latin typeface="Times New Roman"/>
                <a:cs typeface="Times New Roman"/>
              </a:rPr>
              <a:t>wîtî-npî</a:t>
            </a:r>
            <a:r>
              <a:rPr lang="en-US" sz="2800" i="1" dirty="0" smtClean="0">
                <a:latin typeface="Times New Roman"/>
                <a:cs typeface="Times New Roman"/>
              </a:rPr>
              <a:t>'       </a:t>
            </a:r>
            <a:r>
              <a:rPr lang="en-US" sz="2800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wai</a:t>
            </a:r>
            <a:endParaRPr lang="en-US" sz="2800" dirty="0" smtClean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go-</a:t>
            </a:r>
            <a:r>
              <a:rPr lang="en-US" sz="2800" cap="small" dirty="0" err="1" smtClean="0">
                <a:latin typeface="Times New Roman"/>
                <a:cs typeface="Times New Roman"/>
              </a:rPr>
              <a:t>prog.i</a:t>
            </a:r>
            <a:r>
              <a:rPr lang="en-US" sz="2800" dirty="0" smtClean="0">
                <a:latin typeface="Times New Roman"/>
                <a:cs typeface="Times New Roman"/>
              </a:rPr>
              <a:t>    1</a:t>
            </a:r>
            <a:r>
              <a:rPr lang="en-US" sz="2800" cap="small" dirty="0" smtClean="0">
                <a:latin typeface="Times New Roman"/>
                <a:cs typeface="Times New Roman"/>
              </a:rPr>
              <a:t>sg</a:t>
            </a:r>
            <a:r>
              <a:rPr lang="en-US" sz="2800" dirty="0" smtClean="0">
                <a:latin typeface="Times New Roman"/>
                <a:cs typeface="Times New Roman"/>
              </a:rPr>
              <a:t>.</a:t>
            </a:r>
            <a:r>
              <a:rPr lang="en-US" sz="2800" cap="small" dirty="0" smtClean="0">
                <a:latin typeface="Times New Roman"/>
                <a:cs typeface="Times New Roman"/>
              </a:rPr>
              <a:t>cop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‘I’m going (just now).’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 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	      </a:t>
            </a:r>
            <a:r>
              <a:rPr lang="en-US" sz="2800" cap="small" dirty="0" err="1" smtClean="0">
                <a:solidFill>
                  <a:srgbClr val="FF0000"/>
                </a:solidFill>
              </a:rPr>
              <a:t>p</a:t>
            </a:r>
            <a:r>
              <a:rPr lang="en-US" sz="2800" dirty="0" smtClean="0">
                <a:solidFill>
                  <a:srgbClr val="FF0000"/>
                </a:solidFill>
              </a:rPr>
              <a:t>-V</a:t>
            </a:r>
            <a:r>
              <a:rPr lang="en-US" sz="2800" dirty="0" smtClean="0"/>
              <a:t>           </a:t>
            </a:r>
            <a:r>
              <a:rPr lang="en-US" sz="2800" cap="small" dirty="0" err="1" smtClean="0"/>
              <a:t>a.aux</a:t>
            </a:r>
            <a:endParaRPr lang="en-US" sz="2800" cap="small" dirty="0" smtClean="0"/>
          </a:p>
          <a:p>
            <a:pPr>
              <a:spcBef>
                <a:spcPts val="0"/>
              </a:spcBef>
              <a:buNone/>
            </a:pPr>
            <a:r>
              <a:rPr lang="en-US" sz="2800" i="1" dirty="0" smtClean="0"/>
              <a:t>		 </a:t>
            </a:r>
            <a:r>
              <a:rPr lang="en-US" sz="2800" i="1" dirty="0" err="1" smtClean="0">
                <a:solidFill>
                  <a:srgbClr val="FF0000"/>
                </a:solidFill>
              </a:rPr>
              <a:t>i-</a:t>
            </a:r>
            <a:r>
              <a:rPr lang="en-US" sz="2800" i="1" dirty="0" err="1" smtClean="0">
                <a:latin typeface="Times New Roman"/>
                <a:cs typeface="Times New Roman"/>
              </a:rPr>
              <a:t>yaso'ka-pî</a:t>
            </a:r>
            <a:r>
              <a:rPr lang="en-US" sz="2800" i="1" dirty="0" smtClean="0">
                <a:latin typeface="Times New Roman"/>
                <a:cs typeface="Times New Roman"/>
              </a:rPr>
              <a:t>'     </a:t>
            </a:r>
            <a:r>
              <a:rPr lang="en-US" sz="2800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2800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wai</a:t>
            </a:r>
            <a:endParaRPr lang="en-US" sz="2800" i="1" dirty="0" smtClean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cap="small" dirty="0" smtClean="0">
                <a:latin typeface="Times New Roman"/>
                <a:cs typeface="Times New Roman"/>
              </a:rPr>
              <a:t>		 3-</a:t>
            </a:r>
            <a:r>
              <a:rPr lang="en-US" sz="2800" dirty="0" smtClean="0">
                <a:latin typeface="Times New Roman"/>
                <a:cs typeface="Times New Roman"/>
              </a:rPr>
              <a:t>stab-</a:t>
            </a:r>
            <a:r>
              <a:rPr lang="en-US" sz="2800" cap="small" dirty="0" smtClean="0">
                <a:latin typeface="Times New Roman"/>
                <a:cs typeface="Times New Roman"/>
              </a:rPr>
              <a:t>prog.t</a:t>
            </a:r>
            <a:r>
              <a:rPr lang="en-US" sz="2800" dirty="0" smtClean="0">
                <a:latin typeface="Times New Roman"/>
                <a:cs typeface="Times New Roman"/>
              </a:rPr>
              <a:t>   1</a:t>
            </a:r>
            <a:r>
              <a:rPr lang="en-US" sz="2800" cap="small" dirty="0" smtClean="0">
                <a:latin typeface="Times New Roman"/>
                <a:cs typeface="Times New Roman"/>
              </a:rPr>
              <a:t>sg</a:t>
            </a:r>
            <a:r>
              <a:rPr lang="en-US" sz="2800" dirty="0" smtClean="0">
                <a:latin typeface="Times New Roman"/>
                <a:cs typeface="Times New Roman"/>
              </a:rPr>
              <a:t>.</a:t>
            </a:r>
            <a:r>
              <a:rPr lang="en-US" sz="2800" cap="small" dirty="0" smtClean="0">
                <a:latin typeface="Times New Roman"/>
                <a:cs typeface="Times New Roman"/>
              </a:rPr>
              <a:t>cop</a:t>
            </a:r>
            <a:endParaRPr lang="en-US" sz="28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	‘I was injecting </a:t>
            </a:r>
            <a:r>
              <a:rPr lang="en-US" sz="2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him</a:t>
            </a:r>
            <a:r>
              <a:rPr lang="en-US" sz="2800" dirty="0" smtClean="0">
                <a:latin typeface="Times New Roman"/>
                <a:cs typeface="Times New Roman"/>
              </a:rPr>
              <a:t> (several hours ago).’</a:t>
            </a:r>
          </a:p>
          <a:p>
            <a:pPr>
              <a:spcBef>
                <a:spcPts val="0"/>
              </a:spcBef>
              <a:buNone/>
            </a:pP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 dirty="0" smtClean="0"/>
              <a:t>What is our data?</a:t>
            </a:r>
            <a:br>
              <a:rPr lang="en-US" sz="6000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498650"/>
            <a:ext cx="7583487" cy="1951892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Language Documentation</a:t>
            </a:r>
          </a:p>
          <a:p>
            <a:pPr algn="ctr"/>
            <a:r>
              <a:rPr lang="en-US" sz="3200" dirty="0" smtClean="0"/>
              <a:t>Field work with </a:t>
            </a:r>
          </a:p>
          <a:p>
            <a:pPr algn="ctr"/>
            <a:r>
              <a:rPr lang="en-US" sz="3200" dirty="0" smtClean="0"/>
              <a:t>lesser-known minority languages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Makushi</a:t>
            </a:r>
            <a:r>
              <a:rPr lang="en-US" dirty="0" smtClean="0"/>
              <a:t> perfective Aspect</a:t>
            </a:r>
            <a:br>
              <a:rPr lang="en-US" dirty="0" smtClean="0"/>
            </a:br>
            <a:r>
              <a:rPr lang="en-US" sz="3600" dirty="0" smtClean="0">
                <a:solidFill>
                  <a:srgbClr val="FFFFFF"/>
                </a:solidFill>
              </a:rPr>
              <a:t>Ergative Alignment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400" dirty="0" smtClean="0"/>
              <a:t> 	     </a:t>
            </a:r>
            <a:r>
              <a:rPr lang="en-US" sz="2400" cap="small" dirty="0" err="1" smtClean="0"/>
              <a:t>obl</a:t>
            </a:r>
            <a:r>
              <a:rPr lang="en-US" sz="2400" dirty="0" smtClean="0"/>
              <a:t>                   [  S-</a:t>
            </a:r>
            <a:r>
              <a:rPr lang="en-US" sz="2400" cap="small" dirty="0" smtClean="0">
                <a:solidFill>
                  <a:srgbClr val="FFFFFF"/>
                </a:solidFill>
              </a:rPr>
              <a:t>abs</a:t>
            </a:r>
            <a:r>
              <a:rPr lang="en-US" sz="2400" dirty="0" smtClean="0"/>
              <a:t>             V     ]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</a:t>
            </a:r>
            <a:r>
              <a:rPr lang="en-US" sz="2400" i="1" dirty="0" err="1" smtClean="0">
                <a:latin typeface="Times New Roman"/>
                <a:cs typeface="Times New Roman"/>
              </a:rPr>
              <a:t>tî-nmî-rî-ya</a:t>
            </a:r>
            <a:r>
              <a:rPr lang="en-US" sz="2400" i="1" dirty="0" smtClean="0">
                <a:latin typeface="Times New Roman"/>
                <a:cs typeface="Times New Roman"/>
              </a:rPr>
              <a:t>                  </a:t>
            </a:r>
            <a:r>
              <a:rPr lang="en-US" sz="2400" i="1" dirty="0" err="1" smtClean="0">
                <a:latin typeface="Times New Roman"/>
                <a:cs typeface="Times New Roman"/>
              </a:rPr>
              <a:t>warayo</a:t>
            </a:r>
            <a:r>
              <a:rPr lang="en-US" sz="2400" i="1" dirty="0" smtClean="0">
                <a:latin typeface="Times New Roman"/>
                <a:cs typeface="Times New Roman"/>
              </a:rPr>
              <a:t>-Ø     </a:t>
            </a:r>
            <a:r>
              <a:rPr lang="en-US" sz="2400" i="1" dirty="0" err="1" smtClean="0">
                <a:latin typeface="Times New Roman"/>
                <a:cs typeface="Times New Roman"/>
              </a:rPr>
              <a:t>wîtî-'pî</a:t>
            </a:r>
            <a:r>
              <a:rPr lang="en-US" sz="2400" i="1" dirty="0" smtClean="0">
                <a:latin typeface="Times New Roman"/>
                <a:cs typeface="Times New Roman"/>
              </a:rPr>
              <a:t> </a:t>
            </a:r>
            <a:endParaRPr lang="en-US" sz="24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</a:t>
            </a:r>
            <a:r>
              <a:rPr lang="en-US" sz="2400" cap="small" dirty="0" smtClean="0">
                <a:latin typeface="Times New Roman"/>
                <a:cs typeface="Times New Roman"/>
              </a:rPr>
              <a:t>3refl-</a:t>
            </a:r>
            <a:r>
              <a:rPr lang="en-US" sz="2400" dirty="0" smtClean="0">
                <a:latin typeface="Times New Roman"/>
                <a:cs typeface="Times New Roman"/>
              </a:rPr>
              <a:t>field-</a:t>
            </a:r>
            <a:r>
              <a:rPr lang="en-US" sz="2400" cap="small" dirty="0" smtClean="0">
                <a:latin typeface="Times New Roman"/>
                <a:cs typeface="Times New Roman"/>
              </a:rPr>
              <a:t>poss-loc  </a:t>
            </a:r>
            <a:r>
              <a:rPr lang="en-US" sz="2400" dirty="0" smtClean="0">
                <a:latin typeface="Times New Roman"/>
                <a:cs typeface="Times New Roman"/>
              </a:rPr>
              <a:t>man-</a:t>
            </a:r>
            <a:r>
              <a:rPr lang="en-US" sz="2400" cap="small" dirty="0" smtClean="0">
                <a:latin typeface="Times New Roman"/>
                <a:cs typeface="Times New Roman"/>
              </a:rPr>
              <a:t>abs</a:t>
            </a:r>
            <a:r>
              <a:rPr lang="en-US" sz="2400" dirty="0" smtClean="0">
                <a:latin typeface="Times New Roman"/>
                <a:cs typeface="Times New Roman"/>
              </a:rPr>
              <a:t>      go-</a:t>
            </a:r>
            <a:r>
              <a:rPr lang="en-US" sz="2400" cap="small" dirty="0" smtClean="0">
                <a:latin typeface="Times New Roman"/>
                <a:cs typeface="Times New Roman"/>
              </a:rPr>
              <a:t>past</a:t>
            </a:r>
            <a:endParaRPr lang="en-US" sz="24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'The </a:t>
            </a:r>
            <a:r>
              <a:rPr lang="en-US" sz="2400" dirty="0" err="1" smtClean="0">
                <a:latin typeface="Times New Roman"/>
                <a:cs typeface="Times New Roman"/>
              </a:rPr>
              <a:t>man</a:t>
            </a:r>
            <a:r>
              <a:rPr lang="en-US" sz="2400" i="1" baseline="-25000" dirty="0" err="1" smtClean="0"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 went to </a:t>
            </a:r>
            <a:r>
              <a:rPr lang="en-US" sz="2400" dirty="0" err="1" smtClean="0">
                <a:latin typeface="Times New Roman"/>
                <a:cs typeface="Times New Roman"/>
              </a:rPr>
              <a:t>his</a:t>
            </a:r>
            <a:r>
              <a:rPr lang="en-US" sz="2400" i="1" baseline="-25000" dirty="0" err="1" smtClean="0"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 field.'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  [  P-</a:t>
            </a:r>
            <a:r>
              <a:rPr lang="en-US" sz="2400" cap="small" dirty="0" smtClean="0">
                <a:solidFill>
                  <a:srgbClr val="FFFFFF"/>
                </a:solidFill>
              </a:rPr>
              <a:t>abs</a:t>
            </a:r>
            <a:r>
              <a:rPr lang="en-US" sz="2400" dirty="0" smtClean="0"/>
              <a:t>          V      ]     A-</a:t>
            </a:r>
            <a:r>
              <a:rPr lang="en-US" sz="2400" cap="small" dirty="0" smtClean="0"/>
              <a:t>erg</a:t>
            </a:r>
            <a:r>
              <a:rPr lang="en-US" sz="2400" dirty="0" smtClean="0"/>
              <a:t>            </a:t>
            </a:r>
            <a:r>
              <a:rPr lang="en-US" sz="2400" cap="small" dirty="0" err="1" smtClean="0"/>
              <a:t>obl</a:t>
            </a:r>
            <a:endParaRPr lang="en-US" sz="2400" cap="small" dirty="0" smtClean="0"/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	</a:t>
            </a:r>
            <a:r>
              <a:rPr lang="en-US" sz="2400" i="1" dirty="0" err="1" smtClean="0">
                <a:latin typeface="Times New Roman"/>
                <a:cs typeface="Times New Roman"/>
              </a:rPr>
              <a:t>kaikusi</a:t>
            </a:r>
            <a:r>
              <a:rPr lang="en-US" sz="2400" b="1" i="1" dirty="0" smtClean="0">
                <a:latin typeface="Times New Roman"/>
                <a:cs typeface="Times New Roman"/>
              </a:rPr>
              <a:t>-Ø</a:t>
            </a:r>
            <a:r>
              <a:rPr lang="en-US" sz="2400" i="1" dirty="0" smtClean="0">
                <a:latin typeface="Times New Roman"/>
                <a:cs typeface="Times New Roman"/>
              </a:rPr>
              <a:t>    </a:t>
            </a:r>
            <a:r>
              <a:rPr lang="en-US" sz="2400" i="1" dirty="0" err="1" smtClean="0">
                <a:latin typeface="Times New Roman"/>
                <a:cs typeface="Times New Roman"/>
              </a:rPr>
              <a:t>yarî-'pî</a:t>
            </a:r>
            <a:r>
              <a:rPr lang="en-US" sz="2400" i="1" dirty="0" smtClean="0">
                <a:latin typeface="Times New Roman"/>
                <a:cs typeface="Times New Roman"/>
              </a:rPr>
              <a:t>        </a:t>
            </a:r>
            <a:r>
              <a:rPr lang="en-US" sz="2400" i="1" dirty="0" err="1" smtClean="0">
                <a:latin typeface="Times New Roman"/>
                <a:cs typeface="Times New Roman"/>
              </a:rPr>
              <a:t>arauta</a:t>
            </a:r>
            <a:r>
              <a:rPr lang="en-US" sz="2400" b="1" i="1" dirty="0" err="1" smtClean="0">
                <a:latin typeface="Times New Roman"/>
                <a:cs typeface="Times New Roman"/>
              </a:rPr>
              <a:t>-ya</a:t>
            </a:r>
            <a:r>
              <a:rPr lang="en-US" sz="2400" i="1" dirty="0" smtClean="0">
                <a:latin typeface="Times New Roman"/>
                <a:cs typeface="Times New Roman"/>
              </a:rPr>
              <a:t>       </a:t>
            </a:r>
            <a:r>
              <a:rPr lang="en-US" sz="2400" i="1" dirty="0" err="1" smtClean="0">
                <a:latin typeface="Times New Roman"/>
                <a:cs typeface="Times New Roman"/>
              </a:rPr>
              <a:t>tî-pata-rî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jaguar-</a:t>
            </a:r>
            <a:r>
              <a:rPr lang="en-US" sz="2400" cap="small" dirty="0" smtClean="0">
                <a:latin typeface="Times New Roman"/>
                <a:cs typeface="Times New Roman"/>
              </a:rPr>
              <a:t>abs</a:t>
            </a:r>
            <a:r>
              <a:rPr lang="en-US" sz="2400" dirty="0" smtClean="0">
                <a:latin typeface="Times New Roman"/>
                <a:cs typeface="Times New Roman"/>
              </a:rPr>
              <a:t>  carry-</a:t>
            </a:r>
            <a:r>
              <a:rPr lang="en-US" sz="2400" cap="small" dirty="0" smtClean="0">
                <a:latin typeface="Times New Roman"/>
                <a:cs typeface="Times New Roman"/>
              </a:rPr>
              <a:t>past   </a:t>
            </a:r>
            <a:r>
              <a:rPr lang="en-US" sz="2400" dirty="0" smtClean="0">
                <a:latin typeface="Times New Roman"/>
                <a:cs typeface="Times New Roman"/>
              </a:rPr>
              <a:t>monkey-</a:t>
            </a:r>
            <a:r>
              <a:rPr lang="en-US" sz="2400" cap="small" dirty="0" smtClean="0">
                <a:latin typeface="Times New Roman"/>
                <a:cs typeface="Times New Roman"/>
              </a:rPr>
              <a:t>erg</a:t>
            </a:r>
            <a:r>
              <a:rPr lang="en-US" sz="2400" dirty="0" smtClean="0">
                <a:latin typeface="Times New Roman"/>
                <a:cs typeface="Times New Roman"/>
              </a:rPr>
              <a:t>  </a:t>
            </a:r>
            <a:r>
              <a:rPr lang="en-US" sz="2400" cap="small" dirty="0" smtClean="0">
                <a:latin typeface="Times New Roman"/>
                <a:cs typeface="Times New Roman"/>
              </a:rPr>
              <a:t>3refl</a:t>
            </a:r>
            <a:r>
              <a:rPr lang="en-US" sz="2400" dirty="0" smtClean="0">
                <a:latin typeface="Times New Roman"/>
                <a:cs typeface="Times New Roman"/>
              </a:rPr>
              <a:t>-place-</a:t>
            </a:r>
            <a:r>
              <a:rPr lang="en-US" sz="2400" cap="small" dirty="0" smtClean="0">
                <a:latin typeface="Times New Roman"/>
                <a:cs typeface="Times New Roman"/>
              </a:rPr>
              <a:t>poss</a:t>
            </a:r>
            <a:endParaRPr lang="en-US" sz="24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'</a:t>
            </a:r>
            <a:r>
              <a:rPr lang="en-US" sz="2400" dirty="0" err="1" smtClean="0">
                <a:latin typeface="Times New Roman"/>
                <a:cs typeface="Times New Roman"/>
              </a:rPr>
              <a:t>Monkey</a:t>
            </a:r>
            <a:r>
              <a:rPr lang="en-US" sz="2400" i="1" baseline="-25000" dirty="0" err="1" smtClean="0"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 carried Jaguar to </a:t>
            </a:r>
            <a:r>
              <a:rPr lang="en-US" sz="2400" dirty="0" err="1" smtClean="0">
                <a:latin typeface="Times New Roman"/>
                <a:cs typeface="Times New Roman"/>
              </a:rPr>
              <a:t>his</a:t>
            </a:r>
            <a:r>
              <a:rPr lang="en-US" sz="2400" i="1" baseline="-25000" dirty="0" err="1" smtClean="0"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 place.'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Makushi</a:t>
            </a:r>
            <a:r>
              <a:rPr lang="en-US" dirty="0" smtClean="0"/>
              <a:t> perfective Aspect</a:t>
            </a:r>
            <a:br>
              <a:rPr lang="en-US" dirty="0" smtClean="0"/>
            </a:br>
            <a:r>
              <a:rPr lang="en-US" dirty="0" smtClean="0"/>
              <a:t>(lack of) </a:t>
            </a:r>
            <a:r>
              <a:rPr lang="en-US" sz="36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Case aligns S and P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400" dirty="0" smtClean="0"/>
              <a:t> 	     </a:t>
            </a:r>
            <a:r>
              <a:rPr lang="en-US" sz="2400" cap="small" dirty="0" err="1" smtClean="0"/>
              <a:t>obl</a:t>
            </a:r>
            <a:r>
              <a:rPr lang="en-US" sz="2400" dirty="0" smtClean="0"/>
              <a:t>                   [  </a:t>
            </a:r>
            <a:r>
              <a:rPr lang="en-US" sz="2400" dirty="0" smtClean="0">
                <a:solidFill>
                  <a:srgbClr val="9DF131"/>
                </a:solidFill>
              </a:rPr>
              <a:t>S-</a:t>
            </a:r>
            <a:r>
              <a:rPr lang="en-US" sz="2400" cap="small" dirty="0" smtClean="0">
                <a:solidFill>
                  <a:srgbClr val="9DF131"/>
                </a:solidFill>
              </a:rPr>
              <a:t>abs</a:t>
            </a:r>
            <a:r>
              <a:rPr lang="en-US" sz="2400" dirty="0" smtClean="0"/>
              <a:t>             V     ]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</a:t>
            </a:r>
            <a:r>
              <a:rPr lang="en-US" sz="2400" i="1" dirty="0" err="1" smtClean="0">
                <a:latin typeface="Times New Roman"/>
                <a:cs typeface="Times New Roman"/>
              </a:rPr>
              <a:t>tî-nmî-rî-ya</a:t>
            </a:r>
            <a:r>
              <a:rPr lang="en-US" sz="2400" i="1" dirty="0" smtClean="0">
                <a:latin typeface="Times New Roman"/>
                <a:cs typeface="Times New Roman"/>
              </a:rPr>
              <a:t>                  </a:t>
            </a:r>
            <a:r>
              <a:rPr lang="en-US" sz="2400" i="1" dirty="0" err="1" smtClean="0">
                <a:latin typeface="Times New Roman"/>
                <a:cs typeface="Times New Roman"/>
              </a:rPr>
              <a:t>warayo</a:t>
            </a:r>
            <a:r>
              <a:rPr lang="en-US" sz="2400" i="1" dirty="0" smtClean="0">
                <a:solidFill>
                  <a:srgbClr val="9DF131"/>
                </a:solidFill>
                <a:latin typeface="Times New Roman"/>
                <a:cs typeface="Times New Roman"/>
              </a:rPr>
              <a:t>-Ø</a:t>
            </a:r>
            <a:r>
              <a:rPr lang="en-US" sz="2400" i="1" dirty="0" smtClean="0">
                <a:latin typeface="Times New Roman"/>
                <a:cs typeface="Times New Roman"/>
              </a:rPr>
              <a:t>     </a:t>
            </a:r>
            <a:r>
              <a:rPr lang="en-US" sz="2400" i="1" dirty="0" err="1" smtClean="0">
                <a:latin typeface="Times New Roman"/>
                <a:cs typeface="Times New Roman"/>
              </a:rPr>
              <a:t>wîtî-'pî</a:t>
            </a:r>
            <a:r>
              <a:rPr lang="en-US" sz="2400" i="1" dirty="0" smtClean="0">
                <a:latin typeface="Times New Roman"/>
                <a:cs typeface="Times New Roman"/>
              </a:rPr>
              <a:t> </a:t>
            </a:r>
            <a:endParaRPr lang="en-US" sz="24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</a:t>
            </a:r>
            <a:r>
              <a:rPr lang="en-US" sz="2400" cap="small" dirty="0" smtClean="0">
                <a:latin typeface="Times New Roman"/>
                <a:cs typeface="Times New Roman"/>
              </a:rPr>
              <a:t>3refl-</a:t>
            </a:r>
            <a:r>
              <a:rPr lang="en-US" sz="2400" dirty="0" smtClean="0">
                <a:latin typeface="Times New Roman"/>
                <a:cs typeface="Times New Roman"/>
              </a:rPr>
              <a:t>field-</a:t>
            </a:r>
            <a:r>
              <a:rPr lang="en-US" sz="2400" cap="small" dirty="0" smtClean="0">
                <a:latin typeface="Times New Roman"/>
                <a:cs typeface="Times New Roman"/>
              </a:rPr>
              <a:t>poss-loc  </a:t>
            </a:r>
            <a:r>
              <a:rPr lang="en-US" sz="2400" dirty="0" smtClean="0">
                <a:latin typeface="Times New Roman"/>
                <a:cs typeface="Times New Roman"/>
              </a:rPr>
              <a:t>man-</a:t>
            </a:r>
            <a:r>
              <a:rPr lang="en-US" sz="2400" cap="small" dirty="0" smtClean="0">
                <a:latin typeface="Times New Roman"/>
                <a:cs typeface="Times New Roman"/>
              </a:rPr>
              <a:t>abs</a:t>
            </a:r>
            <a:r>
              <a:rPr lang="en-US" sz="2400" dirty="0" smtClean="0">
                <a:latin typeface="Times New Roman"/>
                <a:cs typeface="Times New Roman"/>
              </a:rPr>
              <a:t>      go-</a:t>
            </a:r>
            <a:r>
              <a:rPr lang="en-US" sz="2400" cap="small" dirty="0" smtClean="0">
                <a:latin typeface="Times New Roman"/>
                <a:cs typeface="Times New Roman"/>
              </a:rPr>
              <a:t>past</a:t>
            </a:r>
            <a:endParaRPr lang="en-US" sz="24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'The </a:t>
            </a:r>
            <a:r>
              <a:rPr lang="en-US" sz="2400" dirty="0" err="1" smtClean="0">
                <a:latin typeface="Times New Roman"/>
                <a:cs typeface="Times New Roman"/>
              </a:rPr>
              <a:t>man</a:t>
            </a:r>
            <a:r>
              <a:rPr lang="en-US" sz="2400" i="1" baseline="-25000" dirty="0" err="1" smtClean="0"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 went to </a:t>
            </a:r>
            <a:r>
              <a:rPr lang="en-US" sz="2400" dirty="0" err="1" smtClean="0">
                <a:latin typeface="Times New Roman"/>
                <a:cs typeface="Times New Roman"/>
              </a:rPr>
              <a:t>his</a:t>
            </a:r>
            <a:r>
              <a:rPr lang="en-US" sz="2400" i="1" baseline="-25000" dirty="0" err="1" smtClean="0"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 field.'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  [  P</a:t>
            </a:r>
            <a:r>
              <a:rPr lang="en-US" sz="2400" dirty="0" smtClean="0">
                <a:solidFill>
                  <a:srgbClr val="9DF131"/>
                </a:solidFill>
              </a:rPr>
              <a:t>-</a:t>
            </a:r>
            <a:r>
              <a:rPr lang="en-US" sz="2400" cap="small" dirty="0" smtClean="0">
                <a:solidFill>
                  <a:srgbClr val="9DF131"/>
                </a:solidFill>
              </a:rPr>
              <a:t>abs</a:t>
            </a:r>
            <a:r>
              <a:rPr lang="en-US" sz="2400" dirty="0" smtClean="0"/>
              <a:t>          V      ]     A-</a:t>
            </a:r>
            <a:r>
              <a:rPr lang="en-US" sz="2400" cap="small" dirty="0" smtClean="0"/>
              <a:t>erg</a:t>
            </a:r>
            <a:r>
              <a:rPr lang="en-US" sz="2400" dirty="0" smtClean="0"/>
              <a:t>            </a:t>
            </a:r>
            <a:r>
              <a:rPr lang="en-US" sz="2400" cap="small" dirty="0" err="1" smtClean="0"/>
              <a:t>obl</a:t>
            </a:r>
            <a:endParaRPr lang="en-US" sz="2400" cap="small" dirty="0" smtClean="0"/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	</a:t>
            </a:r>
            <a:r>
              <a:rPr lang="en-US" sz="2400" i="1" dirty="0" err="1" smtClean="0">
                <a:latin typeface="Times New Roman"/>
                <a:cs typeface="Times New Roman"/>
              </a:rPr>
              <a:t>kaikusi</a:t>
            </a:r>
            <a:r>
              <a:rPr lang="en-US" sz="2400" b="1" i="1" dirty="0" smtClean="0">
                <a:solidFill>
                  <a:srgbClr val="9DF131"/>
                </a:solidFill>
                <a:latin typeface="Times New Roman"/>
                <a:cs typeface="Times New Roman"/>
              </a:rPr>
              <a:t>-Ø</a:t>
            </a:r>
            <a:r>
              <a:rPr lang="en-US" sz="2400" i="1" dirty="0" smtClean="0">
                <a:latin typeface="Times New Roman"/>
                <a:cs typeface="Times New Roman"/>
              </a:rPr>
              <a:t>    </a:t>
            </a:r>
            <a:r>
              <a:rPr lang="en-US" sz="2400" i="1" dirty="0" err="1" smtClean="0">
                <a:latin typeface="Times New Roman"/>
                <a:cs typeface="Times New Roman"/>
              </a:rPr>
              <a:t>yarî-'pî</a:t>
            </a:r>
            <a:r>
              <a:rPr lang="en-US" sz="2400" i="1" dirty="0" smtClean="0">
                <a:latin typeface="Times New Roman"/>
                <a:cs typeface="Times New Roman"/>
              </a:rPr>
              <a:t>        </a:t>
            </a:r>
            <a:r>
              <a:rPr lang="en-US" sz="2400" i="1" dirty="0" err="1" smtClean="0">
                <a:latin typeface="Times New Roman"/>
                <a:cs typeface="Times New Roman"/>
              </a:rPr>
              <a:t>arauta</a:t>
            </a:r>
            <a:r>
              <a:rPr lang="en-US" sz="2400" b="1" i="1" dirty="0" err="1" smtClean="0">
                <a:latin typeface="Times New Roman"/>
                <a:cs typeface="Times New Roman"/>
              </a:rPr>
              <a:t>-ya</a:t>
            </a:r>
            <a:r>
              <a:rPr lang="en-US" sz="2400" i="1" dirty="0" smtClean="0">
                <a:latin typeface="Times New Roman"/>
                <a:cs typeface="Times New Roman"/>
              </a:rPr>
              <a:t>       </a:t>
            </a:r>
            <a:r>
              <a:rPr lang="en-US" sz="2400" i="1" dirty="0" err="1" smtClean="0">
                <a:latin typeface="Times New Roman"/>
                <a:cs typeface="Times New Roman"/>
              </a:rPr>
              <a:t>tî-pata-rî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jaguar-</a:t>
            </a:r>
            <a:r>
              <a:rPr lang="en-US" sz="2400" cap="small" dirty="0" smtClean="0">
                <a:latin typeface="Times New Roman"/>
                <a:cs typeface="Times New Roman"/>
              </a:rPr>
              <a:t>abs</a:t>
            </a:r>
            <a:r>
              <a:rPr lang="en-US" sz="2400" dirty="0" smtClean="0">
                <a:latin typeface="Times New Roman"/>
                <a:cs typeface="Times New Roman"/>
              </a:rPr>
              <a:t>  carry-</a:t>
            </a:r>
            <a:r>
              <a:rPr lang="en-US" sz="2400" cap="small" dirty="0" smtClean="0">
                <a:latin typeface="Times New Roman"/>
                <a:cs typeface="Times New Roman"/>
              </a:rPr>
              <a:t>past   </a:t>
            </a:r>
            <a:r>
              <a:rPr lang="en-US" sz="2400" dirty="0" smtClean="0">
                <a:latin typeface="Times New Roman"/>
                <a:cs typeface="Times New Roman"/>
              </a:rPr>
              <a:t>monkey-</a:t>
            </a:r>
            <a:r>
              <a:rPr lang="en-US" sz="2400" cap="small" dirty="0" smtClean="0">
                <a:latin typeface="Times New Roman"/>
                <a:cs typeface="Times New Roman"/>
              </a:rPr>
              <a:t>erg</a:t>
            </a:r>
            <a:r>
              <a:rPr lang="en-US" sz="2400" dirty="0" smtClean="0">
                <a:latin typeface="Times New Roman"/>
                <a:cs typeface="Times New Roman"/>
              </a:rPr>
              <a:t>  </a:t>
            </a:r>
            <a:r>
              <a:rPr lang="en-US" sz="2400" cap="small" dirty="0" smtClean="0">
                <a:latin typeface="Times New Roman"/>
                <a:cs typeface="Times New Roman"/>
              </a:rPr>
              <a:t>3refl</a:t>
            </a:r>
            <a:r>
              <a:rPr lang="en-US" sz="2400" dirty="0" smtClean="0">
                <a:latin typeface="Times New Roman"/>
                <a:cs typeface="Times New Roman"/>
              </a:rPr>
              <a:t>-place-</a:t>
            </a:r>
            <a:r>
              <a:rPr lang="en-US" sz="2400" cap="small" dirty="0" smtClean="0">
                <a:latin typeface="Times New Roman"/>
                <a:cs typeface="Times New Roman"/>
              </a:rPr>
              <a:t>poss</a:t>
            </a:r>
            <a:endParaRPr lang="en-US" sz="24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'</a:t>
            </a:r>
            <a:r>
              <a:rPr lang="en-US" sz="2400" dirty="0" err="1" smtClean="0">
                <a:latin typeface="Times New Roman"/>
                <a:cs typeface="Times New Roman"/>
              </a:rPr>
              <a:t>Monkey</a:t>
            </a:r>
            <a:r>
              <a:rPr lang="en-US" sz="2400" i="1" baseline="-25000" dirty="0" err="1" smtClean="0"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 carried Jaguar to </a:t>
            </a:r>
            <a:r>
              <a:rPr lang="en-US" sz="2400" dirty="0" err="1" smtClean="0">
                <a:latin typeface="Times New Roman"/>
                <a:cs typeface="Times New Roman"/>
              </a:rPr>
              <a:t>his</a:t>
            </a:r>
            <a:r>
              <a:rPr lang="en-US" sz="2400" i="1" baseline="-25000" dirty="0" err="1" smtClean="0"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 place.'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Makushi</a:t>
            </a:r>
            <a:r>
              <a:rPr lang="en-US" dirty="0" smtClean="0"/>
              <a:t> perfective Aspect</a:t>
            </a:r>
            <a:br>
              <a:rPr lang="en-US" dirty="0" smtClean="0"/>
            </a:br>
            <a:r>
              <a:rPr lang="en-US" sz="36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Order &amp; Constituency align S and P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400" dirty="0" smtClean="0"/>
              <a:t> 	     </a:t>
            </a:r>
            <a:r>
              <a:rPr lang="en-US" sz="2400" cap="small" dirty="0" err="1" smtClean="0"/>
              <a:t>obl</a:t>
            </a:r>
            <a:r>
              <a:rPr lang="en-US" sz="2400" dirty="0" smtClean="0"/>
              <a:t>                   </a:t>
            </a:r>
            <a:r>
              <a:rPr lang="en-US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[  S-</a:t>
            </a:r>
            <a:r>
              <a:rPr lang="en-US" sz="2400" cap="small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abs</a:t>
            </a:r>
            <a:r>
              <a:rPr lang="en-US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            V     ]</a:t>
            </a:r>
            <a:r>
              <a:rPr lang="en-US" sz="2400" cap="small" baseline="-250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VP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</a:t>
            </a:r>
            <a:r>
              <a:rPr lang="en-US" sz="2400" i="1" dirty="0" err="1" smtClean="0">
                <a:latin typeface="Times New Roman"/>
                <a:cs typeface="Times New Roman"/>
              </a:rPr>
              <a:t>tî-nmî-rî-ya</a:t>
            </a:r>
            <a:r>
              <a:rPr lang="en-US" sz="2400" i="1" dirty="0" smtClean="0">
                <a:latin typeface="Times New Roman"/>
                <a:cs typeface="Times New Roman"/>
              </a:rPr>
              <a:t>                  </a:t>
            </a:r>
            <a:r>
              <a:rPr lang="en-US" sz="2400" i="1" dirty="0" err="1" smtClean="0">
                <a:latin typeface="Times New Roman"/>
                <a:cs typeface="Times New Roman"/>
              </a:rPr>
              <a:t>warayo</a:t>
            </a:r>
            <a:r>
              <a:rPr lang="en-US" sz="2400" i="1" dirty="0" smtClean="0">
                <a:latin typeface="Times New Roman"/>
                <a:cs typeface="Times New Roman"/>
              </a:rPr>
              <a:t>-Ø     </a:t>
            </a:r>
            <a:r>
              <a:rPr lang="en-US" sz="2400" i="1" dirty="0" err="1" smtClean="0">
                <a:latin typeface="Times New Roman"/>
                <a:cs typeface="Times New Roman"/>
              </a:rPr>
              <a:t>wîtî-'pî</a:t>
            </a:r>
            <a:r>
              <a:rPr lang="en-US" sz="2400" i="1" dirty="0" smtClean="0">
                <a:latin typeface="Times New Roman"/>
                <a:cs typeface="Times New Roman"/>
              </a:rPr>
              <a:t> </a:t>
            </a:r>
            <a:endParaRPr lang="en-US" sz="24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</a:t>
            </a:r>
            <a:r>
              <a:rPr lang="en-US" sz="2400" cap="small" dirty="0" smtClean="0">
                <a:latin typeface="Times New Roman"/>
                <a:cs typeface="Times New Roman"/>
              </a:rPr>
              <a:t>3refl-</a:t>
            </a:r>
            <a:r>
              <a:rPr lang="en-US" sz="2400" dirty="0" smtClean="0">
                <a:latin typeface="Times New Roman"/>
                <a:cs typeface="Times New Roman"/>
              </a:rPr>
              <a:t>field-</a:t>
            </a:r>
            <a:r>
              <a:rPr lang="en-US" sz="2400" cap="small" dirty="0" smtClean="0">
                <a:latin typeface="Times New Roman"/>
                <a:cs typeface="Times New Roman"/>
              </a:rPr>
              <a:t>poss-loc  </a:t>
            </a:r>
            <a:r>
              <a:rPr lang="en-US" sz="2400" dirty="0" smtClean="0">
                <a:latin typeface="Times New Roman"/>
                <a:cs typeface="Times New Roman"/>
              </a:rPr>
              <a:t>man-</a:t>
            </a:r>
            <a:r>
              <a:rPr lang="en-US" sz="2400" cap="small" dirty="0" smtClean="0">
                <a:latin typeface="Times New Roman"/>
                <a:cs typeface="Times New Roman"/>
              </a:rPr>
              <a:t>abs</a:t>
            </a:r>
            <a:r>
              <a:rPr lang="en-US" sz="2400" dirty="0" smtClean="0">
                <a:latin typeface="Times New Roman"/>
                <a:cs typeface="Times New Roman"/>
              </a:rPr>
              <a:t>      go-</a:t>
            </a:r>
            <a:r>
              <a:rPr lang="en-US" sz="2400" cap="small" dirty="0" smtClean="0">
                <a:latin typeface="Times New Roman"/>
                <a:cs typeface="Times New Roman"/>
              </a:rPr>
              <a:t>past</a:t>
            </a:r>
            <a:endParaRPr lang="en-US" sz="24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'The </a:t>
            </a:r>
            <a:r>
              <a:rPr lang="en-US" sz="2400" dirty="0" err="1" smtClean="0">
                <a:latin typeface="Times New Roman"/>
                <a:cs typeface="Times New Roman"/>
              </a:rPr>
              <a:t>man</a:t>
            </a:r>
            <a:r>
              <a:rPr lang="en-US" sz="2400" i="1" baseline="-25000" dirty="0" err="1" smtClean="0"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 went to </a:t>
            </a:r>
            <a:r>
              <a:rPr lang="en-US" sz="2400" dirty="0" err="1" smtClean="0">
                <a:latin typeface="Times New Roman"/>
                <a:cs typeface="Times New Roman"/>
              </a:rPr>
              <a:t>his</a:t>
            </a:r>
            <a:r>
              <a:rPr lang="en-US" sz="2400" i="1" baseline="-25000" dirty="0" err="1" smtClean="0"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 field.'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  </a:t>
            </a:r>
            <a:r>
              <a:rPr lang="en-US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[  P-</a:t>
            </a:r>
            <a:r>
              <a:rPr lang="en-US" sz="2400" cap="small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abs</a:t>
            </a:r>
            <a:r>
              <a:rPr lang="en-US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         V       ]</a:t>
            </a:r>
            <a:r>
              <a:rPr lang="en-US" sz="2400" baseline="-250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VP</a:t>
            </a:r>
            <a:r>
              <a:rPr lang="en-US" sz="2400" dirty="0" smtClean="0"/>
              <a:t>   A-</a:t>
            </a:r>
            <a:r>
              <a:rPr lang="en-US" sz="2400" cap="small" dirty="0" smtClean="0"/>
              <a:t>erg</a:t>
            </a:r>
            <a:r>
              <a:rPr lang="en-US" sz="2400" dirty="0" smtClean="0"/>
              <a:t>            </a:t>
            </a:r>
            <a:r>
              <a:rPr lang="en-US" sz="2400" cap="small" dirty="0" err="1" smtClean="0"/>
              <a:t>obl</a:t>
            </a:r>
            <a:endParaRPr lang="en-US" sz="2400" cap="small" dirty="0" smtClean="0"/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	</a:t>
            </a:r>
            <a:r>
              <a:rPr lang="en-US" sz="2400" i="1" dirty="0" err="1" smtClean="0">
                <a:latin typeface="Times New Roman"/>
                <a:cs typeface="Times New Roman"/>
              </a:rPr>
              <a:t>kaikus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lang="en-US" sz="2400" b="1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-Ø</a:t>
            </a:r>
            <a:r>
              <a:rPr lang="en-US" sz="2400" i="1" dirty="0" smtClean="0">
                <a:latin typeface="Times New Roman"/>
                <a:cs typeface="Times New Roman"/>
              </a:rPr>
              <a:t>    </a:t>
            </a:r>
            <a:r>
              <a:rPr lang="en-US" sz="2400" i="1" dirty="0" err="1" smtClean="0">
                <a:latin typeface="Times New Roman"/>
                <a:cs typeface="Times New Roman"/>
              </a:rPr>
              <a:t>yarî-'pî</a:t>
            </a:r>
            <a:r>
              <a:rPr lang="en-US" sz="2400" i="1" dirty="0" smtClean="0">
                <a:latin typeface="Times New Roman"/>
                <a:cs typeface="Times New Roman"/>
              </a:rPr>
              <a:t>        </a:t>
            </a:r>
            <a:r>
              <a:rPr lang="en-US" sz="2400" i="1" dirty="0" err="1" smtClean="0">
                <a:latin typeface="Times New Roman"/>
                <a:cs typeface="Times New Roman"/>
              </a:rPr>
              <a:t>arauta</a:t>
            </a:r>
            <a:r>
              <a:rPr lang="en-US" sz="2400" b="1" i="1" dirty="0" err="1" smtClean="0">
                <a:latin typeface="Times New Roman"/>
                <a:cs typeface="Times New Roman"/>
              </a:rPr>
              <a:t>-ya</a:t>
            </a:r>
            <a:r>
              <a:rPr lang="en-US" sz="2400" i="1" dirty="0" smtClean="0">
                <a:latin typeface="Times New Roman"/>
                <a:cs typeface="Times New Roman"/>
              </a:rPr>
              <a:t>       </a:t>
            </a:r>
            <a:r>
              <a:rPr lang="en-US" sz="2400" i="1" dirty="0" err="1" smtClean="0">
                <a:latin typeface="Times New Roman"/>
                <a:cs typeface="Times New Roman"/>
              </a:rPr>
              <a:t>tî-pata-rî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jaguar-</a:t>
            </a:r>
            <a:r>
              <a:rPr lang="en-US" sz="2400" cap="small" dirty="0" smtClean="0">
                <a:latin typeface="Times New Roman"/>
                <a:cs typeface="Times New Roman"/>
              </a:rPr>
              <a:t>abs</a:t>
            </a:r>
            <a:r>
              <a:rPr lang="en-US" sz="2400" dirty="0" smtClean="0">
                <a:latin typeface="Times New Roman"/>
                <a:cs typeface="Times New Roman"/>
              </a:rPr>
              <a:t>  carry-</a:t>
            </a:r>
            <a:r>
              <a:rPr lang="en-US" sz="2400" cap="small" dirty="0" smtClean="0">
                <a:latin typeface="Times New Roman"/>
                <a:cs typeface="Times New Roman"/>
              </a:rPr>
              <a:t>past   </a:t>
            </a:r>
            <a:r>
              <a:rPr lang="en-US" sz="2400" dirty="0" smtClean="0">
                <a:latin typeface="Times New Roman"/>
                <a:cs typeface="Times New Roman"/>
              </a:rPr>
              <a:t>monkey-</a:t>
            </a:r>
            <a:r>
              <a:rPr lang="en-US" sz="2400" cap="small" dirty="0" smtClean="0">
                <a:latin typeface="Times New Roman"/>
                <a:cs typeface="Times New Roman"/>
              </a:rPr>
              <a:t>erg</a:t>
            </a:r>
            <a:r>
              <a:rPr lang="en-US" sz="2400" dirty="0" smtClean="0">
                <a:latin typeface="Times New Roman"/>
                <a:cs typeface="Times New Roman"/>
              </a:rPr>
              <a:t>  </a:t>
            </a:r>
            <a:r>
              <a:rPr lang="en-US" sz="2400" cap="small" dirty="0" smtClean="0">
                <a:latin typeface="Times New Roman"/>
                <a:cs typeface="Times New Roman"/>
              </a:rPr>
              <a:t>3refl</a:t>
            </a:r>
            <a:r>
              <a:rPr lang="en-US" sz="2400" dirty="0" smtClean="0">
                <a:latin typeface="Times New Roman"/>
                <a:cs typeface="Times New Roman"/>
              </a:rPr>
              <a:t>-place-</a:t>
            </a:r>
            <a:r>
              <a:rPr lang="en-US" sz="2400" cap="small" dirty="0" smtClean="0">
                <a:latin typeface="Times New Roman"/>
                <a:cs typeface="Times New Roman"/>
              </a:rPr>
              <a:t>poss</a:t>
            </a:r>
            <a:endParaRPr lang="en-US" sz="24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'</a:t>
            </a:r>
            <a:r>
              <a:rPr lang="en-US" sz="2400" dirty="0" err="1" smtClean="0">
                <a:latin typeface="Times New Roman"/>
                <a:cs typeface="Times New Roman"/>
              </a:rPr>
              <a:t>Monkey</a:t>
            </a:r>
            <a:r>
              <a:rPr lang="en-US" sz="2400" i="1" baseline="-25000" dirty="0" err="1" smtClean="0"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 carried Jaguar to </a:t>
            </a:r>
            <a:r>
              <a:rPr lang="en-US" sz="2400" dirty="0" err="1" smtClean="0">
                <a:latin typeface="Times New Roman"/>
                <a:cs typeface="Times New Roman"/>
              </a:rPr>
              <a:t>his</a:t>
            </a:r>
            <a:r>
              <a:rPr lang="en-US" sz="2400" i="1" baseline="-25000" dirty="0" err="1" smtClean="0"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 place.'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Makushi</a:t>
            </a:r>
            <a:r>
              <a:rPr lang="en-US" dirty="0" smtClean="0"/>
              <a:t> perfective Aspect</a:t>
            </a:r>
            <a:br>
              <a:rPr lang="en-US" dirty="0" smtClean="0"/>
            </a:br>
            <a:r>
              <a:rPr lang="en-US" sz="3600" dirty="0" smtClean="0">
                <a:solidFill>
                  <a:srgbClr val="FF0000"/>
                </a:solidFill>
              </a:rPr>
              <a:t>Case and order make A distinct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400" dirty="0" smtClean="0"/>
              <a:t> 	     </a:t>
            </a:r>
            <a:r>
              <a:rPr lang="en-US" sz="2400" cap="small" dirty="0" err="1" smtClean="0"/>
              <a:t>obl</a:t>
            </a:r>
            <a:r>
              <a:rPr lang="en-US" sz="2400" dirty="0" smtClean="0"/>
              <a:t>                   [  </a:t>
            </a:r>
            <a:r>
              <a:rPr lang="en-US" sz="2400" dirty="0" smtClean="0">
                <a:solidFill>
                  <a:srgbClr val="FFFFFF"/>
                </a:solidFill>
              </a:rPr>
              <a:t>S-</a:t>
            </a:r>
            <a:r>
              <a:rPr lang="en-US" sz="2400" cap="small" dirty="0" smtClean="0">
                <a:solidFill>
                  <a:srgbClr val="FFFFFF"/>
                </a:solidFill>
              </a:rPr>
              <a:t>abs</a:t>
            </a:r>
            <a:r>
              <a:rPr lang="en-US" sz="2400" dirty="0" smtClean="0">
                <a:solidFill>
                  <a:srgbClr val="FFFFFF"/>
                </a:solidFill>
              </a:rPr>
              <a:t>             </a:t>
            </a:r>
            <a:r>
              <a:rPr lang="en-US" sz="2400" dirty="0" smtClean="0"/>
              <a:t>V     ]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</a:t>
            </a:r>
            <a:r>
              <a:rPr lang="en-US" sz="2400" i="1" dirty="0" err="1" smtClean="0">
                <a:latin typeface="Times New Roman"/>
                <a:cs typeface="Times New Roman"/>
              </a:rPr>
              <a:t>tî-nmî-rî-ya</a:t>
            </a:r>
            <a:r>
              <a:rPr lang="en-US" sz="2400" i="1" dirty="0" smtClean="0">
                <a:latin typeface="Times New Roman"/>
                <a:cs typeface="Times New Roman"/>
              </a:rPr>
              <a:t>                  </a:t>
            </a:r>
            <a:r>
              <a:rPr lang="en-US" sz="2400" i="1" dirty="0" err="1" smtClean="0">
                <a:latin typeface="Times New Roman"/>
                <a:cs typeface="Times New Roman"/>
              </a:rPr>
              <a:t>warayo</a:t>
            </a:r>
            <a:r>
              <a:rPr lang="en-US" sz="2400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-Ø</a:t>
            </a:r>
            <a:r>
              <a:rPr lang="en-US" sz="2400" i="1" dirty="0" smtClean="0">
                <a:latin typeface="Times New Roman"/>
                <a:cs typeface="Times New Roman"/>
              </a:rPr>
              <a:t>     </a:t>
            </a:r>
            <a:r>
              <a:rPr lang="en-US" sz="2400" i="1" dirty="0" err="1" smtClean="0">
                <a:latin typeface="Times New Roman"/>
                <a:cs typeface="Times New Roman"/>
              </a:rPr>
              <a:t>wîtî-'pî</a:t>
            </a:r>
            <a:r>
              <a:rPr lang="en-US" sz="2400" i="1" dirty="0" smtClean="0">
                <a:latin typeface="Times New Roman"/>
                <a:cs typeface="Times New Roman"/>
              </a:rPr>
              <a:t> </a:t>
            </a:r>
            <a:endParaRPr lang="en-US" sz="24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</a:t>
            </a:r>
            <a:r>
              <a:rPr lang="en-US" sz="2400" cap="small" dirty="0" smtClean="0">
                <a:latin typeface="Times New Roman"/>
                <a:cs typeface="Times New Roman"/>
              </a:rPr>
              <a:t>3refl-</a:t>
            </a:r>
            <a:r>
              <a:rPr lang="en-US" sz="2400" dirty="0" smtClean="0">
                <a:latin typeface="Times New Roman"/>
                <a:cs typeface="Times New Roman"/>
              </a:rPr>
              <a:t>field-</a:t>
            </a:r>
            <a:r>
              <a:rPr lang="en-US" sz="2400" cap="small" dirty="0" smtClean="0">
                <a:latin typeface="Times New Roman"/>
                <a:cs typeface="Times New Roman"/>
              </a:rPr>
              <a:t>poss-loc  </a:t>
            </a:r>
            <a:r>
              <a:rPr lang="en-US" sz="2400" dirty="0" smtClean="0">
                <a:latin typeface="Times New Roman"/>
                <a:cs typeface="Times New Roman"/>
              </a:rPr>
              <a:t>man-</a:t>
            </a:r>
            <a:r>
              <a:rPr lang="en-US" sz="2400" cap="small" dirty="0" smtClean="0">
                <a:latin typeface="Times New Roman"/>
                <a:cs typeface="Times New Roman"/>
              </a:rPr>
              <a:t>abs</a:t>
            </a:r>
            <a:r>
              <a:rPr lang="en-US" sz="2400" dirty="0" smtClean="0">
                <a:latin typeface="Times New Roman"/>
                <a:cs typeface="Times New Roman"/>
              </a:rPr>
              <a:t>      go-</a:t>
            </a:r>
            <a:r>
              <a:rPr lang="en-US" sz="2400" cap="small" dirty="0" smtClean="0">
                <a:latin typeface="Times New Roman"/>
                <a:cs typeface="Times New Roman"/>
              </a:rPr>
              <a:t>past</a:t>
            </a:r>
            <a:endParaRPr lang="en-US" sz="24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'The </a:t>
            </a:r>
            <a:r>
              <a:rPr lang="en-US" sz="2400" dirty="0" err="1" smtClean="0">
                <a:latin typeface="Times New Roman"/>
                <a:cs typeface="Times New Roman"/>
              </a:rPr>
              <a:t>man</a:t>
            </a:r>
            <a:r>
              <a:rPr lang="en-US" sz="2400" i="1" baseline="-25000" dirty="0" err="1" smtClean="0"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 went to </a:t>
            </a:r>
            <a:r>
              <a:rPr lang="en-US" sz="2400" dirty="0" err="1" smtClean="0">
                <a:latin typeface="Times New Roman"/>
                <a:cs typeface="Times New Roman"/>
              </a:rPr>
              <a:t>his</a:t>
            </a:r>
            <a:r>
              <a:rPr lang="en-US" sz="2400" i="1" baseline="-25000" dirty="0" err="1" smtClean="0"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 field.'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  [  P-</a:t>
            </a:r>
            <a:r>
              <a:rPr lang="en-US" sz="2400" cap="small" dirty="0" smtClean="0"/>
              <a:t>abs</a:t>
            </a:r>
            <a:r>
              <a:rPr lang="en-US" sz="2400" dirty="0" smtClean="0"/>
              <a:t>          V       ]     </a:t>
            </a:r>
            <a:r>
              <a:rPr lang="en-US" sz="2400" dirty="0" smtClean="0">
                <a:solidFill>
                  <a:srgbClr val="FF0000"/>
                </a:solidFill>
              </a:rPr>
              <a:t>A-</a:t>
            </a:r>
            <a:r>
              <a:rPr lang="en-US" sz="2400" cap="small" dirty="0" smtClean="0">
                <a:solidFill>
                  <a:srgbClr val="FF0000"/>
                </a:solidFill>
              </a:rPr>
              <a:t>erg</a:t>
            </a:r>
            <a:r>
              <a:rPr lang="en-US" sz="2400" dirty="0" smtClean="0"/>
              <a:t>            </a:t>
            </a:r>
            <a:r>
              <a:rPr lang="en-US" sz="2400" cap="small" dirty="0" err="1" smtClean="0"/>
              <a:t>obl</a:t>
            </a:r>
            <a:endParaRPr lang="en-US" sz="2400" cap="small" dirty="0" smtClean="0"/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	</a:t>
            </a:r>
            <a:r>
              <a:rPr lang="en-US" sz="2400" i="1" dirty="0" err="1" smtClean="0">
                <a:latin typeface="Times New Roman"/>
                <a:cs typeface="Times New Roman"/>
              </a:rPr>
              <a:t>kaikusi</a:t>
            </a:r>
            <a:r>
              <a:rPr lang="en-US" sz="2400" b="1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-Ø</a:t>
            </a:r>
            <a:r>
              <a:rPr lang="en-US" sz="2400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  </a:t>
            </a:r>
            <a:r>
              <a:rPr lang="en-US" sz="2400" i="1" dirty="0" smtClean="0">
                <a:latin typeface="Times New Roman"/>
                <a:cs typeface="Times New Roman"/>
              </a:rPr>
              <a:t> </a:t>
            </a:r>
            <a:r>
              <a:rPr lang="en-US" sz="2400" i="1" dirty="0" err="1" smtClean="0">
                <a:latin typeface="Times New Roman"/>
                <a:cs typeface="Times New Roman"/>
              </a:rPr>
              <a:t>yarî-'pî</a:t>
            </a:r>
            <a:r>
              <a:rPr lang="en-US" sz="2400" i="1" dirty="0" smtClean="0">
                <a:latin typeface="Times New Roman"/>
                <a:cs typeface="Times New Roman"/>
              </a:rPr>
              <a:t>        </a:t>
            </a:r>
            <a:r>
              <a:rPr lang="en-US" sz="2400" i="1" dirty="0" err="1" smtClean="0">
                <a:latin typeface="Times New Roman"/>
                <a:cs typeface="Times New Roman"/>
              </a:rPr>
              <a:t>arauta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-ya</a:t>
            </a:r>
            <a:r>
              <a:rPr lang="en-US" sz="2400" i="1" dirty="0" smtClean="0">
                <a:latin typeface="Times New Roman"/>
                <a:cs typeface="Times New Roman"/>
              </a:rPr>
              <a:t>       </a:t>
            </a:r>
            <a:r>
              <a:rPr lang="en-US" sz="2400" i="1" dirty="0" err="1" smtClean="0">
                <a:latin typeface="Times New Roman"/>
                <a:cs typeface="Times New Roman"/>
              </a:rPr>
              <a:t>tî-pata-rî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jaguar-</a:t>
            </a:r>
            <a:r>
              <a:rPr lang="en-US" sz="2400" cap="small" dirty="0" smtClean="0">
                <a:latin typeface="Times New Roman"/>
                <a:cs typeface="Times New Roman"/>
              </a:rPr>
              <a:t>abs</a:t>
            </a:r>
            <a:r>
              <a:rPr lang="en-US" sz="2400" dirty="0" smtClean="0">
                <a:latin typeface="Times New Roman"/>
                <a:cs typeface="Times New Roman"/>
              </a:rPr>
              <a:t>  carry-</a:t>
            </a:r>
            <a:r>
              <a:rPr lang="en-US" sz="2400" cap="small" dirty="0" smtClean="0">
                <a:latin typeface="Times New Roman"/>
                <a:cs typeface="Times New Roman"/>
              </a:rPr>
              <a:t>past   </a:t>
            </a:r>
            <a:r>
              <a:rPr lang="en-US" sz="2400" dirty="0" smtClean="0">
                <a:latin typeface="Times New Roman"/>
                <a:cs typeface="Times New Roman"/>
              </a:rPr>
              <a:t>monkey-</a:t>
            </a:r>
            <a:r>
              <a:rPr lang="en-US" sz="2400" cap="small" dirty="0" smtClean="0">
                <a:latin typeface="Times New Roman"/>
                <a:cs typeface="Times New Roman"/>
              </a:rPr>
              <a:t>erg</a:t>
            </a:r>
            <a:r>
              <a:rPr lang="en-US" sz="2400" dirty="0" smtClean="0">
                <a:latin typeface="Times New Roman"/>
                <a:cs typeface="Times New Roman"/>
              </a:rPr>
              <a:t>  </a:t>
            </a:r>
            <a:r>
              <a:rPr lang="en-US" sz="2400" cap="small" dirty="0" smtClean="0">
                <a:latin typeface="Times New Roman"/>
                <a:cs typeface="Times New Roman"/>
              </a:rPr>
              <a:t>3refl</a:t>
            </a:r>
            <a:r>
              <a:rPr lang="en-US" sz="2400" dirty="0" smtClean="0">
                <a:latin typeface="Times New Roman"/>
                <a:cs typeface="Times New Roman"/>
              </a:rPr>
              <a:t>-place-</a:t>
            </a:r>
            <a:r>
              <a:rPr lang="en-US" sz="2400" cap="small" dirty="0" smtClean="0">
                <a:latin typeface="Times New Roman"/>
                <a:cs typeface="Times New Roman"/>
              </a:rPr>
              <a:t>poss</a:t>
            </a:r>
            <a:endParaRPr lang="en-US" sz="24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'</a:t>
            </a:r>
            <a:r>
              <a:rPr lang="en-US" sz="2400" dirty="0" err="1" smtClean="0">
                <a:latin typeface="Times New Roman"/>
                <a:cs typeface="Times New Roman"/>
              </a:rPr>
              <a:t>Monkey</a:t>
            </a:r>
            <a:r>
              <a:rPr lang="en-US" sz="2400" i="1" baseline="-25000" dirty="0" err="1" smtClean="0"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 carried Jaguar to </a:t>
            </a:r>
            <a:r>
              <a:rPr lang="en-US" sz="2400" dirty="0" err="1" smtClean="0">
                <a:latin typeface="Times New Roman"/>
                <a:cs typeface="Times New Roman"/>
              </a:rPr>
              <a:t>his</a:t>
            </a:r>
            <a:r>
              <a:rPr lang="en-US" sz="2400" i="1" baseline="-25000" dirty="0" err="1" smtClean="0"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 place.'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Makushi</a:t>
            </a:r>
            <a:r>
              <a:rPr lang="en-US" dirty="0" smtClean="0"/>
              <a:t> perfective Aspect</a:t>
            </a:r>
            <a:br>
              <a:rPr lang="en-US" dirty="0" smtClean="0"/>
            </a:br>
            <a: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Control of </a:t>
            </a:r>
            <a:r>
              <a:rPr lang="en-US" sz="32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coreference</a:t>
            </a:r>
            <a: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aligns S and A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400" dirty="0" smtClean="0"/>
              <a:t> 	     </a:t>
            </a:r>
            <a:r>
              <a:rPr lang="en-US" sz="2400" cap="small" dirty="0" err="1" smtClean="0"/>
              <a:t>obl</a:t>
            </a:r>
            <a:r>
              <a:rPr lang="en-US" sz="2400" dirty="0" smtClean="0"/>
              <a:t>                   [  </a:t>
            </a:r>
            <a:r>
              <a:rPr lang="en-US" sz="2400" dirty="0" smtClean="0">
                <a:solidFill>
                  <a:srgbClr val="FF9E40"/>
                </a:solidFill>
              </a:rPr>
              <a:t>S-</a:t>
            </a:r>
            <a:r>
              <a:rPr lang="en-US" sz="2400" cap="small" dirty="0" smtClean="0">
                <a:solidFill>
                  <a:srgbClr val="FF9E40"/>
                </a:solidFill>
              </a:rPr>
              <a:t>abs</a:t>
            </a:r>
            <a:r>
              <a:rPr lang="en-US" sz="2400" dirty="0" smtClean="0">
                <a:solidFill>
                  <a:srgbClr val="FFFFFF"/>
                </a:solidFill>
              </a:rPr>
              <a:t>             </a:t>
            </a:r>
            <a:r>
              <a:rPr lang="en-US" sz="2400" dirty="0" smtClean="0"/>
              <a:t>V     ]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</a:t>
            </a:r>
            <a:r>
              <a:rPr lang="en-US" sz="2400" i="1" dirty="0" err="1" smtClean="0">
                <a:solidFill>
                  <a:srgbClr val="FF9E40"/>
                </a:solidFill>
                <a:latin typeface="Times New Roman"/>
                <a:cs typeface="Times New Roman"/>
              </a:rPr>
              <a:t>tî</a:t>
            </a:r>
            <a:r>
              <a:rPr lang="en-US" sz="2400" i="1" dirty="0" err="1" smtClean="0">
                <a:latin typeface="Times New Roman"/>
                <a:cs typeface="Times New Roman"/>
              </a:rPr>
              <a:t>-nmî-rî-ya</a:t>
            </a:r>
            <a:r>
              <a:rPr lang="en-US" sz="2400" i="1" dirty="0" smtClean="0">
                <a:latin typeface="Times New Roman"/>
                <a:cs typeface="Times New Roman"/>
              </a:rPr>
              <a:t>                  </a:t>
            </a:r>
            <a:r>
              <a:rPr lang="en-US" sz="2400" i="1" dirty="0" err="1" smtClean="0">
                <a:latin typeface="Times New Roman"/>
                <a:cs typeface="Times New Roman"/>
              </a:rPr>
              <a:t>warayo</a:t>
            </a:r>
            <a:r>
              <a:rPr lang="en-US" sz="2400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-Ø</a:t>
            </a:r>
            <a:r>
              <a:rPr lang="en-US" sz="2400" i="1" dirty="0" smtClean="0">
                <a:latin typeface="Times New Roman"/>
                <a:cs typeface="Times New Roman"/>
              </a:rPr>
              <a:t>     </a:t>
            </a:r>
            <a:r>
              <a:rPr lang="en-US" sz="2400" i="1" dirty="0" err="1" smtClean="0">
                <a:latin typeface="Times New Roman"/>
                <a:cs typeface="Times New Roman"/>
              </a:rPr>
              <a:t>wîtî-'pî</a:t>
            </a:r>
            <a:r>
              <a:rPr lang="en-US" sz="2400" i="1" dirty="0" smtClean="0">
                <a:latin typeface="Times New Roman"/>
                <a:cs typeface="Times New Roman"/>
              </a:rPr>
              <a:t> </a:t>
            </a:r>
            <a:endParaRPr lang="en-US" sz="24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</a:t>
            </a:r>
            <a:r>
              <a:rPr lang="en-US" sz="2400" cap="small" dirty="0" smtClean="0">
                <a:solidFill>
                  <a:srgbClr val="FF9E40"/>
                </a:solidFill>
                <a:latin typeface="Times New Roman"/>
                <a:cs typeface="Times New Roman"/>
              </a:rPr>
              <a:t>3refl</a:t>
            </a:r>
            <a:r>
              <a:rPr lang="en-US" sz="2400" cap="small" dirty="0" smtClean="0">
                <a:latin typeface="Times New Roman"/>
                <a:cs typeface="Times New Roman"/>
              </a:rPr>
              <a:t>-</a:t>
            </a:r>
            <a:r>
              <a:rPr lang="en-US" sz="2400" dirty="0" smtClean="0">
                <a:latin typeface="Times New Roman"/>
                <a:cs typeface="Times New Roman"/>
              </a:rPr>
              <a:t>field-</a:t>
            </a:r>
            <a:r>
              <a:rPr lang="en-US" sz="2400" cap="small" dirty="0" smtClean="0">
                <a:latin typeface="Times New Roman"/>
                <a:cs typeface="Times New Roman"/>
              </a:rPr>
              <a:t>poss-loc 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man</a:t>
            </a:r>
            <a:r>
              <a:rPr lang="en-US" sz="2400" dirty="0" smtClean="0">
                <a:latin typeface="Times New Roman"/>
                <a:cs typeface="Times New Roman"/>
              </a:rPr>
              <a:t>-</a:t>
            </a:r>
            <a:r>
              <a:rPr lang="en-US" sz="2400" cap="small" dirty="0" smtClean="0">
                <a:latin typeface="Times New Roman"/>
                <a:cs typeface="Times New Roman"/>
              </a:rPr>
              <a:t>abs</a:t>
            </a:r>
            <a:r>
              <a:rPr lang="en-US" sz="2400" dirty="0" smtClean="0">
                <a:latin typeface="Times New Roman"/>
                <a:cs typeface="Times New Roman"/>
              </a:rPr>
              <a:t>      go-</a:t>
            </a:r>
            <a:r>
              <a:rPr lang="en-US" sz="2400" cap="small" dirty="0" smtClean="0">
                <a:latin typeface="Times New Roman"/>
                <a:cs typeface="Times New Roman"/>
              </a:rPr>
              <a:t>past</a:t>
            </a:r>
            <a:endParaRPr lang="en-US" sz="24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'</a:t>
            </a:r>
            <a:r>
              <a:rPr lang="en-US" sz="2400" dirty="0" smtClean="0">
                <a:solidFill>
                  <a:srgbClr val="FF9E40"/>
                </a:solidFill>
                <a:latin typeface="Times New Roman"/>
                <a:cs typeface="Times New Roman"/>
              </a:rPr>
              <a:t>The </a:t>
            </a:r>
            <a:r>
              <a:rPr lang="en-US" sz="2400" dirty="0" err="1" smtClean="0">
                <a:solidFill>
                  <a:srgbClr val="FF9E40"/>
                </a:solidFill>
                <a:latin typeface="Times New Roman"/>
                <a:cs typeface="Times New Roman"/>
              </a:rPr>
              <a:t>man</a:t>
            </a:r>
            <a:r>
              <a:rPr lang="en-US" sz="2400" i="1" baseline="-25000" dirty="0" err="1" smtClean="0">
                <a:solidFill>
                  <a:srgbClr val="FF9E40"/>
                </a:solidFill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 went to </a:t>
            </a:r>
            <a:r>
              <a:rPr lang="en-US" sz="2400" dirty="0" err="1" smtClean="0">
                <a:solidFill>
                  <a:srgbClr val="FF9E40"/>
                </a:solidFill>
                <a:latin typeface="Times New Roman"/>
                <a:cs typeface="Times New Roman"/>
              </a:rPr>
              <a:t>his</a:t>
            </a:r>
            <a:r>
              <a:rPr lang="en-US" sz="2400" i="1" baseline="-25000" dirty="0" err="1" smtClean="0">
                <a:solidFill>
                  <a:srgbClr val="FF9E40"/>
                </a:solidFill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 field.'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  [  P-</a:t>
            </a:r>
            <a:r>
              <a:rPr lang="en-US" sz="2400" cap="small" dirty="0" smtClean="0"/>
              <a:t>abs</a:t>
            </a:r>
            <a:r>
              <a:rPr lang="en-US" sz="2400" dirty="0" smtClean="0"/>
              <a:t>          V       ]     </a:t>
            </a:r>
            <a:r>
              <a:rPr lang="en-US" sz="2400" dirty="0" smtClean="0">
                <a:solidFill>
                  <a:srgbClr val="FF9E40"/>
                </a:solidFill>
              </a:rPr>
              <a:t>A-</a:t>
            </a:r>
            <a:r>
              <a:rPr lang="en-US" sz="2400" cap="small" dirty="0" smtClean="0">
                <a:solidFill>
                  <a:srgbClr val="FF9E40"/>
                </a:solidFill>
              </a:rPr>
              <a:t>erg</a:t>
            </a:r>
            <a:r>
              <a:rPr lang="en-US" sz="2400" dirty="0" smtClean="0"/>
              <a:t>            </a:t>
            </a:r>
            <a:r>
              <a:rPr lang="en-US" sz="2400" cap="small" dirty="0" err="1" smtClean="0"/>
              <a:t>obl</a:t>
            </a:r>
            <a:endParaRPr lang="en-US" sz="2400" cap="small" dirty="0" smtClean="0"/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	</a:t>
            </a:r>
            <a:r>
              <a:rPr lang="en-US" sz="2400" i="1" dirty="0" err="1" smtClean="0">
                <a:latin typeface="Times New Roman"/>
                <a:cs typeface="Times New Roman"/>
              </a:rPr>
              <a:t>kaikusi</a:t>
            </a:r>
            <a:r>
              <a:rPr lang="en-US" sz="2400" b="1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-Ø</a:t>
            </a:r>
            <a:r>
              <a:rPr lang="en-US" sz="2400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  </a:t>
            </a:r>
            <a:r>
              <a:rPr lang="en-US" sz="2400" i="1" dirty="0" smtClean="0">
                <a:latin typeface="Times New Roman"/>
                <a:cs typeface="Times New Roman"/>
              </a:rPr>
              <a:t> </a:t>
            </a:r>
            <a:r>
              <a:rPr lang="en-US" sz="2400" i="1" dirty="0" err="1" smtClean="0">
                <a:latin typeface="Times New Roman"/>
                <a:cs typeface="Times New Roman"/>
              </a:rPr>
              <a:t>yarî-'pî</a:t>
            </a:r>
            <a:r>
              <a:rPr lang="en-US" sz="2400" i="1" dirty="0" smtClean="0">
                <a:latin typeface="Times New Roman"/>
                <a:cs typeface="Times New Roman"/>
              </a:rPr>
              <a:t>        </a:t>
            </a:r>
            <a:r>
              <a:rPr lang="en-US" sz="2400" i="1" dirty="0" err="1" smtClean="0">
                <a:latin typeface="Times New Roman"/>
                <a:cs typeface="Times New Roman"/>
              </a:rPr>
              <a:t>arauta</a:t>
            </a:r>
            <a:r>
              <a:rPr lang="en-US" sz="2400" b="1" i="1" dirty="0" err="1" smtClean="0">
                <a:latin typeface="Times New Roman"/>
                <a:cs typeface="Times New Roman"/>
              </a:rPr>
              <a:t>-ya</a:t>
            </a:r>
            <a:r>
              <a:rPr lang="en-US" sz="2400" i="1" dirty="0" smtClean="0">
                <a:latin typeface="Times New Roman"/>
                <a:cs typeface="Times New Roman"/>
              </a:rPr>
              <a:t>       </a:t>
            </a:r>
            <a:r>
              <a:rPr lang="en-US" sz="2400" i="1" dirty="0" err="1" smtClean="0">
                <a:solidFill>
                  <a:srgbClr val="FF9E40"/>
                </a:solidFill>
                <a:latin typeface="Times New Roman"/>
                <a:cs typeface="Times New Roman"/>
              </a:rPr>
              <a:t>tî</a:t>
            </a:r>
            <a:r>
              <a:rPr lang="en-US" sz="2400" i="1" dirty="0" err="1" smtClean="0">
                <a:latin typeface="Times New Roman"/>
                <a:cs typeface="Times New Roman"/>
              </a:rPr>
              <a:t>-pata-rî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jaguar-</a:t>
            </a:r>
            <a:r>
              <a:rPr lang="en-US" sz="2400" cap="small" dirty="0" smtClean="0">
                <a:latin typeface="Times New Roman"/>
                <a:cs typeface="Times New Roman"/>
              </a:rPr>
              <a:t>abs</a:t>
            </a:r>
            <a:r>
              <a:rPr lang="en-US" sz="2400" dirty="0" smtClean="0">
                <a:latin typeface="Times New Roman"/>
                <a:cs typeface="Times New Roman"/>
              </a:rPr>
              <a:t>  carry-</a:t>
            </a:r>
            <a:r>
              <a:rPr lang="en-US" sz="2400" cap="small" dirty="0" smtClean="0">
                <a:latin typeface="Times New Roman"/>
                <a:cs typeface="Times New Roman"/>
              </a:rPr>
              <a:t>past   </a:t>
            </a:r>
            <a:r>
              <a:rPr lang="en-US" sz="2400" dirty="0" smtClean="0">
                <a:solidFill>
                  <a:srgbClr val="FF9E40"/>
                </a:solidFill>
                <a:latin typeface="Times New Roman"/>
                <a:cs typeface="Times New Roman"/>
              </a:rPr>
              <a:t>monkey</a:t>
            </a:r>
            <a:r>
              <a:rPr lang="en-US" sz="2400" dirty="0" smtClean="0">
                <a:latin typeface="Times New Roman"/>
                <a:cs typeface="Times New Roman"/>
              </a:rPr>
              <a:t>-</a:t>
            </a:r>
            <a:r>
              <a:rPr lang="en-US" sz="2400" cap="small" dirty="0" smtClean="0">
                <a:latin typeface="Times New Roman"/>
                <a:cs typeface="Times New Roman"/>
              </a:rPr>
              <a:t>erg</a:t>
            </a:r>
            <a:r>
              <a:rPr lang="en-US" sz="2400" dirty="0" smtClean="0">
                <a:latin typeface="Times New Roman"/>
                <a:cs typeface="Times New Roman"/>
              </a:rPr>
              <a:t>  </a:t>
            </a:r>
            <a:r>
              <a:rPr lang="en-US" sz="2400" cap="small" dirty="0" smtClean="0">
                <a:solidFill>
                  <a:srgbClr val="FF9E40"/>
                </a:solidFill>
                <a:latin typeface="Times New Roman"/>
                <a:cs typeface="Times New Roman"/>
              </a:rPr>
              <a:t>3refl</a:t>
            </a:r>
            <a:r>
              <a:rPr lang="en-US" sz="2400" dirty="0" smtClean="0">
                <a:latin typeface="Times New Roman"/>
                <a:cs typeface="Times New Roman"/>
              </a:rPr>
              <a:t>-place-</a:t>
            </a:r>
            <a:r>
              <a:rPr lang="en-US" sz="2400" cap="small" dirty="0" smtClean="0">
                <a:latin typeface="Times New Roman"/>
                <a:cs typeface="Times New Roman"/>
              </a:rPr>
              <a:t>poss</a:t>
            </a:r>
            <a:endParaRPr lang="en-US" sz="2400" dirty="0" smtClean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'</a:t>
            </a:r>
            <a:r>
              <a:rPr lang="en-US" sz="2400" dirty="0" err="1" smtClean="0">
                <a:solidFill>
                  <a:srgbClr val="FF9E40"/>
                </a:solidFill>
                <a:latin typeface="Times New Roman"/>
                <a:cs typeface="Times New Roman"/>
              </a:rPr>
              <a:t>Monkey</a:t>
            </a:r>
            <a:r>
              <a:rPr lang="en-US" sz="2400" i="1" baseline="-25000" dirty="0" err="1" smtClean="0">
                <a:solidFill>
                  <a:srgbClr val="FF9E40"/>
                </a:solidFill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 carried Jaguar to </a:t>
            </a:r>
            <a:r>
              <a:rPr lang="en-US" sz="2400" dirty="0" err="1" smtClean="0">
                <a:solidFill>
                  <a:srgbClr val="FF9E40"/>
                </a:solidFill>
                <a:latin typeface="Times New Roman"/>
                <a:cs typeface="Times New Roman"/>
              </a:rPr>
              <a:t>his</a:t>
            </a:r>
            <a:r>
              <a:rPr lang="en-US" sz="2400" i="1" baseline="-25000" dirty="0" err="1" smtClean="0">
                <a:solidFill>
                  <a:srgbClr val="FF9E40"/>
                </a:solidFill>
                <a:latin typeface="Times New Roman"/>
                <a:cs typeface="Times New Roman"/>
              </a:rPr>
              <a:t>i</a:t>
            </a:r>
            <a:r>
              <a:rPr lang="en-US" sz="2400" dirty="0" smtClean="0">
                <a:latin typeface="Times New Roman"/>
                <a:cs typeface="Times New Roman"/>
              </a:rPr>
              <a:t> place.'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447800"/>
          </a:xfrm>
        </p:spPr>
        <p:txBody>
          <a:bodyPr/>
          <a:lstStyle/>
          <a:p>
            <a:pPr algn="ctr"/>
            <a:r>
              <a:rPr lang="en-US" sz="4800" dirty="0" smtClean="0"/>
              <a:t>What links S and P </a:t>
            </a:r>
            <a:br>
              <a:rPr lang="en-US" sz="4800" dirty="0" smtClean="0"/>
            </a:br>
            <a:r>
              <a:rPr lang="en-US" sz="4800" dirty="0" smtClean="0"/>
              <a:t>but excludes A?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cap="small" dirty="0" smtClean="0"/>
              <a:t>patient </a:t>
            </a:r>
            <a:r>
              <a:rPr lang="en-US" sz="4000" dirty="0" smtClean="0"/>
              <a:t>versus </a:t>
            </a:r>
            <a:r>
              <a:rPr lang="en-US" sz="4000" cap="small" dirty="0" smtClean="0"/>
              <a:t>agent</a:t>
            </a:r>
          </a:p>
          <a:p>
            <a:r>
              <a:rPr lang="en-US" sz="4000" dirty="0" smtClean="0"/>
              <a:t>Preferred Argument Structure</a:t>
            </a:r>
          </a:p>
          <a:p>
            <a:r>
              <a:rPr lang="en-US" sz="4000" dirty="0" smtClean="0"/>
              <a:t>Assignment of Viewpoint</a:t>
            </a:r>
          </a:p>
          <a:p>
            <a:r>
              <a:rPr lang="en-US" sz="4000" dirty="0" smtClean="0"/>
              <a:t>Transitivity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0999"/>
            <a:ext cx="7583487" cy="1238745"/>
          </a:xfrm>
        </p:spPr>
        <p:txBody>
          <a:bodyPr/>
          <a:lstStyle/>
          <a:p>
            <a:pPr algn="ctr"/>
            <a:r>
              <a:rPr lang="en-US" sz="6000" cap="small" dirty="0" smtClean="0"/>
              <a:t>patient </a:t>
            </a:r>
            <a:r>
              <a:rPr lang="en-US" sz="6000" dirty="0" smtClean="0"/>
              <a:t>versus </a:t>
            </a:r>
            <a:r>
              <a:rPr lang="en-US" sz="6000" cap="small" dirty="0" smtClean="0"/>
              <a:t>agent</a:t>
            </a:r>
            <a:br>
              <a:rPr lang="en-US" sz="6000" cap="small" dirty="0" smtClean="0"/>
            </a:br>
            <a:r>
              <a:rPr lang="en-US" sz="3200" dirty="0" smtClean="0"/>
              <a:t>(Dixon 1979, 1994; T. Payne 1997)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 and S are both patients of change of state predicates</a:t>
            </a:r>
          </a:p>
          <a:p>
            <a:r>
              <a:rPr lang="en-US" sz="2400" dirty="0" smtClean="0"/>
              <a:t>“in past tense or perfect aspect… a series of related events could be related to O and S as pivots.” (Dixon 1979: 94)</a:t>
            </a:r>
          </a:p>
          <a:p>
            <a:r>
              <a:rPr lang="en-US" sz="2400" dirty="0" smtClean="0"/>
              <a:t>A is always an agent</a:t>
            </a:r>
          </a:p>
          <a:p>
            <a:r>
              <a:rPr lang="en-US" sz="2400" dirty="0" smtClean="0"/>
              <a:t>“Something that has not yet happened is best thought of as a propensity of the potential agent.” (Dixon 1979: 95)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Assignment of Viewpoint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200" dirty="0" err="1" smtClean="0"/>
              <a:t>DeLancey</a:t>
            </a:r>
            <a:r>
              <a:rPr lang="en-US" sz="3200" dirty="0" smtClean="0"/>
              <a:t> 1981, 1982, 2003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An event has participants in relation, with its own flow of action, from agent to patient</a:t>
            </a:r>
          </a:p>
          <a:p>
            <a:r>
              <a:rPr lang="en-US" dirty="0" smtClean="0"/>
              <a:t>A speaker directs the attention flow of the listener by selecting a </a:t>
            </a:r>
            <a:r>
              <a:rPr lang="en-US" cap="small" dirty="0" smtClean="0"/>
              <a:t>viewpoint </a:t>
            </a:r>
            <a:r>
              <a:rPr lang="en-US" dirty="0" smtClean="0"/>
              <a:t>to privilege </a:t>
            </a:r>
          </a:p>
          <a:p>
            <a:r>
              <a:rPr lang="en-US" dirty="0" smtClean="0"/>
              <a:t>Viewpoint is always with S, as the sole core argument</a:t>
            </a:r>
          </a:p>
          <a:p>
            <a:r>
              <a:rPr lang="en-US" dirty="0" smtClean="0"/>
              <a:t>When viewpoint is with agent, A is unmarked and aligns with S (nominative) </a:t>
            </a:r>
          </a:p>
          <a:p>
            <a:r>
              <a:rPr lang="en-US" dirty="0" smtClean="0"/>
              <a:t>When viewpoint is with the patient, P is unmarked and aligns with S (</a:t>
            </a:r>
            <a:r>
              <a:rPr lang="en-US" dirty="0" err="1" smtClean="0"/>
              <a:t>absolutive</a:t>
            </a:r>
            <a:r>
              <a:rPr lang="en-US" dirty="0" smtClean="0"/>
              <a:t>).</a:t>
            </a:r>
          </a:p>
          <a:p>
            <a:r>
              <a:rPr lang="en-US" dirty="0" smtClean="0"/>
              <a:t>Past/perfective naturally allows viewpoint to coincide with patient, creating the attested pattern of splits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Preferred Argument Structure</a:t>
            </a:r>
            <a:br>
              <a:rPr lang="en-US" sz="4000" dirty="0" smtClean="0"/>
            </a:br>
            <a:r>
              <a:rPr lang="en-US" sz="4000" dirty="0" err="1" smtClean="0"/>
              <a:t>DuBois</a:t>
            </a:r>
            <a:r>
              <a:rPr lang="en-US" sz="4000" dirty="0" smtClean="0"/>
              <a:t> 1987, 2003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 multiple languages, new participants are introduced in the S and P roles</a:t>
            </a:r>
          </a:p>
          <a:p>
            <a:r>
              <a:rPr lang="en-US" sz="2800" dirty="0" smtClean="0"/>
              <a:t>A is almost exclusively reserved to encode continuing topics</a:t>
            </a:r>
          </a:p>
          <a:p>
            <a:r>
              <a:rPr lang="en-US" sz="2800" dirty="0" smtClean="0"/>
              <a:t>This provides a “discourse basis for </a:t>
            </a:r>
            <a:r>
              <a:rPr lang="en-US" sz="2800" dirty="0" err="1" smtClean="0"/>
              <a:t>ergativity</a:t>
            </a:r>
            <a:r>
              <a:rPr lang="en-US" sz="2800" dirty="0" smtClean="0"/>
              <a:t>”</a:t>
            </a:r>
          </a:p>
          <a:p>
            <a:r>
              <a:rPr lang="en-US" sz="2800" dirty="0" smtClean="0"/>
              <a:t>Not clearly related to tense or aspect?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 smtClean="0"/>
              <a:t>Transitivity</a:t>
            </a:r>
            <a:br>
              <a:rPr lang="en-US" sz="4800" dirty="0" smtClean="0"/>
            </a:br>
            <a:r>
              <a:rPr lang="en-US" sz="2800" dirty="0" smtClean="0"/>
              <a:t>Givón 2001; Hopper &amp; Thompson 1980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Ergative grammar marks the more transitive clause type (Givón 2001: 208-19)</a:t>
            </a:r>
          </a:p>
          <a:p>
            <a:pPr lvl="0"/>
            <a:r>
              <a:rPr lang="en-US" dirty="0" smtClean="0"/>
              <a:t>Past tense / perfective aspect is more transitive (cf. Hopper &amp; Thompson 1980: 270-77).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riban map highlighting Pn, Mk, Kp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654" y="-54968"/>
            <a:ext cx="7384676" cy="691296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</p:pic>
      <p:sp>
        <p:nvSpPr>
          <p:cNvPr id="10" name="Rounded Rectangle 9"/>
          <p:cNvSpPr/>
          <p:nvPr/>
        </p:nvSpPr>
        <p:spPr>
          <a:xfrm>
            <a:off x="4043125" y="1101426"/>
            <a:ext cx="570184" cy="511983"/>
          </a:xfrm>
          <a:prstGeom prst="roundRect">
            <a:avLst/>
          </a:prstGeom>
          <a:solidFill>
            <a:srgbClr val="FF0000">
              <a:alpha val="43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5027983" y="1085374"/>
            <a:ext cx="557226" cy="505360"/>
          </a:xfrm>
          <a:prstGeom prst="roundRect">
            <a:avLst/>
          </a:prstGeom>
          <a:solidFill>
            <a:srgbClr val="FFFF00">
              <a:alpha val="43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5776489" y="2047357"/>
            <a:ext cx="634977" cy="576774"/>
          </a:xfrm>
          <a:prstGeom prst="roundRect">
            <a:avLst/>
          </a:prstGeom>
          <a:solidFill>
            <a:srgbClr val="3366FF">
              <a:alpha val="43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amond 15"/>
          <p:cNvSpPr/>
          <p:nvPr/>
        </p:nvSpPr>
        <p:spPr>
          <a:xfrm>
            <a:off x="5416747" y="981709"/>
            <a:ext cx="207339" cy="220285"/>
          </a:xfrm>
          <a:prstGeom prst="diamond">
            <a:avLst/>
          </a:prstGeom>
          <a:solidFill>
            <a:srgbClr val="FFFF00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iamond 16"/>
          <p:cNvSpPr/>
          <p:nvPr/>
        </p:nvSpPr>
        <p:spPr>
          <a:xfrm>
            <a:off x="6255960" y="2552718"/>
            <a:ext cx="207339" cy="220285"/>
          </a:xfrm>
          <a:prstGeom prst="diamond">
            <a:avLst/>
          </a:prstGeom>
          <a:solidFill>
            <a:srgbClr val="3366FF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iamond 17"/>
          <p:cNvSpPr/>
          <p:nvPr/>
        </p:nvSpPr>
        <p:spPr>
          <a:xfrm>
            <a:off x="6307794" y="2086231"/>
            <a:ext cx="207339" cy="220285"/>
          </a:xfrm>
          <a:prstGeom prst="diamond">
            <a:avLst/>
          </a:prstGeom>
          <a:solidFill>
            <a:srgbClr val="3366FF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amond 18"/>
          <p:cNvSpPr/>
          <p:nvPr/>
        </p:nvSpPr>
        <p:spPr>
          <a:xfrm>
            <a:off x="5416747" y="2322714"/>
            <a:ext cx="207339" cy="220285"/>
          </a:xfrm>
          <a:prstGeom prst="diamond">
            <a:avLst/>
          </a:prstGeom>
          <a:solidFill>
            <a:srgbClr val="3366FF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iamond 19"/>
          <p:cNvSpPr/>
          <p:nvPr/>
        </p:nvSpPr>
        <p:spPr>
          <a:xfrm>
            <a:off x="5209408" y="2442720"/>
            <a:ext cx="207339" cy="220285"/>
          </a:xfrm>
          <a:prstGeom prst="diamond">
            <a:avLst/>
          </a:prstGeom>
          <a:solidFill>
            <a:srgbClr val="3366FF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iamond 20"/>
          <p:cNvSpPr/>
          <p:nvPr/>
        </p:nvSpPr>
        <p:spPr>
          <a:xfrm>
            <a:off x="2705270" y="317470"/>
            <a:ext cx="359739" cy="408176"/>
          </a:xfrm>
          <a:prstGeom prst="diamond">
            <a:avLst/>
          </a:prstGeom>
          <a:solidFill>
            <a:srgbClr val="FF0000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amond 21"/>
          <p:cNvSpPr/>
          <p:nvPr/>
        </p:nvSpPr>
        <p:spPr>
          <a:xfrm>
            <a:off x="6359630" y="2322714"/>
            <a:ext cx="359739" cy="408176"/>
          </a:xfrm>
          <a:prstGeom prst="diamond">
            <a:avLst/>
          </a:prstGeom>
          <a:solidFill>
            <a:srgbClr val="3366FF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iamond 22"/>
          <p:cNvSpPr/>
          <p:nvPr/>
        </p:nvSpPr>
        <p:spPr>
          <a:xfrm>
            <a:off x="5144614" y="1477207"/>
            <a:ext cx="375803" cy="408176"/>
          </a:xfrm>
          <a:prstGeom prst="diamond">
            <a:avLst/>
          </a:prstGeom>
          <a:solidFill>
            <a:srgbClr val="FFFF00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iamond 26"/>
          <p:cNvSpPr/>
          <p:nvPr/>
        </p:nvSpPr>
        <p:spPr>
          <a:xfrm>
            <a:off x="6615699" y="4496412"/>
            <a:ext cx="207339" cy="220285"/>
          </a:xfrm>
          <a:prstGeom prst="diamond">
            <a:avLst/>
          </a:prstGeom>
          <a:solidFill>
            <a:srgbClr val="3366FF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iamond 27"/>
          <p:cNvSpPr/>
          <p:nvPr/>
        </p:nvSpPr>
        <p:spPr>
          <a:xfrm>
            <a:off x="5465478" y="1976088"/>
            <a:ext cx="207339" cy="220285"/>
          </a:xfrm>
          <a:prstGeom prst="diamond">
            <a:avLst/>
          </a:prstGeom>
          <a:solidFill>
            <a:srgbClr val="FFFF00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iamond 28"/>
          <p:cNvSpPr/>
          <p:nvPr/>
        </p:nvSpPr>
        <p:spPr>
          <a:xfrm>
            <a:off x="4691057" y="1295939"/>
            <a:ext cx="375803" cy="408176"/>
          </a:xfrm>
          <a:prstGeom prst="diamond">
            <a:avLst/>
          </a:prstGeom>
          <a:solidFill>
            <a:srgbClr val="FFFF00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911654" y="3516368"/>
            <a:ext cx="3758028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My main field languages</a:t>
            </a:r>
          </a:p>
          <a:p>
            <a:r>
              <a:rPr lang="en-US" dirty="0" smtClean="0">
                <a:solidFill>
                  <a:srgbClr val="FF6600"/>
                </a:solidFill>
              </a:rPr>
              <a:t>Venezuela 1980s: </a:t>
            </a:r>
            <a:r>
              <a:rPr lang="en-US" dirty="0" err="1" smtClean="0">
                <a:solidFill>
                  <a:srgbClr val="FF6600"/>
                </a:solidFill>
              </a:rPr>
              <a:t>Panare</a:t>
            </a:r>
            <a:endParaRPr lang="en-US" dirty="0" smtClean="0">
              <a:solidFill>
                <a:srgbClr val="FF6600"/>
              </a:solidFill>
            </a:endParaRPr>
          </a:p>
          <a:p>
            <a:r>
              <a:rPr lang="en-US" dirty="0" smtClean="0">
                <a:solidFill>
                  <a:srgbClr val="3366FF"/>
                </a:solidFill>
              </a:rPr>
              <a:t>Brazil 1990s: </a:t>
            </a:r>
            <a:r>
              <a:rPr lang="en-US" dirty="0" err="1" smtClean="0">
                <a:solidFill>
                  <a:srgbClr val="3366FF"/>
                </a:solidFill>
              </a:rPr>
              <a:t>Katxúyana</a:t>
            </a:r>
            <a:endParaRPr lang="en-US" dirty="0" smtClean="0">
              <a:solidFill>
                <a:srgbClr val="3366FF"/>
              </a:solidFill>
            </a:endParaRPr>
          </a:p>
          <a:p>
            <a:r>
              <a:rPr lang="en-US" dirty="0" smtClean="0">
                <a:solidFill>
                  <a:srgbClr val="008000"/>
                </a:solidFill>
              </a:rPr>
              <a:t>Guyana 2000s: </a:t>
            </a:r>
            <a:r>
              <a:rPr lang="en-US" dirty="0" err="1" smtClean="0">
                <a:solidFill>
                  <a:srgbClr val="008000"/>
                </a:solidFill>
              </a:rPr>
              <a:t>Akawaio</a:t>
            </a:r>
            <a:r>
              <a:rPr lang="en-US" dirty="0" smtClean="0">
                <a:solidFill>
                  <a:srgbClr val="008000"/>
                </a:solidFill>
              </a:rPr>
              <a:t> (</a:t>
            </a:r>
            <a:r>
              <a:rPr lang="en-US" dirty="0" err="1" smtClean="0">
                <a:solidFill>
                  <a:srgbClr val="008000"/>
                </a:solidFill>
              </a:rPr>
              <a:t>Kapóng</a:t>
            </a:r>
            <a:r>
              <a:rPr lang="en-US" dirty="0" smtClean="0">
                <a:solidFill>
                  <a:srgbClr val="008000"/>
                </a:solidFill>
              </a:rPr>
              <a:t>)</a:t>
            </a:r>
            <a:endParaRPr lang="en-US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235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447800"/>
          </a:xfrm>
        </p:spPr>
        <p:txBody>
          <a:bodyPr/>
          <a:lstStyle/>
          <a:p>
            <a:pPr algn="ctr"/>
            <a:r>
              <a:rPr lang="en-US" sz="6000" dirty="0" smtClean="0"/>
              <a:t>So why do field work?</a:t>
            </a:r>
            <a:br>
              <a:rPr lang="en-US" sz="6000" dirty="0" smtClean="0"/>
            </a:br>
            <a:endParaRPr lang="en-US" sz="3600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4800" dirty="0" smtClean="0"/>
              <a:t>Because our universals 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4800" dirty="0" smtClean="0"/>
              <a:t>are based on 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4800" dirty="0" smtClean="0"/>
              <a:t>a small percentage 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4800" dirty="0" smtClean="0"/>
              <a:t>of the 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4800" dirty="0" smtClean="0"/>
              <a:t>languages of the world!</a:t>
            </a:r>
            <a:endParaRPr lang="en-US" sz="4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447800"/>
          </a:xfrm>
        </p:spPr>
        <p:txBody>
          <a:bodyPr/>
          <a:lstStyle/>
          <a:p>
            <a:pPr algn="ctr"/>
            <a:r>
              <a:rPr lang="en-US" sz="4000" dirty="0" smtClean="0"/>
              <a:t>Some </a:t>
            </a:r>
            <a:r>
              <a:rPr lang="en-US" sz="4000" dirty="0" err="1" smtClean="0"/>
              <a:t>Cariban</a:t>
            </a:r>
            <a:r>
              <a:rPr lang="en-US" sz="4000" dirty="0" smtClean="0"/>
              <a:t> counter-examples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Only the </a:t>
            </a:r>
            <a:r>
              <a:rPr lang="en-US" sz="3600" dirty="0" smtClean="0">
                <a:solidFill>
                  <a:srgbClr val="FF0000"/>
                </a:solidFill>
              </a:rPr>
              <a:t>future tense is Ergative 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3600" dirty="0" smtClean="0"/>
          </a:p>
          <a:p>
            <a:pPr algn="ctr">
              <a:buNone/>
            </a:pPr>
            <a:r>
              <a:rPr lang="en-US" sz="3600" dirty="0" err="1" smtClean="0"/>
              <a:t>Cariña</a:t>
            </a:r>
            <a:r>
              <a:rPr lang="en-US" sz="3600" dirty="0" smtClean="0"/>
              <a:t> (</a:t>
            </a:r>
            <a:r>
              <a:rPr lang="en-US" sz="3600" dirty="0" err="1" smtClean="0"/>
              <a:t>Cariban</a:t>
            </a:r>
            <a:r>
              <a:rPr lang="en-US" sz="3600" dirty="0" smtClean="0"/>
              <a:t>; Venezuela)</a:t>
            </a:r>
          </a:p>
          <a:p>
            <a:pPr algn="ctr">
              <a:buNone/>
            </a:pPr>
            <a:r>
              <a:rPr lang="en-US" sz="3600" dirty="0" err="1" smtClean="0"/>
              <a:t>Mosonyi</a:t>
            </a:r>
            <a:r>
              <a:rPr lang="en-US" sz="3600" dirty="0" smtClean="0"/>
              <a:t> 1982; Gildea 1998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sz="4000" dirty="0" smtClean="0"/>
              <a:t>Some </a:t>
            </a:r>
            <a:r>
              <a:rPr lang="en-US" sz="4000" dirty="0" err="1" smtClean="0"/>
              <a:t>Cariban</a:t>
            </a:r>
            <a:r>
              <a:rPr lang="en-US" sz="4000" dirty="0" smtClean="0"/>
              <a:t> counter-examples</a:t>
            </a:r>
            <a:br>
              <a:rPr lang="en-US" sz="4000" dirty="0" smtClean="0"/>
            </a:br>
            <a:r>
              <a:rPr lang="en-US" sz="3600" dirty="0" smtClean="0"/>
              <a:t>Only the </a:t>
            </a:r>
            <a:r>
              <a:rPr lang="en-US" sz="3600" dirty="0" smtClean="0">
                <a:solidFill>
                  <a:srgbClr val="FF0000"/>
                </a:solidFill>
              </a:rPr>
              <a:t>imperfective is ergative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en-US" sz="3600" dirty="0" err="1" smtClean="0"/>
              <a:t>Ye’kwana</a:t>
            </a:r>
            <a:r>
              <a:rPr lang="en-US" sz="3600" dirty="0" smtClean="0"/>
              <a:t> (</a:t>
            </a:r>
            <a:r>
              <a:rPr lang="en-US" sz="3600" dirty="0" err="1" smtClean="0"/>
              <a:t>Cariban</a:t>
            </a:r>
            <a:r>
              <a:rPr lang="en-US" sz="3600" dirty="0" smtClean="0"/>
              <a:t>; Venezuela) </a:t>
            </a:r>
            <a:r>
              <a:rPr lang="en-US" sz="3600" dirty="0" err="1" smtClean="0"/>
              <a:t>Cáceres</a:t>
            </a:r>
            <a:r>
              <a:rPr lang="en-US" sz="3600" dirty="0" smtClean="0"/>
              <a:t> 2011</a:t>
            </a:r>
          </a:p>
          <a:p>
            <a:pPr lvl="0" algn="ctr">
              <a:buNone/>
            </a:pPr>
            <a:r>
              <a:rPr lang="en-US" sz="3600" dirty="0" err="1" smtClean="0"/>
              <a:t>Kari’nja</a:t>
            </a:r>
            <a:r>
              <a:rPr lang="en-US" sz="3600" dirty="0" smtClean="0"/>
              <a:t> (</a:t>
            </a:r>
            <a:r>
              <a:rPr lang="en-US" sz="3600" dirty="0" err="1" smtClean="0"/>
              <a:t>Cariban</a:t>
            </a:r>
            <a:r>
              <a:rPr lang="en-US" sz="3600" dirty="0" smtClean="0"/>
              <a:t>; Suriname) </a:t>
            </a:r>
          </a:p>
          <a:p>
            <a:pPr lvl="0" algn="ctr">
              <a:buNone/>
            </a:pPr>
            <a:r>
              <a:rPr lang="en-US" sz="3600" dirty="0" smtClean="0"/>
              <a:t>Yamada 2010 </a:t>
            </a:r>
          </a:p>
          <a:p>
            <a:pPr lvl="0" algn="ctr">
              <a:buNone/>
            </a:pPr>
            <a:r>
              <a:rPr lang="en-US" sz="3600" dirty="0" err="1" smtClean="0"/>
              <a:t>Katxúyana</a:t>
            </a:r>
            <a:r>
              <a:rPr lang="en-US" sz="3600" dirty="0" smtClean="0"/>
              <a:t> (</a:t>
            </a:r>
            <a:r>
              <a:rPr lang="en-US" sz="3600" dirty="0" err="1" smtClean="0"/>
              <a:t>Cariban</a:t>
            </a:r>
            <a:r>
              <a:rPr lang="en-US" sz="3600" dirty="0" smtClean="0"/>
              <a:t>; Brazil)</a:t>
            </a:r>
          </a:p>
          <a:p>
            <a:pPr lvl="0" algn="ctr">
              <a:buNone/>
            </a:pPr>
            <a:r>
              <a:rPr lang="en-US" sz="3600" dirty="0" smtClean="0"/>
              <a:t>Gildea &amp; </a:t>
            </a:r>
            <a:r>
              <a:rPr lang="en-US" sz="3600" dirty="0" err="1" smtClean="0"/>
              <a:t>Alves</a:t>
            </a:r>
            <a:r>
              <a:rPr lang="en-US" sz="3600" dirty="0" smtClean="0"/>
              <a:t> 2010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2132844"/>
          </a:xfrm>
        </p:spPr>
        <p:txBody>
          <a:bodyPr/>
          <a:lstStyle/>
          <a:p>
            <a:pPr lvl="0" algn="ctr"/>
            <a:r>
              <a:rPr lang="en-US" sz="4000" dirty="0" smtClean="0"/>
              <a:t>Some </a:t>
            </a:r>
            <a:r>
              <a:rPr lang="en-US" sz="4000" dirty="0" err="1" smtClean="0"/>
              <a:t>Cariban</a:t>
            </a:r>
            <a:r>
              <a:rPr lang="en-US" sz="4000" dirty="0" smtClean="0"/>
              <a:t> counter-examples</a:t>
            </a:r>
            <a:br>
              <a:rPr lang="en-US" sz="4000" dirty="0" smtClean="0"/>
            </a:br>
            <a:r>
              <a:rPr lang="en-US" sz="3200" dirty="0" smtClean="0"/>
              <a:t>Only the </a:t>
            </a:r>
            <a:r>
              <a:rPr lang="en-US" sz="3200" dirty="0" smtClean="0">
                <a:solidFill>
                  <a:srgbClr val="FF0000"/>
                </a:solidFill>
              </a:rPr>
              <a:t>Future, Imperfective, and desiderative are ergative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ctr">
              <a:buNone/>
            </a:pPr>
            <a:endParaRPr lang="en-US" sz="3600" dirty="0" smtClean="0"/>
          </a:p>
          <a:p>
            <a:pPr lvl="0" algn="ctr">
              <a:buNone/>
            </a:pPr>
            <a:endParaRPr lang="en-US" sz="3600" dirty="0" smtClean="0"/>
          </a:p>
          <a:p>
            <a:pPr lvl="0" algn="ctr">
              <a:buNone/>
            </a:pPr>
            <a:r>
              <a:rPr lang="en-US" sz="3600" dirty="0" err="1" smtClean="0"/>
              <a:t>Panare</a:t>
            </a:r>
            <a:r>
              <a:rPr lang="en-US" sz="3600" dirty="0" smtClean="0"/>
              <a:t> (</a:t>
            </a:r>
            <a:r>
              <a:rPr lang="en-US" sz="3600" dirty="0" err="1" smtClean="0"/>
              <a:t>Cariban</a:t>
            </a:r>
            <a:r>
              <a:rPr lang="en-US" sz="3600" dirty="0" smtClean="0"/>
              <a:t>; Venezuela)</a:t>
            </a:r>
          </a:p>
          <a:p>
            <a:pPr lvl="0" algn="ctr">
              <a:buNone/>
            </a:pPr>
            <a:r>
              <a:rPr lang="en-US" sz="3600" dirty="0" smtClean="0"/>
              <a:t>Gildea &amp; Castro </a:t>
            </a:r>
            <a:r>
              <a:rPr lang="en-US" sz="3600" dirty="0" err="1" smtClean="0"/>
              <a:t>Alves</a:t>
            </a:r>
            <a:r>
              <a:rPr lang="en-US" sz="3600" dirty="0" smtClean="0"/>
              <a:t> 2010</a:t>
            </a:r>
          </a:p>
          <a:p>
            <a:pPr lvl="0" algn="ctr">
              <a:buNone/>
            </a:pPr>
            <a:r>
              <a:rPr lang="en-US" sz="3600" dirty="0" smtClean="0"/>
              <a:t>Payne &amp; Payne 2013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2132844"/>
          </a:xfrm>
        </p:spPr>
        <p:txBody>
          <a:bodyPr/>
          <a:lstStyle/>
          <a:p>
            <a:pPr lvl="0" algn="ctr"/>
            <a:r>
              <a:rPr lang="en-US" sz="4000" smtClean="0"/>
              <a:t>Some Cariban counter-examples</a:t>
            </a:r>
            <a:r>
              <a:rPr lang="en-US" sz="5400" smtClean="0"/>
              <a:t/>
            </a:r>
            <a:br>
              <a:rPr lang="en-US" sz="5400" smtClean="0"/>
            </a:br>
            <a:r>
              <a:rPr lang="en-US" sz="3200" smtClean="0"/>
              <a:t>Every ergative tense-aspect </a:t>
            </a:r>
            <a:br>
              <a:rPr lang="en-US" sz="3200" smtClean="0"/>
            </a:br>
            <a:r>
              <a:rPr lang="en-US" sz="3200" smtClean="0"/>
              <a:t>has a non-ergative counterpart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ctr">
              <a:buNone/>
            </a:pPr>
            <a:endParaRPr lang="en-US" sz="3600" dirty="0" smtClean="0"/>
          </a:p>
          <a:p>
            <a:pPr lvl="0" algn="ctr">
              <a:buNone/>
            </a:pPr>
            <a:endParaRPr lang="en-US" sz="3600" dirty="0" smtClean="0"/>
          </a:p>
          <a:p>
            <a:pPr lvl="0" algn="ctr">
              <a:buNone/>
            </a:pPr>
            <a:r>
              <a:rPr lang="en-US" sz="3600" dirty="0" err="1" smtClean="0"/>
              <a:t>Akawaio</a:t>
            </a:r>
            <a:r>
              <a:rPr lang="en-US" sz="3600" dirty="0" smtClean="0"/>
              <a:t> (</a:t>
            </a:r>
            <a:r>
              <a:rPr lang="en-US" sz="3600" dirty="0" err="1" smtClean="0"/>
              <a:t>Cariban</a:t>
            </a:r>
            <a:r>
              <a:rPr lang="en-US" sz="3600" dirty="0" smtClean="0"/>
              <a:t>; Guyana)</a:t>
            </a:r>
          </a:p>
          <a:p>
            <a:pPr lvl="0" algn="ctr">
              <a:buNone/>
            </a:pPr>
            <a:r>
              <a:rPr lang="en-US" sz="3600" dirty="0" smtClean="0"/>
              <a:t>Caesar-Fox 2003</a:t>
            </a:r>
          </a:p>
          <a:p>
            <a:pPr lvl="0" algn="ctr">
              <a:buNone/>
            </a:pPr>
            <a:r>
              <a:rPr lang="en-US" sz="3600" dirty="0" smtClean="0"/>
              <a:t>Gildea 2012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9463" y="1229285"/>
            <a:ext cx="7583487" cy="1362075"/>
          </a:xfrm>
        </p:spPr>
        <p:txBody>
          <a:bodyPr/>
          <a:lstStyle/>
          <a:p>
            <a:pPr algn="ctr"/>
            <a:r>
              <a:rPr lang="en-US" sz="4000" dirty="0" smtClean="0"/>
              <a:t>What about our explanations?</a:t>
            </a:r>
            <a:endParaRPr lang="en-US" sz="40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779463" y="2863709"/>
            <a:ext cx="7583487" cy="221287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3600" dirty="0" smtClean="0"/>
              <a:t>How did these splits end up </a:t>
            </a:r>
          </a:p>
          <a:p>
            <a:pPr algn="ctr"/>
            <a:r>
              <a:rPr lang="en-US" sz="4324" dirty="0" smtClean="0"/>
              <a:t>backwards </a:t>
            </a:r>
          </a:p>
          <a:p>
            <a:pPr algn="ctr"/>
            <a:r>
              <a:rPr lang="en-US" sz="3600" dirty="0" smtClean="0"/>
              <a:t>and/or </a:t>
            </a:r>
          </a:p>
          <a:p>
            <a:pPr algn="ctr"/>
            <a:r>
              <a:rPr lang="en-US" sz="4324" dirty="0" smtClean="0"/>
              <a:t>seemingly random?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Excursus: Diachronic Typology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Grammar evolves constantly</a:t>
            </a:r>
          </a:p>
          <a:p>
            <a:r>
              <a:rPr lang="en-US" sz="3600" dirty="0" smtClean="0"/>
              <a:t>Therefore</a:t>
            </a:r>
          </a:p>
          <a:p>
            <a:pPr lvl="1" algn="ctr">
              <a:buNone/>
            </a:pPr>
            <a:r>
              <a:rPr lang="en-US" sz="3200" dirty="0" smtClean="0"/>
              <a:t>Synchronic Universals </a:t>
            </a:r>
          </a:p>
          <a:p>
            <a:pPr lvl="1" algn="ctr">
              <a:buNone/>
            </a:pPr>
            <a:r>
              <a:rPr lang="en-US" sz="3200" dirty="0" smtClean="0"/>
              <a:t>must also be </a:t>
            </a:r>
          </a:p>
          <a:p>
            <a:pPr lvl="1" algn="ctr">
              <a:buNone/>
            </a:pPr>
            <a:r>
              <a:rPr lang="en-US" sz="3200" dirty="0" smtClean="0"/>
              <a:t>Diachronic Universals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 dirty="0" smtClean="0"/>
              <a:t>Given 1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Some patterns are common</a:t>
            </a:r>
          </a:p>
          <a:p>
            <a:r>
              <a:rPr lang="en-US" sz="4000" dirty="0" smtClean="0"/>
              <a:t>Others are rare</a:t>
            </a:r>
          </a:p>
          <a:p>
            <a:r>
              <a:rPr lang="en-US" sz="4000" dirty="0" smtClean="0"/>
              <a:t>Both facts require explanation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 dirty="0" smtClean="0"/>
              <a:t>Given 2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000" dirty="0" smtClean="0"/>
              <a:t>Some pathways of linguistic change are common</a:t>
            </a:r>
          </a:p>
          <a:p>
            <a:pPr lvl="0"/>
            <a:r>
              <a:rPr lang="en-US" sz="4000" dirty="0" smtClean="0"/>
              <a:t>others are rare</a:t>
            </a:r>
          </a:p>
          <a:p>
            <a:pPr lvl="0"/>
            <a:r>
              <a:rPr lang="en-US" sz="4000" dirty="0" smtClean="0"/>
              <a:t>Both facts require explanation</a:t>
            </a:r>
          </a:p>
          <a:p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Occam’s Razor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One explanation is better than two</a:t>
            </a:r>
          </a:p>
          <a:p>
            <a:endParaRPr lang="en-US" sz="3200" dirty="0" smtClean="0"/>
          </a:p>
          <a:p>
            <a:r>
              <a:rPr lang="en-US" sz="3200" dirty="0" smtClean="0"/>
              <a:t>A diachronic explanation can explain synchronic patterns as well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600" dirty="0" smtClean="0"/>
              <a:t>This talk</a:t>
            </a:r>
            <a:endParaRPr lang="en-US" sz="6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 smtClean="0"/>
              <a:t>A Typological Universal</a:t>
            </a:r>
          </a:p>
          <a:p>
            <a:pPr algn="ctr">
              <a:buNone/>
            </a:pPr>
            <a:r>
              <a:rPr lang="en-US" sz="2800" dirty="0" smtClean="0"/>
              <a:t>Explanations</a:t>
            </a:r>
          </a:p>
          <a:p>
            <a:pPr algn="ctr">
              <a:buNone/>
            </a:pPr>
            <a:r>
              <a:rPr lang="en-US" sz="2800" dirty="0" smtClean="0"/>
              <a:t>Counter-Examples</a:t>
            </a:r>
          </a:p>
          <a:p>
            <a:pPr algn="ctr">
              <a:buNone/>
            </a:pPr>
            <a:r>
              <a:rPr lang="en-US" sz="2800" dirty="0" smtClean="0"/>
              <a:t>Better Explanation — Diachronic Typology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Diachronic 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800" dirty="0" smtClean="0"/>
              <a:t>Common typological patterns are the expected outcome of common pathways of linguistic change — convergent evolution</a:t>
            </a:r>
          </a:p>
          <a:p>
            <a:pPr lvl="0"/>
            <a:r>
              <a:rPr lang="en-US" sz="2800" dirty="0" smtClean="0"/>
              <a:t>Extremely rare typological patterns represent </a:t>
            </a:r>
          </a:p>
          <a:p>
            <a:pPr lvl="1"/>
            <a:r>
              <a:rPr lang="en-US" sz="2600" dirty="0" smtClean="0"/>
              <a:t>the retention of features of atypical source constructions or </a:t>
            </a:r>
          </a:p>
          <a:p>
            <a:pPr lvl="1"/>
            <a:r>
              <a:rPr lang="en-US" sz="2600" dirty="0" smtClean="0"/>
              <a:t>unexpected pathways of linguistic change.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Diachronic 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800" dirty="0" smtClean="0"/>
              <a:t>Common typological patterns are the expected outcome of common pathways of linguistic change — convergent evolution</a:t>
            </a:r>
          </a:p>
          <a:p>
            <a:pPr lvl="0"/>
            <a:r>
              <a:rPr lang="en-US" sz="2800" dirty="0" smtClean="0"/>
              <a:t>Extremely rare typological patterns represent </a:t>
            </a:r>
          </a:p>
          <a:p>
            <a:pPr lvl="1"/>
            <a:r>
              <a:rPr lang="en-US" sz="26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the retention of features of atypical source constructions or </a:t>
            </a:r>
          </a:p>
          <a:p>
            <a:pPr lvl="1"/>
            <a:r>
              <a:rPr lang="en-US" sz="2600" dirty="0" smtClean="0"/>
              <a:t>unexpected pathways of linguistic change.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Ultimate Diachronic 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sz="3600" dirty="0" smtClean="0"/>
              <a:t>Convergent pathways of change are functionally motivated</a:t>
            </a:r>
          </a:p>
          <a:p>
            <a:pPr lvl="1"/>
            <a:r>
              <a:rPr lang="en-US" sz="3200" dirty="0" smtClean="0"/>
              <a:t>e.g. Sound change via perceptual or </a:t>
            </a:r>
            <a:r>
              <a:rPr lang="en-US" sz="3200" dirty="0" err="1" smtClean="0"/>
              <a:t>articulatory</a:t>
            </a:r>
            <a:r>
              <a:rPr lang="en-US" sz="3200" dirty="0" smtClean="0"/>
              <a:t> biases</a:t>
            </a:r>
          </a:p>
          <a:p>
            <a:pPr lvl="1"/>
            <a:r>
              <a:rPr lang="en-US" sz="3200" dirty="0" smtClean="0"/>
              <a:t>e.g. Construction change via recurrent communicative pressures</a:t>
            </a:r>
          </a:p>
          <a:p>
            <a:r>
              <a:rPr lang="en-US" sz="3400" dirty="0" smtClean="0"/>
              <a:t>Starting points for change are themselves outcomes of prior (presumably) motivated changes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Returning to Split </a:t>
            </a:r>
            <a:r>
              <a:rPr lang="en-US" dirty="0" err="1" smtClean="0"/>
              <a:t>Ergativity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What is in need of explanation?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/>
              <a:t>The frequency of common patterns</a:t>
            </a:r>
          </a:p>
          <a:p>
            <a:pPr lvl="1">
              <a:spcBef>
                <a:spcPts val="2400"/>
              </a:spcBef>
            </a:pPr>
            <a:r>
              <a:rPr lang="en-US" sz="3600" dirty="0" smtClean="0"/>
              <a:t>Ergative alignment in past/perfective</a:t>
            </a:r>
          </a:p>
          <a:p>
            <a:pPr lvl="1">
              <a:spcBef>
                <a:spcPts val="2400"/>
              </a:spcBef>
            </a:pPr>
            <a:r>
              <a:rPr lang="en-US" sz="3600" dirty="0" smtClean="0"/>
              <a:t>Non-ergative alignment in </a:t>
            </a:r>
            <a:r>
              <a:rPr lang="en-US" sz="3600" dirty="0" err="1" smtClean="0"/>
              <a:t>nonpast</a:t>
            </a:r>
            <a:r>
              <a:rPr lang="en-US" sz="3600" dirty="0" smtClean="0"/>
              <a:t>/imperfective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Returning to Split </a:t>
            </a:r>
            <a:r>
              <a:rPr lang="en-US" dirty="0" err="1" smtClean="0"/>
              <a:t>Ergativity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What is in need of explanation?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800" dirty="0" smtClean="0"/>
              <a:t>The existence — and low frequency — of uncommon patterns </a:t>
            </a:r>
          </a:p>
          <a:p>
            <a:pPr>
              <a:spcBef>
                <a:spcPts val="0"/>
              </a:spcBef>
              <a:buNone/>
            </a:pPr>
            <a:endParaRPr lang="en-US" sz="2800" dirty="0" smtClean="0"/>
          </a:p>
          <a:p>
            <a:pPr lvl="1">
              <a:spcBef>
                <a:spcPts val="0"/>
              </a:spcBef>
            </a:pPr>
            <a:r>
              <a:rPr lang="en-US" sz="3200" dirty="0" smtClean="0"/>
              <a:t>Ergative alignment in </a:t>
            </a:r>
            <a:r>
              <a:rPr lang="en-US" sz="3200" dirty="0" err="1" smtClean="0"/>
              <a:t>nonpast</a:t>
            </a:r>
            <a:r>
              <a:rPr lang="en-US" sz="3200" dirty="0" smtClean="0"/>
              <a:t>/imperfective</a:t>
            </a:r>
          </a:p>
          <a:p>
            <a:pPr lvl="1">
              <a:spcBef>
                <a:spcPts val="0"/>
              </a:spcBef>
            </a:pPr>
            <a:r>
              <a:rPr lang="en-US" sz="3200" dirty="0" smtClean="0"/>
              <a:t>Non-ergative alignment in past/perfective</a:t>
            </a:r>
          </a:p>
          <a:p>
            <a:pPr lvl="1">
              <a:spcBef>
                <a:spcPts val="0"/>
              </a:spcBef>
            </a:pPr>
            <a:r>
              <a:rPr lang="en-US" sz="3200" dirty="0" smtClean="0"/>
              <a:t>Alignment doubling in all tense-aspects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b="1" dirty="0" smtClean="0"/>
              <a:t>The origins of the more common patterns of split </a:t>
            </a:r>
            <a:r>
              <a:rPr lang="en-US" b="1" dirty="0" err="1" smtClean="0"/>
              <a:t>ergativity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dirty="0" smtClean="0"/>
              <a:t>What source constructions contain or what mechanisms of change create</a:t>
            </a:r>
          </a:p>
          <a:p>
            <a:pPr lvl="1"/>
            <a:r>
              <a:rPr lang="en-US" sz="2800" dirty="0" smtClean="0"/>
              <a:t>an unmarked S/P with a marked A</a:t>
            </a:r>
          </a:p>
          <a:p>
            <a:pPr lvl="2"/>
            <a:r>
              <a:rPr lang="en-US" sz="2400" dirty="0" smtClean="0"/>
              <a:t>linked to a semantic value that turns into past/perfective</a:t>
            </a:r>
          </a:p>
          <a:p>
            <a:pPr lvl="1"/>
            <a:r>
              <a:rPr lang="en-US" sz="2800" dirty="0" smtClean="0"/>
              <a:t>An unmarked S/A with a marked P</a:t>
            </a:r>
          </a:p>
          <a:p>
            <a:pPr lvl="2"/>
            <a:r>
              <a:rPr lang="en-US" sz="2400" dirty="0" smtClean="0"/>
              <a:t>linked to a semantic value that turns into </a:t>
            </a:r>
            <a:r>
              <a:rPr lang="en-US" sz="2400" dirty="0" err="1" smtClean="0"/>
              <a:t>nonpast</a:t>
            </a:r>
            <a:r>
              <a:rPr lang="en-US" sz="2400" dirty="0" smtClean="0"/>
              <a:t>/imperfective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First, creating past-tense ergative constructions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 b="1" dirty="0" smtClean="0"/>
              <a:t>Semantics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Patient nominalizations and participles have </a:t>
            </a:r>
            <a:r>
              <a:rPr lang="en-US" sz="3200" cap="small" dirty="0" err="1" smtClean="0"/>
              <a:t>resultative</a:t>
            </a:r>
            <a:r>
              <a:rPr lang="en-US" sz="3200" cap="small" dirty="0" smtClean="0"/>
              <a:t> </a:t>
            </a:r>
            <a:r>
              <a:rPr lang="en-US" sz="3200" dirty="0" smtClean="0"/>
              <a:t>semantics </a:t>
            </a:r>
          </a:p>
          <a:p>
            <a:r>
              <a:rPr lang="en-US" sz="3200" dirty="0" smtClean="0"/>
              <a:t>Evolution of semantics is well-attested</a:t>
            </a:r>
          </a:p>
          <a:p>
            <a:pPr algn="ctr">
              <a:buNone/>
            </a:pPr>
            <a:r>
              <a:rPr lang="en-US" sz="3200" cap="small" dirty="0" err="1" smtClean="0"/>
              <a:t>resultative</a:t>
            </a:r>
            <a:r>
              <a:rPr lang="en-US" sz="3200" cap="small" dirty="0" smtClean="0"/>
              <a:t> &gt; perfect &gt; perfective &gt; past</a:t>
            </a:r>
            <a:r>
              <a:rPr lang="en-US" sz="3200" dirty="0" smtClean="0"/>
              <a:t> </a:t>
            </a:r>
          </a:p>
          <a:p>
            <a:pPr algn="r">
              <a:buNone/>
            </a:pPr>
            <a:endParaRPr lang="en-US" sz="3200" dirty="0" smtClean="0"/>
          </a:p>
          <a:p>
            <a:pPr algn="r">
              <a:buNone/>
            </a:pPr>
            <a:r>
              <a:rPr lang="en-US" sz="3200" dirty="0" smtClean="0"/>
              <a:t>(</a:t>
            </a:r>
            <a:r>
              <a:rPr lang="en-US" sz="3200" dirty="0" err="1" smtClean="0"/>
              <a:t>Bybee</a:t>
            </a:r>
            <a:r>
              <a:rPr lang="en-US" sz="3200" dirty="0" smtClean="0"/>
              <a:t> et al 1994)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b="1" dirty="0" smtClean="0"/>
              <a:t>Syntax</a:t>
            </a:r>
            <a:r>
              <a:rPr lang="en-US" sz="5400" dirty="0" smtClean="0"/>
              <a:t> 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828800"/>
            <a:ext cx="8058387" cy="4208930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 smtClean="0"/>
              <a:t>Patient nominalizations / participles occur as predicates </a:t>
            </a:r>
          </a:p>
          <a:p>
            <a:pPr lvl="1"/>
            <a:r>
              <a:rPr lang="en-US" sz="3000" dirty="0" smtClean="0"/>
              <a:t>In predicate nominal/adjectival clauses</a:t>
            </a:r>
          </a:p>
          <a:p>
            <a:pPr lvl="1"/>
            <a:r>
              <a:rPr lang="en-US" sz="3000" dirty="0" smtClean="0"/>
              <a:t>In possessive predicates</a:t>
            </a:r>
          </a:p>
          <a:p>
            <a:r>
              <a:rPr lang="en-US" sz="3200" dirty="0" smtClean="0"/>
              <a:t>This gives rise to </a:t>
            </a:r>
          </a:p>
          <a:p>
            <a:pPr lvl="1"/>
            <a:r>
              <a:rPr lang="en-US" sz="3000" dirty="0" smtClean="0"/>
              <a:t>a passive </a:t>
            </a:r>
          </a:p>
          <a:p>
            <a:pPr lvl="1" algn="r">
              <a:buNone/>
            </a:pPr>
            <a:r>
              <a:rPr lang="en-US" sz="2162" dirty="0" smtClean="0"/>
              <a:t>(cf. </a:t>
            </a:r>
            <a:r>
              <a:rPr lang="en-US" sz="2162" dirty="0" err="1" smtClean="0"/>
              <a:t>Estival</a:t>
            </a:r>
            <a:r>
              <a:rPr lang="en-US" sz="2162" dirty="0" smtClean="0"/>
              <a:t> &amp; </a:t>
            </a:r>
            <a:r>
              <a:rPr lang="en-US" sz="2162" dirty="0" err="1" smtClean="0"/>
              <a:t>Myhill</a:t>
            </a:r>
            <a:r>
              <a:rPr lang="en-US" sz="2162" dirty="0" smtClean="0"/>
              <a:t> 1988 for typological overview)</a:t>
            </a:r>
          </a:p>
          <a:p>
            <a:pPr lvl="1" algn="r">
              <a:buNone/>
            </a:pPr>
            <a:r>
              <a:rPr lang="en-US" sz="2162" dirty="0" smtClean="0"/>
              <a:t>(cf. Gildea 1997 for a detailed case study in </a:t>
            </a:r>
            <a:r>
              <a:rPr lang="en-US" sz="2162" dirty="0" err="1" smtClean="0"/>
              <a:t>Cariban</a:t>
            </a:r>
            <a:r>
              <a:rPr lang="en-US" sz="2162" dirty="0" smtClean="0"/>
              <a:t> family)</a:t>
            </a:r>
            <a:endParaRPr lang="en-US" sz="1946" dirty="0" smtClean="0"/>
          </a:p>
          <a:p>
            <a:pPr lvl="1"/>
            <a:r>
              <a:rPr lang="en-US" sz="3000" dirty="0" smtClean="0"/>
              <a:t>or a possessive perfect</a:t>
            </a:r>
          </a:p>
          <a:p>
            <a:pPr lvl="1" algn="r">
              <a:buNone/>
            </a:pPr>
            <a:r>
              <a:rPr lang="en-US" sz="2162" dirty="0" smtClean="0"/>
              <a:t>(cf. Anderson 1977 for description of this source)</a:t>
            </a:r>
            <a:endParaRPr lang="en-US" sz="1946" dirty="0" smtClean="0"/>
          </a:p>
          <a:p>
            <a:pPr lvl="1"/>
            <a:endParaRPr lang="en-US" sz="3000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Example from English Passive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Verbal adjective: </a:t>
            </a:r>
            <a:r>
              <a:rPr lang="en-US" sz="2800" i="1" dirty="0" smtClean="0"/>
              <a:t>broken</a:t>
            </a:r>
            <a:endParaRPr lang="en-US" sz="2800" dirty="0" smtClean="0"/>
          </a:p>
          <a:p>
            <a:r>
              <a:rPr lang="en-US" sz="2800" dirty="0" smtClean="0"/>
              <a:t>As a (</a:t>
            </a:r>
            <a:r>
              <a:rPr lang="en-US" sz="2800" dirty="0" err="1" smtClean="0"/>
              <a:t>stative</a:t>
            </a:r>
            <a:r>
              <a:rPr lang="en-US" sz="2800" dirty="0" smtClean="0"/>
              <a:t>/descriptive) predicate: </a:t>
            </a:r>
          </a:p>
          <a:p>
            <a:pPr algn="ctr">
              <a:buNone/>
            </a:pPr>
            <a:r>
              <a:rPr lang="en-US" sz="2800" i="1" dirty="0" smtClean="0">
                <a:latin typeface="Times New Roman"/>
                <a:cs typeface="Times New Roman"/>
              </a:rPr>
              <a:t>The window was (already) broken</a:t>
            </a:r>
          </a:p>
          <a:p>
            <a:r>
              <a:rPr lang="en-US" sz="2800" dirty="0" err="1" smtClean="0"/>
              <a:t>Reinterpeted</a:t>
            </a:r>
            <a:r>
              <a:rPr lang="en-US" sz="2800" dirty="0" smtClean="0"/>
              <a:t> as (</a:t>
            </a:r>
            <a:r>
              <a:rPr lang="en-US" sz="2800" dirty="0" err="1" smtClean="0"/>
              <a:t>eventive</a:t>
            </a:r>
            <a:r>
              <a:rPr lang="en-US" sz="2800" dirty="0" smtClean="0"/>
              <a:t>) passive</a:t>
            </a:r>
          </a:p>
          <a:p>
            <a:pPr algn="ctr">
              <a:buNone/>
            </a:pPr>
            <a:r>
              <a:rPr lang="en-US" sz="2800" i="1" dirty="0" smtClean="0">
                <a:latin typeface="Times New Roman"/>
                <a:cs typeface="Times New Roman"/>
              </a:rPr>
              <a:t>(Just then) the window was broken</a:t>
            </a:r>
          </a:p>
          <a:p>
            <a:pPr algn="ctr">
              <a:buNone/>
            </a:pPr>
            <a:endParaRPr lang="en-US" sz="2800" i="1" dirty="0" smtClean="0"/>
          </a:p>
          <a:p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typological approach to Linguistic Diversity and Universals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Alignment Typology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Further developments in Syntax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Subject of matrix clause is S/P of participle</a:t>
            </a:r>
            <a:endParaRPr lang="en-US" cap="small" dirty="0" smtClean="0"/>
          </a:p>
          <a:p>
            <a:r>
              <a:rPr lang="en-US" dirty="0" smtClean="0"/>
              <a:t>Later, option develops to </a:t>
            </a:r>
            <a:r>
              <a:rPr lang="en-US" dirty="0" smtClean="0">
                <a:solidFill>
                  <a:srgbClr val="9DF131"/>
                </a:solidFill>
              </a:rPr>
              <a:t>add oblique A</a:t>
            </a:r>
          </a:p>
          <a:p>
            <a:pPr algn="ctr">
              <a:buNone/>
            </a:pPr>
            <a:r>
              <a:rPr lang="en-US" i="1" dirty="0" smtClean="0">
                <a:latin typeface="Times New Roman"/>
                <a:cs typeface="Times New Roman"/>
              </a:rPr>
              <a:t>The window was broken </a:t>
            </a:r>
            <a:r>
              <a:rPr lang="en-US" i="1" dirty="0" smtClean="0">
                <a:solidFill>
                  <a:srgbClr val="9DF131"/>
                </a:solidFill>
                <a:latin typeface="Times New Roman"/>
                <a:cs typeface="Times New Roman"/>
              </a:rPr>
              <a:t>by a thief</a:t>
            </a:r>
          </a:p>
          <a:p>
            <a:r>
              <a:rPr lang="en-US" dirty="0" smtClean="0"/>
              <a:t>Thus, incipient </a:t>
            </a:r>
            <a:r>
              <a:rPr lang="en-US" dirty="0" err="1" smtClean="0"/>
              <a:t>absolutive</a:t>
            </a:r>
            <a:r>
              <a:rPr lang="en-US" dirty="0" smtClean="0"/>
              <a:t> has grammatical properties of ‘subject’: nominative case, initial order, auxiliary agreement</a:t>
            </a:r>
          </a:p>
          <a:p>
            <a:r>
              <a:rPr lang="en-US" dirty="0" smtClean="0"/>
              <a:t>Incipient ergative has unique case-marking and grammatical behavior of peripheral ‘oblique’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shift to </a:t>
            </a:r>
            <a:br>
              <a:rPr lang="en-US" dirty="0" smtClean="0"/>
            </a:br>
            <a:r>
              <a:rPr lang="en-US" dirty="0" smtClean="0"/>
              <a:t>past/perfective ergative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/>
              <a:t>Over time, </a:t>
            </a:r>
          </a:p>
          <a:p>
            <a:pPr lvl="1"/>
            <a:r>
              <a:rPr lang="en-US" sz="3600" dirty="0" smtClean="0"/>
              <a:t>The passive is overused, becomes pragmatically unmarked</a:t>
            </a:r>
          </a:p>
          <a:p>
            <a:pPr lvl="1"/>
            <a:r>
              <a:rPr lang="en-US" sz="3600" dirty="0" smtClean="0"/>
              <a:t>The </a:t>
            </a:r>
            <a:r>
              <a:rPr lang="en-US" sz="3600" dirty="0" err="1" smtClean="0"/>
              <a:t>resultative</a:t>
            </a:r>
            <a:r>
              <a:rPr lang="en-US" sz="3600" dirty="0" smtClean="0"/>
              <a:t> semantics become perfective and/or past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We have identified a motivated diachronic pathway that creates </a:t>
            </a:r>
            <a:r>
              <a:rPr lang="en-US" sz="3200" dirty="0" err="1" smtClean="0"/>
              <a:t>ergativity</a:t>
            </a:r>
            <a:r>
              <a:rPr lang="en-US" sz="3200" dirty="0" smtClean="0"/>
              <a:t> in past/perfective clauses</a:t>
            </a:r>
          </a:p>
          <a:p>
            <a:pPr algn="ctr">
              <a:buNone/>
            </a:pPr>
            <a:r>
              <a:rPr lang="en-US" sz="3200" cap="small" dirty="0" smtClean="0"/>
              <a:t>participle &gt; passive &gt; </a:t>
            </a:r>
            <a:r>
              <a:rPr lang="en-US" sz="3200" cap="small" dirty="0" err="1" smtClean="0"/>
              <a:t>past+ergative</a:t>
            </a:r>
            <a:endParaRPr lang="en-US" sz="3200" cap="small" dirty="0" smtClean="0"/>
          </a:p>
          <a:p>
            <a:endParaRPr lang="en-US" sz="1800" dirty="0" smtClean="0"/>
          </a:p>
          <a:p>
            <a:r>
              <a:rPr lang="en-US" sz="1800" dirty="0" smtClean="0"/>
              <a:t>Note: participles in possessive constructions also develop into past / perfective, but usually without ergative grammar (cf. French </a:t>
            </a:r>
            <a:r>
              <a:rPr lang="en-US" sz="1800" i="1" dirty="0" err="1" smtClean="0"/>
              <a:t>passe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composé</a:t>
            </a:r>
            <a:r>
              <a:rPr lang="en-US" sz="1800" dirty="0" smtClean="0"/>
              <a:t>)</a:t>
            </a:r>
          </a:p>
          <a:p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Is this enough?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If all </a:t>
            </a:r>
            <a:r>
              <a:rPr lang="en-US" sz="2800" dirty="0" err="1" smtClean="0"/>
              <a:t>ergatives</a:t>
            </a:r>
            <a:r>
              <a:rPr lang="en-US" sz="2800" dirty="0" smtClean="0"/>
              <a:t> came from passives (</a:t>
            </a:r>
            <a:r>
              <a:rPr lang="en-US" sz="2800" dirty="0" err="1" smtClean="0"/>
              <a:t>Estival</a:t>
            </a:r>
            <a:r>
              <a:rPr lang="en-US" sz="2800" dirty="0" smtClean="0"/>
              <a:t> &amp; </a:t>
            </a:r>
            <a:r>
              <a:rPr lang="en-US" sz="2800" dirty="0" err="1" smtClean="0"/>
              <a:t>Myhill</a:t>
            </a:r>
            <a:r>
              <a:rPr lang="en-US" sz="2800" dirty="0" smtClean="0"/>
              <a:t> 1988)</a:t>
            </a:r>
          </a:p>
          <a:p>
            <a:r>
              <a:rPr lang="en-US" sz="2800" dirty="0" smtClean="0"/>
              <a:t>How do we get to languages that are consistently ergative?</a:t>
            </a:r>
          </a:p>
          <a:p>
            <a:pPr lvl="1"/>
            <a:r>
              <a:rPr lang="en-US" sz="2400" dirty="0" smtClean="0"/>
              <a:t>Extend ergative patterns from past to </a:t>
            </a:r>
            <a:r>
              <a:rPr lang="en-US" sz="2400" dirty="0" err="1" smtClean="0"/>
              <a:t>nonpast</a:t>
            </a:r>
            <a:endParaRPr lang="en-US" sz="2400" dirty="0" smtClean="0"/>
          </a:p>
          <a:p>
            <a:pPr lvl="1"/>
            <a:r>
              <a:rPr lang="en-US" sz="2400" dirty="0" smtClean="0"/>
              <a:t>Find other pathways to create consistent </a:t>
            </a:r>
            <a:r>
              <a:rPr lang="en-US" sz="2400" dirty="0" err="1" smtClean="0"/>
              <a:t>ergativity</a:t>
            </a:r>
            <a:endParaRPr lang="en-US" sz="2400" dirty="0" smtClean="0"/>
          </a:p>
          <a:p>
            <a:r>
              <a:rPr lang="en-US" sz="2800" dirty="0" smtClean="0"/>
              <a:t>What if a language starts consistently ergative?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</a:t>
            </a:r>
            <a:r>
              <a:rPr lang="en-US" dirty="0" err="1" smtClean="0"/>
              <a:t>nonpast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non-ergative constructions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 smtClean="0"/>
              <a:t>Semantics</a:t>
            </a:r>
            <a:endParaRPr lang="en-US" sz="54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Antipassives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smtClean="0"/>
              <a:t>are associated with patients that are not totally affected, which correlates highly with ongoing (imperfective) events. </a:t>
            </a:r>
          </a:p>
          <a:p>
            <a:r>
              <a:rPr lang="en-US" dirty="0" smtClean="0">
                <a:solidFill>
                  <a:srgbClr val="9DF131"/>
                </a:solidFill>
              </a:rPr>
              <a:t>Agent/subject nominalizations</a:t>
            </a:r>
            <a:r>
              <a:rPr lang="en-US" dirty="0" smtClean="0"/>
              <a:t> or participles generate habitual or progressive semantics as predicates in a predicate nominal/adjectival clause.  </a:t>
            </a:r>
          </a:p>
          <a:p>
            <a:r>
              <a:rPr lang="en-US" dirty="0" smtClean="0">
                <a:solidFill>
                  <a:srgbClr val="9DF131"/>
                </a:solidFill>
              </a:rPr>
              <a:t>Agent-oriented modalities</a:t>
            </a:r>
            <a:r>
              <a:rPr lang="en-US" dirty="0" smtClean="0"/>
              <a:t> like desiderative or purpose evolve into epistemic predictions and on into futures.  </a:t>
            </a:r>
          </a:p>
          <a:p>
            <a:r>
              <a:rPr lang="en-US" sz="2162" dirty="0" smtClean="0">
                <a:solidFill>
                  <a:srgbClr val="9DF131"/>
                </a:solidFill>
              </a:rPr>
              <a:t>Locating an agent in the midst of an event </a:t>
            </a:r>
            <a:r>
              <a:rPr lang="en-US" sz="2162" dirty="0" smtClean="0"/>
              <a:t>generates progressive semantics, which go on to become more general imperfectives and then futures.</a:t>
            </a:r>
            <a:r>
              <a:rPr lang="en-US" sz="1946" dirty="0" smtClean="0"/>
              <a:t> </a:t>
            </a:r>
            <a:endParaRPr lang="en-US" sz="1946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 smtClean="0"/>
              <a:t>One example of Syntax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Locative predicate locates agent in an act</a:t>
            </a:r>
          </a:p>
          <a:p>
            <a:pPr algn="ctr">
              <a:buNone/>
            </a:pPr>
            <a:r>
              <a:rPr lang="en-US" sz="3200" i="1" dirty="0" err="1" smtClean="0">
                <a:latin typeface="Times New Roman"/>
                <a:cs typeface="Times New Roman"/>
              </a:rPr>
              <a:t>thær</a:t>
            </a:r>
            <a:r>
              <a:rPr lang="en-US" sz="3200" i="1" dirty="0" smtClean="0">
                <a:latin typeface="Times New Roman"/>
                <a:cs typeface="Times New Roman"/>
              </a:rPr>
              <a:t> he </a:t>
            </a:r>
            <a:r>
              <a:rPr lang="en-US" sz="3200" i="1" dirty="0" err="1" smtClean="0">
                <a:latin typeface="Times New Roman"/>
                <a:cs typeface="Times New Roman"/>
              </a:rPr>
              <a:t>wes</a:t>
            </a:r>
            <a:r>
              <a:rPr lang="en-US" sz="3200" i="1" dirty="0" smtClean="0">
                <a:latin typeface="Times New Roman"/>
                <a:cs typeface="Times New Roman"/>
              </a:rPr>
              <a:t> </a:t>
            </a:r>
            <a:r>
              <a:rPr lang="en-US" sz="3200" i="1" u="sng" dirty="0" smtClean="0">
                <a:latin typeface="Times New Roman"/>
                <a:cs typeface="Times New Roman"/>
              </a:rPr>
              <a:t>an </a:t>
            </a:r>
            <a:r>
              <a:rPr lang="en-US" sz="3200" i="1" u="sng" dirty="0" err="1" smtClean="0">
                <a:latin typeface="Times New Roman"/>
                <a:cs typeface="Times New Roman"/>
              </a:rPr>
              <a:t>sloeting</a:t>
            </a:r>
            <a:r>
              <a:rPr lang="en-US" sz="3200" i="1" u="sng" dirty="0" smtClean="0">
                <a:latin typeface="Times New Roman"/>
                <a:cs typeface="Times New Roman"/>
              </a:rPr>
              <a:t> [hunting] </a:t>
            </a:r>
            <a:r>
              <a:rPr lang="en-US" sz="3200" dirty="0" smtClean="0">
                <a:latin typeface="Times New Roman"/>
                <a:cs typeface="Times New Roman"/>
              </a:rPr>
              <a:t> </a:t>
            </a:r>
          </a:p>
          <a:p>
            <a:pPr algn="ctr">
              <a:buNone/>
            </a:pPr>
            <a:r>
              <a:rPr lang="en-US" sz="3200" i="1" dirty="0" smtClean="0">
                <a:latin typeface="Times New Roman"/>
                <a:cs typeface="Times New Roman"/>
              </a:rPr>
              <a:t>...</a:t>
            </a:r>
            <a:r>
              <a:rPr lang="en-US" sz="3200" i="1" dirty="0" err="1" smtClean="0">
                <a:latin typeface="Times New Roman"/>
                <a:cs typeface="Times New Roman"/>
              </a:rPr>
              <a:t>thei</a:t>
            </a:r>
            <a:r>
              <a:rPr lang="en-US" sz="3200" i="1" dirty="0" smtClean="0">
                <a:latin typeface="Times New Roman"/>
                <a:cs typeface="Times New Roman"/>
              </a:rPr>
              <a:t> </a:t>
            </a:r>
            <a:r>
              <a:rPr lang="en-US" sz="3200" i="1" dirty="0" err="1" smtClean="0">
                <a:latin typeface="Times New Roman"/>
                <a:cs typeface="Times New Roman"/>
              </a:rPr>
              <a:t>weren</a:t>
            </a:r>
            <a:r>
              <a:rPr lang="en-US" sz="3200" i="1" dirty="0" smtClean="0">
                <a:latin typeface="Times New Roman"/>
                <a:cs typeface="Times New Roman"/>
              </a:rPr>
              <a:t> </a:t>
            </a:r>
            <a:r>
              <a:rPr lang="en-US" sz="3200" i="1" u="sng" dirty="0" smtClean="0">
                <a:latin typeface="Times New Roman"/>
                <a:cs typeface="Times New Roman"/>
              </a:rPr>
              <a:t>at </a:t>
            </a:r>
            <a:r>
              <a:rPr lang="en-US" sz="3200" i="1" u="sng" dirty="0" err="1" smtClean="0">
                <a:latin typeface="Times New Roman"/>
                <a:cs typeface="Times New Roman"/>
              </a:rPr>
              <a:t>robbinge</a:t>
            </a:r>
            <a:r>
              <a:rPr lang="en-US" sz="3200" i="1" u="sng" dirty="0" smtClean="0">
                <a:latin typeface="Times New Roman"/>
                <a:cs typeface="Times New Roman"/>
              </a:rPr>
              <a:t>. </a:t>
            </a:r>
          </a:p>
          <a:p>
            <a:pPr algn="ctr">
              <a:buNone/>
            </a:pPr>
            <a:r>
              <a:rPr lang="en-US" sz="3200" i="1" dirty="0" err="1" smtClean="0">
                <a:latin typeface="Times New Roman"/>
                <a:cs typeface="Times New Roman"/>
              </a:rPr>
              <a:t>thar</a:t>
            </a:r>
            <a:r>
              <a:rPr lang="en-US" sz="3200" i="1" dirty="0" smtClean="0">
                <a:latin typeface="Times New Roman"/>
                <a:cs typeface="Times New Roman"/>
              </a:rPr>
              <a:t> he was </a:t>
            </a:r>
            <a:r>
              <a:rPr lang="en-US" sz="3200" i="1" u="sng" dirty="0" smtClean="0">
                <a:latin typeface="Times New Roman"/>
                <a:cs typeface="Times New Roman"/>
              </a:rPr>
              <a:t>in </a:t>
            </a:r>
            <a:r>
              <a:rPr lang="en-US" sz="3200" i="1" u="sng" dirty="0" err="1" smtClean="0">
                <a:latin typeface="Times New Roman"/>
                <a:cs typeface="Times New Roman"/>
              </a:rPr>
              <a:t>hontynge</a:t>
            </a:r>
            <a:r>
              <a:rPr lang="en-US" sz="3200" i="1" u="sng" dirty="0" smtClean="0">
                <a:latin typeface="Times New Roman"/>
                <a:cs typeface="Times New Roman"/>
              </a:rPr>
              <a:t> </a:t>
            </a:r>
          </a:p>
          <a:p>
            <a:pPr algn="r">
              <a:buNone/>
            </a:pPr>
            <a:endParaRPr lang="en-US" sz="2000" dirty="0" smtClean="0">
              <a:latin typeface="Times New Roman"/>
              <a:cs typeface="Times New Roman"/>
            </a:endParaRPr>
          </a:p>
          <a:p>
            <a:pPr algn="r">
              <a:buNone/>
            </a:pPr>
            <a:r>
              <a:rPr lang="en-US" sz="2000" dirty="0" smtClean="0">
                <a:latin typeface="Times New Roman"/>
                <a:cs typeface="Times New Roman"/>
              </a:rPr>
              <a:t>1205 Layamon (</a:t>
            </a:r>
            <a:r>
              <a:rPr lang="en-US" sz="2000" dirty="0" err="1" smtClean="0">
                <a:latin typeface="Times New Roman"/>
                <a:cs typeface="Times New Roman"/>
              </a:rPr>
              <a:t>Visser</a:t>
            </a:r>
            <a:r>
              <a:rPr lang="en-US" sz="2000" dirty="0" smtClean="0">
                <a:latin typeface="Times New Roman"/>
                <a:cs typeface="Times New Roman"/>
              </a:rPr>
              <a:t>, p.1998, 2001) </a:t>
            </a:r>
            <a:endParaRPr lang="en-US" sz="2000" i="1" dirty="0" smtClean="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 smtClean="0"/>
              <a:t>One example of Syntax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Locative predicate locates agent in an act</a:t>
            </a:r>
          </a:p>
          <a:p>
            <a:pPr algn="ctr">
              <a:buNone/>
            </a:pPr>
            <a:r>
              <a:rPr lang="en-US" sz="3200" i="1" dirty="0" err="1" smtClean="0">
                <a:latin typeface="Times New Roman"/>
                <a:cs typeface="Times New Roman"/>
              </a:rPr>
              <a:t>thær</a:t>
            </a:r>
            <a:r>
              <a:rPr lang="en-US" sz="3200" i="1" dirty="0" smtClean="0">
                <a:latin typeface="Times New Roman"/>
                <a:cs typeface="Times New Roman"/>
              </a:rPr>
              <a:t> he </a:t>
            </a:r>
            <a:r>
              <a:rPr lang="en-US" sz="3200" b="1" i="1" dirty="0" err="1" smtClean="0">
                <a:latin typeface="Times New Roman"/>
                <a:cs typeface="Times New Roman"/>
              </a:rPr>
              <a:t>wes</a:t>
            </a:r>
            <a:r>
              <a:rPr lang="en-US" sz="3200" b="1" i="1" dirty="0" smtClean="0">
                <a:latin typeface="Times New Roman"/>
                <a:cs typeface="Times New Roman"/>
              </a:rPr>
              <a:t> </a:t>
            </a:r>
            <a:r>
              <a:rPr lang="en-US" sz="3200" i="1" u="sng" dirty="0" smtClean="0">
                <a:solidFill>
                  <a:srgbClr val="9DF131"/>
                </a:solidFill>
                <a:latin typeface="Times New Roman"/>
                <a:cs typeface="Times New Roman"/>
              </a:rPr>
              <a:t>an </a:t>
            </a:r>
            <a:r>
              <a:rPr lang="en-US" sz="3200" b="1" i="1" u="sng" dirty="0" err="1" smtClean="0">
                <a:latin typeface="Times New Roman"/>
                <a:cs typeface="Times New Roman"/>
              </a:rPr>
              <a:t>sloeting</a:t>
            </a:r>
            <a:r>
              <a:rPr lang="en-US" sz="3200" b="1" i="1" u="sng" dirty="0" smtClean="0">
                <a:latin typeface="Times New Roman"/>
                <a:cs typeface="Times New Roman"/>
              </a:rPr>
              <a:t> [hunting] </a:t>
            </a:r>
            <a:r>
              <a:rPr lang="en-US" sz="3200" dirty="0" smtClean="0">
                <a:latin typeface="Times New Roman"/>
                <a:cs typeface="Times New Roman"/>
              </a:rPr>
              <a:t> </a:t>
            </a:r>
          </a:p>
          <a:p>
            <a:pPr algn="ctr">
              <a:buNone/>
            </a:pPr>
            <a:r>
              <a:rPr lang="en-US" sz="3200" i="1" dirty="0" smtClean="0">
                <a:latin typeface="Times New Roman"/>
                <a:cs typeface="Times New Roman"/>
              </a:rPr>
              <a:t>...</a:t>
            </a:r>
            <a:r>
              <a:rPr lang="en-US" sz="3200" i="1" dirty="0" err="1" smtClean="0">
                <a:latin typeface="Times New Roman"/>
                <a:cs typeface="Times New Roman"/>
              </a:rPr>
              <a:t>thei</a:t>
            </a:r>
            <a:r>
              <a:rPr lang="en-US" sz="3200" i="1" dirty="0" smtClean="0">
                <a:latin typeface="Times New Roman"/>
                <a:cs typeface="Times New Roman"/>
              </a:rPr>
              <a:t> </a:t>
            </a:r>
            <a:r>
              <a:rPr lang="en-US" sz="3200" i="1" dirty="0" err="1" smtClean="0">
                <a:latin typeface="Times New Roman"/>
                <a:cs typeface="Times New Roman"/>
              </a:rPr>
              <a:t>weren</a:t>
            </a:r>
            <a:r>
              <a:rPr lang="en-US" sz="3200" i="1" dirty="0" smtClean="0">
                <a:latin typeface="Times New Roman"/>
                <a:cs typeface="Times New Roman"/>
              </a:rPr>
              <a:t> </a:t>
            </a:r>
            <a:r>
              <a:rPr lang="en-US" sz="3200" i="1" u="sng" dirty="0" smtClean="0">
                <a:solidFill>
                  <a:srgbClr val="9DF131"/>
                </a:solidFill>
                <a:latin typeface="Times New Roman"/>
                <a:cs typeface="Times New Roman"/>
              </a:rPr>
              <a:t>at </a:t>
            </a:r>
            <a:r>
              <a:rPr lang="en-US" sz="3200" b="1" i="1" u="sng" dirty="0" err="1" smtClean="0">
                <a:latin typeface="Times New Roman"/>
                <a:cs typeface="Times New Roman"/>
              </a:rPr>
              <a:t>robbinge</a:t>
            </a:r>
            <a:r>
              <a:rPr lang="en-US" sz="3200" b="1" i="1" u="sng" dirty="0" smtClean="0">
                <a:latin typeface="Times New Roman"/>
                <a:cs typeface="Times New Roman"/>
              </a:rPr>
              <a:t>. </a:t>
            </a:r>
          </a:p>
          <a:p>
            <a:pPr algn="ctr">
              <a:buNone/>
            </a:pPr>
            <a:r>
              <a:rPr lang="en-US" sz="3200" i="1" dirty="0" err="1" smtClean="0">
                <a:latin typeface="Times New Roman"/>
                <a:cs typeface="Times New Roman"/>
              </a:rPr>
              <a:t>thar</a:t>
            </a:r>
            <a:r>
              <a:rPr lang="en-US" sz="3200" i="1" dirty="0" smtClean="0">
                <a:latin typeface="Times New Roman"/>
                <a:cs typeface="Times New Roman"/>
              </a:rPr>
              <a:t> he was </a:t>
            </a:r>
            <a:r>
              <a:rPr lang="en-US" sz="3200" i="1" u="sng" dirty="0" smtClean="0">
                <a:solidFill>
                  <a:srgbClr val="9DF131"/>
                </a:solidFill>
                <a:latin typeface="Times New Roman"/>
                <a:cs typeface="Times New Roman"/>
              </a:rPr>
              <a:t>in </a:t>
            </a:r>
            <a:r>
              <a:rPr lang="en-US" sz="3200" b="1" i="1" u="sng" dirty="0" err="1" smtClean="0">
                <a:latin typeface="Times New Roman"/>
                <a:cs typeface="Times New Roman"/>
              </a:rPr>
              <a:t>hontynge</a:t>
            </a:r>
            <a:r>
              <a:rPr lang="en-US" sz="3200" b="1" i="1" u="sng" dirty="0" smtClean="0">
                <a:latin typeface="Times New Roman"/>
                <a:cs typeface="Times New Roman"/>
              </a:rPr>
              <a:t> </a:t>
            </a:r>
          </a:p>
          <a:p>
            <a:pPr algn="r">
              <a:buNone/>
            </a:pPr>
            <a:endParaRPr lang="en-US" sz="2000" dirty="0" smtClean="0">
              <a:latin typeface="Times New Roman"/>
              <a:cs typeface="Times New Roman"/>
            </a:endParaRPr>
          </a:p>
          <a:p>
            <a:pPr algn="r">
              <a:buNone/>
            </a:pPr>
            <a:r>
              <a:rPr lang="en-US" sz="2000" dirty="0" smtClean="0">
                <a:latin typeface="Times New Roman"/>
                <a:cs typeface="Times New Roman"/>
              </a:rPr>
              <a:t>1205 Layamon (</a:t>
            </a:r>
            <a:r>
              <a:rPr lang="en-US" sz="2000" dirty="0" err="1" smtClean="0">
                <a:latin typeface="Times New Roman"/>
                <a:cs typeface="Times New Roman"/>
              </a:rPr>
              <a:t>Visser</a:t>
            </a:r>
            <a:r>
              <a:rPr lang="en-US" sz="2000" dirty="0" smtClean="0">
                <a:latin typeface="Times New Roman"/>
                <a:cs typeface="Times New Roman"/>
              </a:rPr>
              <a:t>, p.1998, 2001) </a:t>
            </a:r>
            <a:endParaRPr lang="en-US" sz="2000" i="1" dirty="0" smtClean="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 smtClean="0"/>
              <a:t>The next step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 smtClean="0"/>
              <a:t>Construction becomes conventionalized with single preposition, </a:t>
            </a:r>
            <a:r>
              <a:rPr lang="en-US" sz="2800" i="1" dirty="0" smtClean="0">
                <a:solidFill>
                  <a:srgbClr val="9DF131"/>
                </a:solidFill>
              </a:rPr>
              <a:t>on</a:t>
            </a:r>
            <a:r>
              <a:rPr lang="en-US" sz="2800" dirty="0" smtClean="0"/>
              <a:t>, which begins to reduce: </a:t>
            </a:r>
          </a:p>
          <a:p>
            <a:pPr algn="ctr">
              <a:buNone/>
            </a:pPr>
            <a:r>
              <a:rPr lang="en-US" sz="2800" i="1" dirty="0" smtClean="0"/>
              <a:t>on &gt; an &gt; a- &gt; Ø</a:t>
            </a:r>
            <a:endParaRPr lang="en-US" sz="2800" dirty="0" smtClean="0"/>
          </a:p>
          <a:p>
            <a:pPr algn="ctr">
              <a:buNone/>
            </a:pPr>
            <a:r>
              <a:rPr lang="en-US" sz="2800" i="1" dirty="0" smtClean="0">
                <a:latin typeface="Times New Roman"/>
                <a:cs typeface="Times New Roman"/>
              </a:rPr>
              <a:t>now </a:t>
            </a:r>
            <a:r>
              <a:rPr lang="en-US" sz="2800" i="1" dirty="0" err="1" smtClean="0">
                <a:latin typeface="Times New Roman"/>
                <a:cs typeface="Times New Roman"/>
              </a:rPr>
              <a:t>whyll</a:t>
            </a:r>
            <a:r>
              <a:rPr lang="en-US" sz="2800" i="1" dirty="0" smtClean="0">
                <a:latin typeface="Times New Roman"/>
                <a:cs typeface="Times New Roman"/>
              </a:rPr>
              <a:t> I </a:t>
            </a:r>
            <a:r>
              <a:rPr lang="en-US" sz="2800" b="1" i="1" dirty="0" smtClean="0">
                <a:latin typeface="Times New Roman"/>
                <a:cs typeface="Times New Roman"/>
              </a:rPr>
              <a:t>am </a:t>
            </a:r>
            <a:r>
              <a:rPr lang="en-US" sz="2800" b="1" i="1" dirty="0" err="1" smtClean="0">
                <a:latin typeface="Times New Roman"/>
                <a:cs typeface="Times New Roman"/>
              </a:rPr>
              <a:t>awhryttyng</a:t>
            </a:r>
            <a:r>
              <a:rPr lang="en-US" sz="2800" b="1" i="1" dirty="0" smtClean="0">
                <a:latin typeface="Times New Roman"/>
                <a:cs typeface="Times New Roman"/>
              </a:rPr>
              <a:t> of </a:t>
            </a:r>
            <a:r>
              <a:rPr lang="en-US" sz="2800" b="1" i="1" dirty="0" err="1" smtClean="0">
                <a:latin typeface="Times New Roman"/>
                <a:cs typeface="Times New Roman"/>
              </a:rPr>
              <a:t>thys</a:t>
            </a:r>
            <a:r>
              <a:rPr lang="en-US" sz="2800" b="1" i="1" dirty="0" smtClean="0">
                <a:latin typeface="Times New Roman"/>
                <a:cs typeface="Times New Roman"/>
              </a:rPr>
              <a:t> letter... </a:t>
            </a:r>
          </a:p>
          <a:p>
            <a:pPr algn="ctr">
              <a:buNone/>
            </a:pPr>
            <a:r>
              <a:rPr lang="en-US" sz="2800" i="1" dirty="0" smtClean="0">
                <a:latin typeface="Times New Roman"/>
                <a:cs typeface="Times New Roman"/>
              </a:rPr>
              <a:t>I </a:t>
            </a:r>
            <a:r>
              <a:rPr lang="en-US" sz="2800" b="1" i="1" dirty="0" smtClean="0">
                <a:latin typeface="Times New Roman"/>
                <a:cs typeface="Times New Roman"/>
              </a:rPr>
              <a:t>am Ø </a:t>
            </a:r>
            <a:r>
              <a:rPr lang="en-US" sz="2800" b="1" i="1" dirty="0" err="1" smtClean="0">
                <a:latin typeface="Times New Roman"/>
                <a:cs typeface="Times New Roman"/>
              </a:rPr>
              <a:t>doynge</a:t>
            </a:r>
            <a:r>
              <a:rPr lang="en-US" sz="2800" b="1" i="1" dirty="0" smtClean="0">
                <a:latin typeface="Times New Roman"/>
                <a:cs typeface="Times New Roman"/>
              </a:rPr>
              <a:t> of my </a:t>
            </a:r>
            <a:r>
              <a:rPr lang="en-US" sz="2800" b="1" i="1" dirty="0" err="1" smtClean="0">
                <a:latin typeface="Times New Roman"/>
                <a:cs typeface="Times New Roman"/>
              </a:rPr>
              <a:t>nedynges</a:t>
            </a:r>
            <a:r>
              <a:rPr lang="en-US" sz="2800" b="1" i="1" dirty="0" smtClean="0">
                <a:latin typeface="Times New Roman"/>
                <a:cs typeface="Times New Roman"/>
              </a:rPr>
              <a:t> </a:t>
            </a:r>
          </a:p>
          <a:p>
            <a:pPr>
              <a:buNone/>
            </a:pPr>
            <a:endParaRPr lang="en-US" b="1" i="1" dirty="0" smtClean="0"/>
          </a:p>
          <a:p>
            <a:pPr algn="r">
              <a:buNone/>
            </a:pPr>
            <a:r>
              <a:rPr lang="en-US" dirty="0" smtClean="0"/>
              <a:t>1475 </a:t>
            </a:r>
            <a:r>
              <a:rPr lang="en-US" dirty="0" err="1" smtClean="0"/>
              <a:t>Cely</a:t>
            </a:r>
            <a:r>
              <a:rPr lang="en-US" dirty="0" smtClean="0"/>
              <a:t> Papers (</a:t>
            </a:r>
            <a:r>
              <a:rPr lang="en-US" dirty="0" err="1" smtClean="0"/>
              <a:t>Visser</a:t>
            </a:r>
            <a:r>
              <a:rPr lang="en-US" dirty="0" smtClean="0"/>
              <a:t>, p.2004, 2002)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 smtClean="0"/>
              <a:t>The next step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 smtClean="0"/>
              <a:t>Construction becomes conventionalized with single preposition, </a:t>
            </a:r>
            <a:r>
              <a:rPr lang="en-US" sz="2800" i="1" dirty="0" smtClean="0"/>
              <a:t>on</a:t>
            </a:r>
            <a:r>
              <a:rPr lang="en-US" sz="2800" dirty="0" smtClean="0"/>
              <a:t>, which begins to reduce:</a:t>
            </a:r>
          </a:p>
          <a:p>
            <a:pPr algn="ctr">
              <a:buNone/>
            </a:pPr>
            <a:r>
              <a:rPr lang="en-US" sz="2800" i="1" dirty="0" smtClean="0"/>
              <a:t>on &gt; an &gt; </a:t>
            </a:r>
            <a:r>
              <a:rPr lang="en-US" sz="2800" i="1" dirty="0" smtClean="0">
                <a:solidFill>
                  <a:srgbClr val="9DF131"/>
                </a:solidFill>
              </a:rPr>
              <a:t>a-</a:t>
            </a:r>
            <a:r>
              <a:rPr lang="en-US" sz="2800" i="1" dirty="0" smtClean="0"/>
              <a:t> &gt;</a:t>
            </a:r>
            <a:r>
              <a:rPr lang="en-US" sz="2800" i="1" dirty="0" smtClean="0">
                <a:solidFill>
                  <a:srgbClr val="9DF131"/>
                </a:solidFill>
              </a:rPr>
              <a:t> Ø</a:t>
            </a:r>
            <a:endParaRPr lang="en-US" sz="2800" dirty="0" smtClean="0">
              <a:solidFill>
                <a:srgbClr val="9DF131"/>
              </a:solidFill>
            </a:endParaRPr>
          </a:p>
          <a:p>
            <a:pPr algn="ctr">
              <a:buNone/>
            </a:pPr>
            <a:r>
              <a:rPr lang="en-US" sz="2800" i="1" dirty="0" smtClean="0">
                <a:latin typeface="Times New Roman"/>
                <a:cs typeface="Times New Roman"/>
              </a:rPr>
              <a:t>now </a:t>
            </a:r>
            <a:r>
              <a:rPr lang="en-US" sz="2800" i="1" dirty="0" err="1" smtClean="0">
                <a:latin typeface="Times New Roman"/>
                <a:cs typeface="Times New Roman"/>
              </a:rPr>
              <a:t>whyll</a:t>
            </a:r>
            <a:r>
              <a:rPr lang="en-US" sz="2800" i="1" dirty="0" smtClean="0">
                <a:latin typeface="Times New Roman"/>
                <a:cs typeface="Times New Roman"/>
              </a:rPr>
              <a:t> I </a:t>
            </a:r>
            <a:r>
              <a:rPr lang="en-US" sz="2800" b="1" i="1" dirty="0" smtClean="0">
                <a:latin typeface="Times New Roman"/>
                <a:cs typeface="Times New Roman"/>
              </a:rPr>
              <a:t>am </a:t>
            </a:r>
            <a:r>
              <a:rPr lang="en-US" sz="2800" b="1" i="1" dirty="0" err="1" smtClean="0">
                <a:solidFill>
                  <a:srgbClr val="9DF131"/>
                </a:solidFill>
                <a:latin typeface="Times New Roman"/>
                <a:cs typeface="Times New Roman"/>
              </a:rPr>
              <a:t>a</a:t>
            </a:r>
            <a:r>
              <a:rPr lang="en-US" sz="2800" b="1" i="1" dirty="0" err="1" smtClean="0">
                <a:latin typeface="Times New Roman"/>
                <a:cs typeface="Times New Roman"/>
              </a:rPr>
              <a:t>whryttyng</a:t>
            </a:r>
            <a:r>
              <a:rPr lang="en-US" sz="2800" b="1" i="1" dirty="0" smtClean="0">
                <a:latin typeface="Times New Roman"/>
                <a:cs typeface="Times New Roman"/>
              </a:rPr>
              <a:t> of </a:t>
            </a:r>
            <a:r>
              <a:rPr lang="en-US" sz="2800" b="1" i="1" dirty="0" err="1" smtClean="0">
                <a:latin typeface="Times New Roman"/>
                <a:cs typeface="Times New Roman"/>
              </a:rPr>
              <a:t>thys</a:t>
            </a:r>
            <a:r>
              <a:rPr lang="en-US" sz="2800" b="1" i="1" dirty="0" smtClean="0">
                <a:latin typeface="Times New Roman"/>
                <a:cs typeface="Times New Roman"/>
              </a:rPr>
              <a:t> letter... </a:t>
            </a:r>
          </a:p>
          <a:p>
            <a:pPr algn="ctr">
              <a:buNone/>
            </a:pPr>
            <a:r>
              <a:rPr lang="en-US" sz="2800" i="1" dirty="0" smtClean="0">
                <a:latin typeface="Times New Roman"/>
                <a:cs typeface="Times New Roman"/>
              </a:rPr>
              <a:t>I </a:t>
            </a:r>
            <a:r>
              <a:rPr lang="en-US" sz="2800" b="1" i="1" dirty="0" smtClean="0">
                <a:latin typeface="Times New Roman"/>
                <a:cs typeface="Times New Roman"/>
              </a:rPr>
              <a:t>am </a:t>
            </a:r>
            <a:r>
              <a:rPr lang="en-US" sz="2800" b="1" i="1" dirty="0" smtClean="0">
                <a:solidFill>
                  <a:srgbClr val="9DF131"/>
                </a:solidFill>
                <a:latin typeface="Times New Roman"/>
                <a:cs typeface="Times New Roman"/>
              </a:rPr>
              <a:t>Ø </a:t>
            </a:r>
            <a:r>
              <a:rPr lang="en-US" sz="2800" b="1" i="1" dirty="0" err="1" smtClean="0">
                <a:latin typeface="Times New Roman"/>
                <a:cs typeface="Times New Roman"/>
              </a:rPr>
              <a:t>doynge</a:t>
            </a:r>
            <a:r>
              <a:rPr lang="en-US" sz="2800" b="1" i="1" dirty="0" smtClean="0">
                <a:latin typeface="Times New Roman"/>
                <a:cs typeface="Times New Roman"/>
              </a:rPr>
              <a:t> of my </a:t>
            </a:r>
            <a:r>
              <a:rPr lang="en-US" sz="2800" b="1" i="1" dirty="0" err="1" smtClean="0">
                <a:latin typeface="Times New Roman"/>
                <a:cs typeface="Times New Roman"/>
              </a:rPr>
              <a:t>nedynges</a:t>
            </a:r>
            <a:r>
              <a:rPr lang="en-US" sz="2800" b="1" i="1" dirty="0" smtClean="0">
                <a:latin typeface="Times New Roman"/>
                <a:cs typeface="Times New Roman"/>
              </a:rPr>
              <a:t> </a:t>
            </a:r>
            <a:endParaRPr lang="en-US" b="1" i="1" dirty="0" smtClean="0"/>
          </a:p>
          <a:p>
            <a:pPr algn="r">
              <a:buNone/>
            </a:pPr>
            <a:r>
              <a:rPr lang="en-US" dirty="0" smtClean="0"/>
              <a:t>1475 </a:t>
            </a:r>
            <a:r>
              <a:rPr lang="en-US" dirty="0" err="1" smtClean="0"/>
              <a:t>Cely</a:t>
            </a:r>
            <a:r>
              <a:rPr lang="en-US" dirty="0" smtClean="0"/>
              <a:t> Papers (</a:t>
            </a:r>
            <a:r>
              <a:rPr lang="en-US" dirty="0" err="1" smtClean="0"/>
              <a:t>Visser</a:t>
            </a:r>
            <a:r>
              <a:rPr lang="en-US" dirty="0" smtClean="0"/>
              <a:t>, p.2004, 2002)</a:t>
            </a:r>
          </a:p>
          <a:p>
            <a:pPr>
              <a:buFont typeface="Arial"/>
              <a:buChar char="•"/>
            </a:pPr>
            <a:r>
              <a:rPr lang="en-US" sz="3027" dirty="0" smtClean="0"/>
              <a:t>This accompanies </a:t>
            </a:r>
            <a:r>
              <a:rPr lang="en-US" sz="3027" dirty="0" err="1" smtClean="0"/>
              <a:t>monoclausal</a:t>
            </a:r>
            <a:r>
              <a:rPr lang="en-US" sz="3027" dirty="0" smtClean="0"/>
              <a:t> reanalysis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 smtClean="0"/>
              <a:t>Alignment</a:t>
            </a:r>
            <a:br>
              <a:rPr lang="en-US" sz="5400" dirty="0" smtClean="0"/>
            </a:br>
            <a:endParaRPr lang="en-US" sz="5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/>
              <a:t>The grammar of </a:t>
            </a:r>
          </a:p>
          <a:p>
            <a:pPr algn="ctr"/>
            <a:r>
              <a:rPr lang="en-US" sz="3600" dirty="0" smtClean="0"/>
              <a:t>“who did what to whom” 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 smtClean="0"/>
              <a:t>What is the alignment?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>
                <a:solidFill>
                  <a:srgbClr val="9DF131"/>
                </a:solidFill>
              </a:rPr>
              <a:t>S and A align in auxiliary agreement</a:t>
            </a:r>
          </a:p>
          <a:p>
            <a:pPr>
              <a:buNone/>
            </a:pPr>
            <a:r>
              <a:rPr lang="en-US" sz="2800" i="1" cap="small" dirty="0" smtClean="0">
                <a:latin typeface="+mj-lt"/>
                <a:cs typeface="Times New Roman"/>
              </a:rPr>
              <a:t>		</a:t>
            </a:r>
            <a:r>
              <a:rPr lang="en-US" sz="2800" cap="small" dirty="0" smtClean="0">
                <a:latin typeface="+mj-lt"/>
                <a:cs typeface="Times New Roman"/>
              </a:rPr>
              <a:t>[        S       ] </a:t>
            </a:r>
            <a:r>
              <a:rPr lang="en-US" sz="2800" cap="small" dirty="0" smtClean="0">
                <a:solidFill>
                  <a:srgbClr val="9DF131"/>
                </a:solidFill>
                <a:latin typeface="+mj-lt"/>
                <a:cs typeface="Times New Roman"/>
              </a:rPr>
              <a:t>V-</a:t>
            </a:r>
            <a:r>
              <a:rPr lang="en-US" sz="2800" cap="small" dirty="0" err="1" smtClean="0">
                <a:solidFill>
                  <a:srgbClr val="9DF131"/>
                </a:solidFill>
                <a:latin typeface="+mj-lt"/>
                <a:cs typeface="Times New Roman"/>
              </a:rPr>
              <a:t>s</a:t>
            </a:r>
            <a:r>
              <a:rPr lang="en-US" sz="2800" cap="small" dirty="0" smtClean="0">
                <a:latin typeface="+mj-lt"/>
                <a:cs typeface="Times New Roman"/>
              </a:rPr>
              <a:t>       [    </a:t>
            </a:r>
            <a:r>
              <a:rPr lang="en-US" sz="2800" cap="small" dirty="0" err="1" smtClean="0">
                <a:latin typeface="+mj-lt"/>
                <a:cs typeface="Times New Roman"/>
              </a:rPr>
              <a:t>Vintr</a:t>
            </a:r>
            <a:r>
              <a:rPr lang="en-US" sz="2800" cap="small" dirty="0" smtClean="0">
                <a:latin typeface="+mj-lt"/>
                <a:cs typeface="Times New Roman"/>
              </a:rPr>
              <a:t>   ]</a:t>
            </a:r>
            <a:endParaRPr lang="en-US" sz="2800" i="1" cap="small" dirty="0" smtClean="0">
              <a:latin typeface="+mj-lt"/>
              <a:cs typeface="Times New Roman"/>
            </a:endParaRPr>
          </a:p>
          <a:p>
            <a:pPr>
              <a:buNone/>
            </a:pPr>
            <a:r>
              <a:rPr lang="en-US" sz="2800" i="1" dirty="0" smtClean="0">
                <a:latin typeface="Times New Roman"/>
                <a:cs typeface="Times New Roman"/>
              </a:rPr>
              <a:t>		John </a:t>
            </a:r>
            <a:r>
              <a:rPr lang="en-US" sz="2800" i="1" dirty="0" err="1" smtClean="0">
                <a:latin typeface="Times New Roman"/>
                <a:cs typeface="Times New Roman"/>
              </a:rPr>
              <a:t>Cheynye</a:t>
            </a:r>
            <a:r>
              <a:rPr lang="en-US" sz="2800" i="1" dirty="0" smtClean="0">
                <a:latin typeface="Times New Roman"/>
                <a:cs typeface="Times New Roman"/>
              </a:rPr>
              <a:t>   </a:t>
            </a:r>
            <a:r>
              <a:rPr lang="en-US" sz="2800" b="1" i="1" dirty="0" smtClean="0">
                <a:solidFill>
                  <a:srgbClr val="9DF131"/>
                </a:solidFill>
                <a:latin typeface="Times New Roman"/>
                <a:cs typeface="Times New Roman"/>
              </a:rPr>
              <a:t>is</a:t>
            </a:r>
            <a:r>
              <a:rPr lang="en-US" sz="2800" b="1" i="1" dirty="0" smtClean="0">
                <a:latin typeface="Times New Roman"/>
                <a:cs typeface="Times New Roman"/>
              </a:rPr>
              <a:t>   </a:t>
            </a:r>
            <a:r>
              <a:rPr lang="en-US" sz="2800" b="1" i="1" dirty="0" err="1" smtClean="0">
                <a:latin typeface="Times New Roman"/>
                <a:cs typeface="Times New Roman"/>
              </a:rPr>
              <a:t>owt</a:t>
            </a:r>
            <a:r>
              <a:rPr lang="en-US" sz="2800" b="1" i="1" dirty="0" smtClean="0">
                <a:latin typeface="Times New Roman"/>
                <a:cs typeface="Times New Roman"/>
              </a:rPr>
              <a:t> a   hawking </a:t>
            </a:r>
            <a:endParaRPr lang="en-US" sz="2800" i="1" dirty="0" smtClean="0">
              <a:latin typeface="Times New Roman"/>
              <a:cs typeface="Times New Roman"/>
            </a:endParaRPr>
          </a:p>
          <a:p>
            <a:pPr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</a:t>
            </a:r>
            <a:r>
              <a:rPr lang="en-US" sz="2800" cap="small" dirty="0" smtClean="0">
                <a:latin typeface="+mj-lt"/>
                <a:cs typeface="Times New Roman"/>
              </a:rPr>
              <a:t>	A </a:t>
            </a:r>
            <a:r>
              <a:rPr lang="en-US" sz="2800" cap="small" dirty="0" smtClean="0">
                <a:solidFill>
                  <a:srgbClr val="9DF131"/>
                </a:solidFill>
                <a:latin typeface="+mj-lt"/>
                <a:cs typeface="Times New Roman"/>
              </a:rPr>
              <a:t>V-a</a:t>
            </a:r>
            <a:r>
              <a:rPr lang="en-US" sz="2800" cap="small" dirty="0" smtClean="0">
                <a:latin typeface="+mj-lt"/>
                <a:cs typeface="Times New Roman"/>
              </a:rPr>
              <a:t> [ </a:t>
            </a:r>
            <a:r>
              <a:rPr lang="en-US" sz="2800" cap="small" dirty="0" err="1" smtClean="0">
                <a:latin typeface="+mj-lt"/>
                <a:cs typeface="Times New Roman"/>
              </a:rPr>
              <a:t>Vtr</a:t>
            </a:r>
            <a:r>
              <a:rPr lang="en-US" sz="2800" cap="small" dirty="0" smtClean="0">
                <a:latin typeface="+mj-lt"/>
                <a:cs typeface="Times New Roman"/>
              </a:rPr>
              <a:t>     [  [        P        ]]</a:t>
            </a:r>
          </a:p>
          <a:p>
            <a:pPr>
              <a:buNone/>
            </a:pPr>
            <a:r>
              <a:rPr lang="en-US" sz="2800" i="1" dirty="0" smtClean="0">
                <a:latin typeface="Times New Roman"/>
                <a:cs typeface="Times New Roman"/>
              </a:rPr>
              <a:t>		I  </a:t>
            </a:r>
            <a:r>
              <a:rPr lang="en-US" sz="2800" b="1" i="1" dirty="0" smtClean="0">
                <a:solidFill>
                  <a:srgbClr val="9DF131"/>
                </a:solidFill>
                <a:latin typeface="Times New Roman"/>
                <a:cs typeface="Times New Roman"/>
              </a:rPr>
              <a:t>am</a:t>
            </a:r>
            <a:r>
              <a:rPr lang="en-US" sz="2800" b="1" i="1" dirty="0" smtClean="0">
                <a:latin typeface="Times New Roman"/>
                <a:cs typeface="Times New Roman"/>
              </a:rPr>
              <a:t>  </a:t>
            </a:r>
            <a:r>
              <a:rPr lang="en-US" sz="2800" b="1" i="1" dirty="0" err="1" smtClean="0">
                <a:latin typeface="Times New Roman"/>
                <a:cs typeface="Times New Roman"/>
              </a:rPr>
              <a:t>doynge</a:t>
            </a:r>
            <a:r>
              <a:rPr lang="en-US" sz="2800" b="1" i="1" dirty="0" smtClean="0">
                <a:latin typeface="Times New Roman"/>
                <a:cs typeface="Times New Roman"/>
              </a:rPr>
              <a:t>  of  my </a:t>
            </a:r>
            <a:r>
              <a:rPr lang="en-US" sz="2800" b="1" i="1" dirty="0" err="1" smtClean="0">
                <a:latin typeface="Times New Roman"/>
                <a:cs typeface="Times New Roman"/>
              </a:rPr>
              <a:t>nedynges</a:t>
            </a:r>
            <a:r>
              <a:rPr lang="en-US" sz="2800" b="1" i="1" dirty="0" smtClean="0">
                <a:latin typeface="Times New Roman"/>
                <a:cs typeface="Times New Roman"/>
              </a:rPr>
              <a:t> </a:t>
            </a:r>
          </a:p>
          <a:p>
            <a:pPr>
              <a:buNone/>
            </a:pPr>
            <a:endParaRPr lang="en-US" b="1" i="1" dirty="0" smtClean="0"/>
          </a:p>
          <a:p>
            <a:pPr algn="r">
              <a:buNone/>
            </a:pPr>
            <a:r>
              <a:rPr lang="en-US" dirty="0" smtClean="0"/>
              <a:t>1481/1475 (</a:t>
            </a:r>
            <a:r>
              <a:rPr lang="en-US" dirty="0" err="1" smtClean="0"/>
              <a:t>Visser</a:t>
            </a:r>
            <a:r>
              <a:rPr lang="en-US" dirty="0" smtClean="0"/>
              <a:t>, p.1998, 2002)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 smtClean="0"/>
              <a:t>What is the alignment?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P takes a unique pattern</a:t>
            </a:r>
          </a:p>
          <a:p>
            <a:pPr>
              <a:buNone/>
            </a:pPr>
            <a:r>
              <a:rPr lang="en-US" sz="2800" i="1" cap="small" dirty="0" smtClean="0">
                <a:latin typeface="+mj-lt"/>
                <a:cs typeface="Times New Roman"/>
              </a:rPr>
              <a:t>		</a:t>
            </a:r>
            <a:r>
              <a:rPr lang="en-US" sz="2800" cap="small" dirty="0" smtClean="0">
                <a:latin typeface="+mj-lt"/>
                <a:cs typeface="Times New Roman"/>
              </a:rPr>
              <a:t>[        S       ] V-</a:t>
            </a:r>
            <a:r>
              <a:rPr lang="en-US" sz="2800" cap="small" dirty="0" err="1" smtClean="0">
                <a:latin typeface="+mj-lt"/>
                <a:cs typeface="Times New Roman"/>
              </a:rPr>
              <a:t>s</a:t>
            </a:r>
            <a:r>
              <a:rPr lang="en-US" sz="2800" cap="small" dirty="0" smtClean="0">
                <a:latin typeface="+mj-lt"/>
                <a:cs typeface="Times New Roman"/>
              </a:rPr>
              <a:t>       [    </a:t>
            </a:r>
            <a:r>
              <a:rPr lang="en-US" sz="2800" cap="small" dirty="0" err="1" smtClean="0">
                <a:latin typeface="+mj-lt"/>
                <a:cs typeface="Times New Roman"/>
              </a:rPr>
              <a:t>Vintr</a:t>
            </a:r>
            <a:r>
              <a:rPr lang="en-US" sz="2800" cap="small" dirty="0" smtClean="0">
                <a:latin typeface="+mj-lt"/>
                <a:cs typeface="Times New Roman"/>
              </a:rPr>
              <a:t>   ]</a:t>
            </a:r>
            <a:endParaRPr lang="en-US" sz="2800" i="1" cap="small" dirty="0" smtClean="0">
              <a:latin typeface="+mj-lt"/>
              <a:cs typeface="Times New Roman"/>
            </a:endParaRPr>
          </a:p>
          <a:p>
            <a:pPr>
              <a:buNone/>
            </a:pPr>
            <a:r>
              <a:rPr lang="en-US" sz="2800" i="1" dirty="0" smtClean="0">
                <a:latin typeface="Times New Roman"/>
                <a:cs typeface="Times New Roman"/>
              </a:rPr>
              <a:t>		John </a:t>
            </a:r>
            <a:r>
              <a:rPr lang="en-US" sz="2800" i="1" dirty="0" err="1" smtClean="0">
                <a:latin typeface="Times New Roman"/>
                <a:cs typeface="Times New Roman"/>
              </a:rPr>
              <a:t>Cheynye</a:t>
            </a:r>
            <a:r>
              <a:rPr lang="en-US" sz="2800" i="1" dirty="0" smtClean="0">
                <a:latin typeface="Times New Roman"/>
                <a:cs typeface="Times New Roman"/>
              </a:rPr>
              <a:t>   </a:t>
            </a:r>
            <a:r>
              <a:rPr lang="en-US" sz="2800" b="1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lang="en-US" sz="2800" b="1" i="1" dirty="0" smtClean="0">
                <a:latin typeface="Times New Roman"/>
                <a:cs typeface="Times New Roman"/>
              </a:rPr>
              <a:t>   </a:t>
            </a:r>
            <a:r>
              <a:rPr lang="en-US" sz="2800" b="1" i="1" dirty="0" err="1" smtClean="0">
                <a:latin typeface="Times New Roman"/>
                <a:cs typeface="Times New Roman"/>
              </a:rPr>
              <a:t>owt</a:t>
            </a:r>
            <a:r>
              <a:rPr lang="en-US" sz="2800" b="1" i="1" dirty="0" smtClean="0">
                <a:latin typeface="Times New Roman"/>
                <a:cs typeface="Times New Roman"/>
              </a:rPr>
              <a:t> a   hawking </a:t>
            </a:r>
            <a:endParaRPr lang="en-US" sz="2800" i="1" dirty="0" smtClean="0">
              <a:latin typeface="Times New Roman"/>
              <a:cs typeface="Times New Roman"/>
            </a:endParaRPr>
          </a:p>
          <a:p>
            <a:pPr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</a:t>
            </a:r>
            <a:r>
              <a:rPr lang="en-US" sz="2800" cap="small" dirty="0" smtClean="0">
                <a:latin typeface="+mj-lt"/>
                <a:cs typeface="Times New Roman"/>
              </a:rPr>
              <a:t>	A </a:t>
            </a:r>
            <a:r>
              <a:rPr lang="en-US" sz="2800" cap="small" dirty="0" smtClean="0">
                <a:solidFill>
                  <a:srgbClr val="FFFFFF"/>
                </a:solidFill>
                <a:latin typeface="+mj-lt"/>
                <a:cs typeface="Times New Roman"/>
              </a:rPr>
              <a:t>V-a</a:t>
            </a:r>
            <a:r>
              <a:rPr lang="en-US" sz="2800" cap="small" dirty="0" smtClean="0">
                <a:latin typeface="+mj-lt"/>
                <a:cs typeface="Times New Roman"/>
              </a:rPr>
              <a:t> [ </a:t>
            </a:r>
            <a:r>
              <a:rPr lang="en-US" sz="2800" cap="small" dirty="0" err="1" smtClean="0">
                <a:latin typeface="+mj-lt"/>
                <a:cs typeface="Times New Roman"/>
              </a:rPr>
              <a:t>Vtr</a:t>
            </a:r>
            <a:r>
              <a:rPr lang="en-US" sz="2800" cap="small" dirty="0" smtClean="0">
                <a:latin typeface="+mj-lt"/>
                <a:cs typeface="Times New Roman"/>
              </a:rPr>
              <a:t>     </a:t>
            </a:r>
            <a:r>
              <a:rPr lang="en-US" sz="2800" cap="small" dirty="0" smtClean="0">
                <a:solidFill>
                  <a:srgbClr val="FF0000"/>
                </a:solidFill>
                <a:latin typeface="+mj-lt"/>
                <a:cs typeface="Times New Roman"/>
              </a:rPr>
              <a:t>[  [        P        ]]</a:t>
            </a:r>
          </a:p>
          <a:p>
            <a:pPr>
              <a:buNone/>
            </a:pPr>
            <a:r>
              <a:rPr lang="en-US" sz="2800" i="1" dirty="0" smtClean="0">
                <a:latin typeface="Times New Roman"/>
                <a:cs typeface="Times New Roman"/>
              </a:rPr>
              <a:t>		I  </a:t>
            </a:r>
            <a:r>
              <a:rPr lang="en-US" sz="2800" b="1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am</a:t>
            </a:r>
            <a:r>
              <a:rPr lang="en-US" sz="2800" b="1" i="1" dirty="0" smtClean="0">
                <a:latin typeface="Times New Roman"/>
                <a:cs typeface="Times New Roman"/>
              </a:rPr>
              <a:t>  </a:t>
            </a:r>
            <a:r>
              <a:rPr lang="en-US" sz="2800" b="1" i="1" dirty="0" err="1" smtClean="0">
                <a:latin typeface="Times New Roman"/>
                <a:cs typeface="Times New Roman"/>
              </a:rPr>
              <a:t>doynge</a:t>
            </a:r>
            <a:r>
              <a:rPr lang="en-US" sz="2800" b="1" i="1" dirty="0" smtClean="0">
                <a:latin typeface="Times New Roman"/>
                <a:cs typeface="Times New Roman"/>
              </a:rPr>
              <a:t> 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of  </a:t>
            </a:r>
            <a:r>
              <a:rPr lang="en-US" sz="2800" b="1" i="1" dirty="0" smtClean="0">
                <a:latin typeface="Times New Roman"/>
                <a:cs typeface="Times New Roman"/>
              </a:rPr>
              <a:t>my </a:t>
            </a:r>
            <a:r>
              <a:rPr lang="en-US" sz="2800" b="1" i="1" dirty="0" err="1" smtClean="0">
                <a:latin typeface="Times New Roman"/>
                <a:cs typeface="Times New Roman"/>
              </a:rPr>
              <a:t>nedynges</a:t>
            </a:r>
            <a:r>
              <a:rPr lang="en-US" sz="2800" b="1" i="1" dirty="0" smtClean="0">
                <a:latin typeface="Times New Roman"/>
                <a:cs typeface="Times New Roman"/>
              </a:rPr>
              <a:t> </a:t>
            </a:r>
          </a:p>
          <a:p>
            <a:pPr>
              <a:buNone/>
            </a:pPr>
            <a:endParaRPr lang="en-US" b="1" i="1" dirty="0" smtClean="0"/>
          </a:p>
          <a:p>
            <a:pPr algn="r">
              <a:buNone/>
            </a:pPr>
            <a:r>
              <a:rPr lang="en-US" dirty="0" smtClean="0"/>
              <a:t>1481/1475 (</a:t>
            </a:r>
            <a:r>
              <a:rPr lang="en-US" dirty="0" err="1" smtClean="0"/>
              <a:t>Visser</a:t>
            </a:r>
            <a:r>
              <a:rPr lang="en-US" dirty="0" smtClean="0"/>
              <a:t>, p.1998, 2002)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 smtClean="0"/>
              <a:t>Is this general?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Heine 1994: claims well over 100 examples</a:t>
            </a:r>
          </a:p>
          <a:p>
            <a:r>
              <a:rPr lang="en-US" sz="2400" dirty="0" err="1" smtClean="0"/>
              <a:t>Bybee</a:t>
            </a:r>
            <a:r>
              <a:rPr lang="en-US" sz="2400" dirty="0" smtClean="0"/>
              <a:t> et al 1994: the dominant mechanism for creating </a:t>
            </a:r>
            <a:r>
              <a:rPr lang="en-US" sz="2400" cap="small" dirty="0" smtClean="0"/>
              <a:t>progressive (&gt; imperfective &gt; </a:t>
            </a:r>
            <a:r>
              <a:rPr lang="en-US" sz="2400" cap="small" dirty="0" err="1" smtClean="0"/>
              <a:t>nonpast</a:t>
            </a:r>
            <a:r>
              <a:rPr lang="en-US" sz="2400" cap="small" dirty="0" smtClean="0"/>
              <a:t>)</a:t>
            </a:r>
          </a:p>
          <a:p>
            <a:r>
              <a:rPr lang="en-US" sz="2400" dirty="0" smtClean="0"/>
              <a:t>Example from </a:t>
            </a:r>
            <a:r>
              <a:rPr lang="en-US" sz="2400" dirty="0" err="1" smtClean="0"/>
              <a:t>Makushi</a:t>
            </a:r>
            <a:r>
              <a:rPr lang="en-US" sz="2400" dirty="0" smtClean="0"/>
              <a:t> (Gildea 1992, 1998)</a:t>
            </a:r>
          </a:p>
          <a:p>
            <a:pPr lvl="1"/>
            <a:r>
              <a:rPr lang="en-US" sz="2400" dirty="0" smtClean="0"/>
              <a:t>Anterior state: More general ergative pattern</a:t>
            </a:r>
          </a:p>
          <a:p>
            <a:pPr lvl="1"/>
            <a:r>
              <a:rPr lang="en-US" sz="2400" dirty="0" smtClean="0"/>
              <a:t>This mechanism creates</a:t>
            </a:r>
          </a:p>
          <a:p>
            <a:pPr lvl="2"/>
            <a:r>
              <a:rPr lang="en-US" sz="2000" dirty="0" smtClean="0"/>
              <a:t>Non-ergative pattern </a:t>
            </a:r>
          </a:p>
          <a:p>
            <a:pPr lvl="2"/>
            <a:r>
              <a:rPr lang="en-US" sz="2000" dirty="0" smtClean="0"/>
              <a:t>uniquely in progressive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 smtClean="0"/>
              <a:t>Interim summary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There are two attested pathways for creating past/perfective ergative constructions</a:t>
            </a:r>
          </a:p>
          <a:p>
            <a:r>
              <a:rPr lang="en-US" sz="2800" dirty="0" smtClean="0"/>
              <a:t>There are four attested pathways for creating </a:t>
            </a:r>
            <a:r>
              <a:rPr lang="en-US" sz="2800" dirty="0" err="1" smtClean="0"/>
              <a:t>nonpast</a:t>
            </a:r>
            <a:r>
              <a:rPr lang="en-US" sz="2800" dirty="0" smtClean="0"/>
              <a:t> / imperfective non-ergative constructions</a:t>
            </a:r>
          </a:p>
          <a:p>
            <a:r>
              <a:rPr lang="en-US" sz="2800" dirty="0" smtClean="0"/>
              <a:t>These are both motivated and frequent, and together, “explain” the typological universal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about the </a:t>
            </a:r>
            <a:br>
              <a:rPr lang="en-US" dirty="0" smtClean="0"/>
            </a:br>
            <a:r>
              <a:rPr lang="en-US" dirty="0" smtClean="0"/>
              <a:t>counter-universal patterns?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Attested in only two language families (so far): </a:t>
            </a:r>
            <a:r>
              <a:rPr lang="en-US" sz="3600" dirty="0" err="1" smtClean="0"/>
              <a:t>Cariban</a:t>
            </a:r>
            <a:r>
              <a:rPr lang="en-US" sz="3600" dirty="0" smtClean="0"/>
              <a:t> &amp; </a:t>
            </a:r>
            <a:r>
              <a:rPr lang="en-US" sz="3600" dirty="0" err="1" smtClean="0"/>
              <a:t>Jê</a:t>
            </a:r>
            <a:endParaRPr lang="en-US" sz="3600" dirty="0" smtClean="0"/>
          </a:p>
          <a:p>
            <a:r>
              <a:rPr lang="en-US" sz="3600" dirty="0" smtClean="0"/>
              <a:t>Suggests that we should look for unusual source constructions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 smtClean="0"/>
              <a:t>This is the case!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Proto-</a:t>
            </a:r>
            <a:r>
              <a:rPr lang="en-US" sz="2800" dirty="0" err="1" smtClean="0"/>
              <a:t>Cariban</a:t>
            </a:r>
            <a:r>
              <a:rPr lang="en-US" sz="2800" dirty="0" smtClean="0"/>
              <a:t> and Proto-</a:t>
            </a:r>
            <a:r>
              <a:rPr lang="en-US" sz="2800" dirty="0" err="1" smtClean="0"/>
              <a:t>Jê</a:t>
            </a:r>
            <a:r>
              <a:rPr lang="en-US" sz="2800" dirty="0" smtClean="0"/>
              <a:t> nonfinite clauses ALL contain ergative patterns (Gildea 1998; Castro </a:t>
            </a:r>
            <a:r>
              <a:rPr lang="en-US" sz="2800" dirty="0" err="1" smtClean="0"/>
              <a:t>Alves</a:t>
            </a:r>
            <a:r>
              <a:rPr lang="en-US" sz="2800" dirty="0" smtClean="0"/>
              <a:t> 2010; Gildea &amp; Castro </a:t>
            </a:r>
            <a:r>
              <a:rPr lang="en-US" sz="2800" dirty="0" err="1" smtClean="0"/>
              <a:t>Alves</a:t>
            </a:r>
            <a:r>
              <a:rPr lang="en-US" sz="2800" dirty="0" smtClean="0"/>
              <a:t> 2010</a:t>
            </a:r>
          </a:p>
          <a:p>
            <a:pPr lvl="1"/>
            <a:r>
              <a:rPr lang="en-US" sz="2800" dirty="0" smtClean="0"/>
              <a:t>Action nominalizations are obligatorily possessed by </a:t>
            </a:r>
            <a:r>
              <a:rPr lang="en-US" sz="2800" dirty="0" smtClean="0">
                <a:solidFill>
                  <a:srgbClr val="9DF131"/>
                </a:solidFill>
              </a:rPr>
              <a:t>S/P</a:t>
            </a:r>
          </a:p>
          <a:p>
            <a:pPr lvl="1"/>
            <a:r>
              <a:rPr lang="en-US" sz="2800" dirty="0" smtClean="0"/>
              <a:t>A is an optional oblique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/>
            <a:r>
              <a:rPr lang="en-US" sz="3600" dirty="0" err="1" smtClean="0">
                <a:solidFill>
                  <a:schemeClr val="bg1"/>
                </a:solidFill>
                <a:latin typeface="Trebuchet MS"/>
                <a:cs typeface="Times New Roman"/>
              </a:rPr>
              <a:t>Ye’kwana</a:t>
            </a:r>
            <a:r>
              <a:rPr lang="en-US" sz="3600" dirty="0" smtClean="0">
                <a:solidFill>
                  <a:schemeClr val="bg1"/>
                </a:solidFill>
                <a:latin typeface="Trebuchet MS"/>
                <a:cs typeface="Times New Roman"/>
              </a:rPr>
              <a:t> data from </a:t>
            </a:r>
            <a:r>
              <a:rPr lang="en-US" sz="3600" dirty="0" err="1" smtClean="0">
                <a:solidFill>
                  <a:schemeClr val="bg1"/>
                </a:solidFill>
                <a:latin typeface="Trebuchet MS"/>
                <a:cs typeface="Times New Roman"/>
              </a:rPr>
              <a:t>Cáceres</a:t>
            </a:r>
            <a:r>
              <a:rPr lang="en-US" sz="3600" dirty="0" smtClean="0">
                <a:solidFill>
                  <a:schemeClr val="bg1"/>
                </a:solidFill>
                <a:latin typeface="Trebuchet MS"/>
                <a:cs typeface="Times New Roman"/>
              </a:rPr>
              <a:t> (2011)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2400" dirty="0" smtClean="0"/>
              <a:t>Action nominalizations are </a:t>
            </a:r>
            <a:r>
              <a:rPr lang="en-US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obligatorily possessed by S/P</a:t>
            </a:r>
          </a:p>
          <a:p>
            <a:pPr lvl="1"/>
            <a:r>
              <a:rPr lang="en-US" sz="2400" dirty="0" smtClean="0"/>
              <a:t>A is an optional oblique</a:t>
            </a:r>
          </a:p>
          <a:p>
            <a:pPr lvl="1">
              <a:buNone/>
            </a:pPr>
            <a:endParaRPr lang="en-US" sz="2400" dirty="0" smtClean="0"/>
          </a:p>
          <a:p>
            <a:pPr lvl="1">
              <a:buNone/>
            </a:pPr>
            <a:r>
              <a:rPr lang="en-US" sz="2400" dirty="0" smtClean="0"/>
              <a:t>		    </a:t>
            </a:r>
            <a:r>
              <a:rPr lang="en-US" sz="2400" cap="small" dirty="0" err="1" smtClean="0">
                <a:solidFill>
                  <a:srgbClr val="9DF131"/>
                </a:solidFill>
              </a:rPr>
              <a:t>p-</a:t>
            </a:r>
            <a:r>
              <a:rPr lang="en-US" sz="2400" cap="small" dirty="0" err="1" smtClean="0"/>
              <a:t>V-nzr</a:t>
            </a:r>
            <a:r>
              <a:rPr lang="en-US" sz="2400" cap="small" dirty="0" smtClean="0"/>
              <a:t>       (A-</a:t>
            </a:r>
            <a:r>
              <a:rPr lang="en-US" sz="2400" cap="small" dirty="0" err="1" smtClean="0"/>
              <a:t>obl</a:t>
            </a:r>
            <a:r>
              <a:rPr lang="en-US" sz="2400" cap="small" dirty="0" smtClean="0"/>
              <a:t>)		    </a:t>
            </a:r>
            <a:r>
              <a:rPr lang="en-US" sz="2400" cap="small" dirty="0" err="1" smtClean="0">
                <a:solidFill>
                  <a:srgbClr val="9DF131"/>
                </a:solidFill>
              </a:rPr>
              <a:t>s-</a:t>
            </a:r>
            <a:r>
              <a:rPr lang="en-US" sz="2400" cap="small" dirty="0" err="1" smtClean="0"/>
              <a:t>V-nzr</a:t>
            </a:r>
            <a:endParaRPr lang="en-US" sz="2400" cap="small" dirty="0" smtClean="0"/>
          </a:p>
          <a:p>
            <a:pPr lvl="1"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</a:t>
            </a:r>
            <a:r>
              <a:rPr lang="en-US" sz="2400" i="1" dirty="0" smtClean="0">
                <a:latin typeface="Times New Roman"/>
                <a:cs typeface="Times New Roman"/>
              </a:rPr>
              <a:t>	</a:t>
            </a:r>
            <a:r>
              <a:rPr lang="en-US" sz="2400" i="1" dirty="0" err="1" smtClean="0">
                <a:solidFill>
                  <a:srgbClr val="9DF131"/>
                </a:solidFill>
                <a:latin typeface="Times New Roman"/>
                <a:cs typeface="Times New Roman"/>
              </a:rPr>
              <a:t>t-</a:t>
            </a:r>
            <a:r>
              <a:rPr lang="en-US" sz="2400" i="1" dirty="0" err="1" smtClean="0">
                <a:latin typeface="Times New Roman"/>
                <a:cs typeface="Times New Roman"/>
              </a:rPr>
              <a:t>üdü-dü-:ne</a:t>
            </a:r>
            <a:r>
              <a:rPr lang="en-US" sz="2400" i="1" dirty="0" smtClean="0">
                <a:latin typeface="Times New Roman"/>
                <a:cs typeface="Times New Roman"/>
              </a:rPr>
              <a:t>     </a:t>
            </a:r>
            <a:r>
              <a:rPr lang="en-US" sz="2400" dirty="0" smtClean="0">
                <a:latin typeface="Times New Roman"/>
                <a:cs typeface="Times New Roman"/>
              </a:rPr>
              <a:t>(</a:t>
            </a:r>
            <a:r>
              <a:rPr lang="en-US" sz="2400" i="1" dirty="0" err="1" smtClean="0">
                <a:latin typeface="Times New Roman"/>
                <a:cs typeface="Times New Roman"/>
              </a:rPr>
              <a:t>kü-wya</a:t>
            </a:r>
            <a:r>
              <a:rPr lang="en-US" sz="2400" dirty="0" smtClean="0">
                <a:latin typeface="Times New Roman"/>
                <a:cs typeface="Times New Roman"/>
              </a:rPr>
              <a:t>)		</a:t>
            </a:r>
            <a:r>
              <a:rPr lang="en-US" sz="2400" i="1" dirty="0" err="1" smtClean="0">
                <a:solidFill>
                  <a:srgbClr val="9DF131"/>
                </a:solidFill>
                <a:latin typeface="Times New Roman"/>
                <a:cs typeface="Times New Roman"/>
              </a:rPr>
              <a:t>i-</a:t>
            </a:r>
            <a:r>
              <a:rPr lang="en-US" sz="2400" i="1" dirty="0" err="1" smtClean="0">
                <a:latin typeface="Times New Roman"/>
                <a:cs typeface="Times New Roman"/>
              </a:rPr>
              <a:t>w-eetümü-dü</a:t>
            </a:r>
            <a:r>
              <a:rPr lang="en-US" sz="2400" i="1" dirty="0" smtClean="0">
                <a:latin typeface="Times New Roman"/>
                <a:cs typeface="Times New Roman"/>
              </a:rPr>
              <a:t> </a:t>
            </a:r>
          </a:p>
          <a:p>
            <a:pPr lvl="1"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	</a:t>
            </a:r>
            <a:r>
              <a:rPr lang="en-US" sz="2400" dirty="0" smtClean="0">
                <a:solidFill>
                  <a:srgbClr val="9DF131"/>
                </a:solidFill>
                <a:latin typeface="Times New Roman"/>
                <a:cs typeface="Times New Roman"/>
              </a:rPr>
              <a:t>3-</a:t>
            </a:r>
            <a:r>
              <a:rPr lang="en-US" sz="2400" dirty="0" smtClean="0">
                <a:latin typeface="Times New Roman"/>
                <a:cs typeface="Times New Roman"/>
              </a:rPr>
              <a:t>do-</a:t>
            </a:r>
            <a:r>
              <a:rPr lang="en-US" sz="2400" cap="small" dirty="0" smtClean="0">
                <a:latin typeface="Times New Roman"/>
                <a:cs typeface="Times New Roman"/>
              </a:rPr>
              <a:t>nzr-emph </a:t>
            </a:r>
            <a:r>
              <a:rPr lang="en-US" sz="2400" dirty="0" smtClean="0">
                <a:latin typeface="Times New Roman"/>
                <a:cs typeface="Times New Roman"/>
              </a:rPr>
              <a:t>1</a:t>
            </a:r>
            <a:r>
              <a:rPr lang="en-US" sz="2400" cap="small" dirty="0" smtClean="0">
                <a:latin typeface="Times New Roman"/>
                <a:cs typeface="Times New Roman"/>
              </a:rPr>
              <a:t>pl</a:t>
            </a:r>
            <a:r>
              <a:rPr lang="en-US" sz="2400" dirty="0" smtClean="0">
                <a:latin typeface="Times New Roman"/>
                <a:cs typeface="Times New Roman"/>
              </a:rPr>
              <a:t>-</a:t>
            </a:r>
            <a:r>
              <a:rPr lang="en-US" sz="2400" cap="small" dirty="0" smtClean="0">
                <a:latin typeface="Times New Roman"/>
                <a:cs typeface="Times New Roman"/>
              </a:rPr>
              <a:t>agt</a:t>
            </a:r>
            <a:r>
              <a:rPr lang="en-US" sz="2400" dirty="0" smtClean="0">
                <a:latin typeface="Times New Roman"/>
                <a:cs typeface="Times New Roman"/>
              </a:rPr>
              <a:t>		</a:t>
            </a:r>
            <a:r>
              <a:rPr lang="en-US" sz="2400" dirty="0" smtClean="0">
                <a:solidFill>
                  <a:srgbClr val="9DF131"/>
                </a:solidFill>
                <a:latin typeface="Times New Roman"/>
                <a:cs typeface="Times New Roman"/>
              </a:rPr>
              <a:t>3-</a:t>
            </a:r>
            <a:r>
              <a:rPr lang="en-US" sz="2400" cap="small" dirty="0" smtClean="0">
                <a:latin typeface="Times New Roman"/>
                <a:cs typeface="Times New Roman"/>
              </a:rPr>
              <a:t>intr-</a:t>
            </a:r>
            <a:r>
              <a:rPr lang="en-US" sz="2400" dirty="0" smtClean="0">
                <a:latin typeface="Times New Roman"/>
                <a:cs typeface="Times New Roman"/>
              </a:rPr>
              <a:t>sing-</a:t>
            </a:r>
            <a:r>
              <a:rPr lang="en-US" sz="2400" cap="small" dirty="0" smtClean="0">
                <a:latin typeface="Times New Roman"/>
                <a:cs typeface="Times New Roman"/>
              </a:rPr>
              <a:t>nzr</a:t>
            </a:r>
          </a:p>
          <a:p>
            <a:pPr lvl="1"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	‘</a:t>
            </a:r>
            <a:r>
              <a:rPr lang="en-US" sz="2400" dirty="0" smtClean="0">
                <a:solidFill>
                  <a:srgbClr val="9DF131"/>
                </a:solidFill>
                <a:latin typeface="Times New Roman"/>
                <a:cs typeface="Times New Roman"/>
              </a:rPr>
              <a:t>its</a:t>
            </a:r>
            <a:r>
              <a:rPr lang="en-US" sz="2400" dirty="0" smtClean="0">
                <a:latin typeface="Times New Roman"/>
                <a:cs typeface="Times New Roman"/>
              </a:rPr>
              <a:t> doing (by us)’			‘</a:t>
            </a:r>
            <a:r>
              <a:rPr lang="en-US" sz="2400" dirty="0" smtClean="0">
                <a:solidFill>
                  <a:srgbClr val="9DF131"/>
                </a:solidFill>
                <a:latin typeface="Times New Roman"/>
                <a:cs typeface="Times New Roman"/>
              </a:rPr>
              <a:t>his</a:t>
            </a:r>
            <a:r>
              <a:rPr lang="en-US" sz="2400" dirty="0" smtClean="0">
                <a:latin typeface="Times New Roman"/>
                <a:cs typeface="Times New Roman"/>
              </a:rPr>
              <a:t> singing’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 smtClean="0"/>
              <a:t>This is the case!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en-US" sz="2400" dirty="0" smtClean="0"/>
              <a:t>Action nominalizations are obligatorily possessed by </a:t>
            </a:r>
            <a:r>
              <a:rPr lang="en-US" sz="2400" dirty="0" smtClean="0">
                <a:solidFill>
                  <a:srgbClr val="9DF131"/>
                </a:solidFill>
              </a:rPr>
              <a:t>S/P</a:t>
            </a:r>
          </a:p>
          <a:p>
            <a:pPr lvl="1"/>
            <a:r>
              <a:rPr lang="en-US" sz="2400" dirty="0" smtClean="0">
                <a:solidFill>
                  <a:srgbClr val="FF0000"/>
                </a:solidFill>
              </a:rPr>
              <a:t>A is an optional oblique</a:t>
            </a:r>
          </a:p>
          <a:p>
            <a:pPr lvl="1" algn="ctr">
              <a:buNone/>
            </a:pPr>
            <a:r>
              <a:rPr lang="en-US" sz="2400" dirty="0" err="1" smtClean="0">
                <a:latin typeface="Times New Roman"/>
                <a:cs typeface="Times New Roman"/>
              </a:rPr>
              <a:t>Ye’kwana</a:t>
            </a:r>
            <a:r>
              <a:rPr lang="en-US" sz="2400" dirty="0" smtClean="0">
                <a:latin typeface="Times New Roman"/>
                <a:cs typeface="Times New Roman"/>
              </a:rPr>
              <a:t> data from </a:t>
            </a:r>
            <a:r>
              <a:rPr lang="en-US" sz="2400" dirty="0" err="1" smtClean="0">
                <a:latin typeface="Times New Roman"/>
                <a:cs typeface="Times New Roman"/>
              </a:rPr>
              <a:t>Cáceres</a:t>
            </a:r>
            <a:r>
              <a:rPr lang="en-US" sz="2400" dirty="0" smtClean="0">
                <a:latin typeface="Times New Roman"/>
                <a:cs typeface="Times New Roman"/>
              </a:rPr>
              <a:t> (2011)</a:t>
            </a:r>
          </a:p>
          <a:p>
            <a:pPr lvl="1">
              <a:buNone/>
            </a:pPr>
            <a:r>
              <a:rPr lang="en-US" sz="2400" dirty="0" smtClean="0"/>
              <a:t>		    </a:t>
            </a:r>
            <a:r>
              <a:rPr lang="en-US" sz="2400" cap="small" dirty="0" err="1" smtClean="0">
                <a:solidFill>
                  <a:srgbClr val="9DF131"/>
                </a:solidFill>
              </a:rPr>
              <a:t>p-</a:t>
            </a:r>
            <a:r>
              <a:rPr lang="en-US" sz="2400" cap="small" dirty="0" err="1" smtClean="0"/>
              <a:t>V-nzr</a:t>
            </a:r>
            <a:r>
              <a:rPr lang="en-US" sz="2400" cap="small" dirty="0" smtClean="0"/>
              <a:t>       </a:t>
            </a:r>
            <a:r>
              <a:rPr lang="en-US" sz="2400" cap="small" dirty="0" smtClean="0">
                <a:solidFill>
                  <a:srgbClr val="FF0000"/>
                </a:solidFill>
              </a:rPr>
              <a:t>(A-</a:t>
            </a:r>
            <a:r>
              <a:rPr lang="en-US" sz="2400" cap="small" dirty="0" err="1" smtClean="0">
                <a:solidFill>
                  <a:srgbClr val="FF0000"/>
                </a:solidFill>
              </a:rPr>
              <a:t>obl</a:t>
            </a:r>
            <a:r>
              <a:rPr lang="en-US" sz="2400" cap="small" dirty="0" smtClean="0">
                <a:solidFill>
                  <a:srgbClr val="FF0000"/>
                </a:solidFill>
              </a:rPr>
              <a:t>)</a:t>
            </a:r>
            <a:r>
              <a:rPr lang="en-US" sz="2400" cap="small" dirty="0" smtClean="0"/>
              <a:t>		    </a:t>
            </a:r>
            <a:r>
              <a:rPr lang="en-US" sz="2400" cap="small" dirty="0" err="1" smtClean="0">
                <a:solidFill>
                  <a:srgbClr val="9DF131"/>
                </a:solidFill>
              </a:rPr>
              <a:t>s-</a:t>
            </a:r>
            <a:r>
              <a:rPr lang="en-US" sz="2400" cap="small" dirty="0" err="1" smtClean="0"/>
              <a:t>V-nzr</a:t>
            </a:r>
            <a:endParaRPr lang="en-US" sz="2400" cap="small" dirty="0" smtClean="0"/>
          </a:p>
          <a:p>
            <a:pPr lvl="1"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</a:t>
            </a:r>
            <a:r>
              <a:rPr lang="en-US" sz="2400" i="1" dirty="0" smtClean="0">
                <a:latin typeface="Times New Roman"/>
                <a:cs typeface="Times New Roman"/>
              </a:rPr>
              <a:t>	</a:t>
            </a:r>
            <a:r>
              <a:rPr lang="en-US" sz="2400" i="1" dirty="0" err="1" smtClean="0">
                <a:solidFill>
                  <a:srgbClr val="9DF131"/>
                </a:solidFill>
                <a:latin typeface="Times New Roman"/>
                <a:cs typeface="Times New Roman"/>
              </a:rPr>
              <a:t>t-</a:t>
            </a:r>
            <a:r>
              <a:rPr lang="en-US" sz="2400" i="1" dirty="0" err="1" smtClean="0">
                <a:latin typeface="Times New Roman"/>
                <a:cs typeface="Times New Roman"/>
              </a:rPr>
              <a:t>üdü-dü-:ne</a:t>
            </a:r>
            <a:r>
              <a:rPr lang="en-US" sz="2400" i="1" dirty="0" smtClean="0">
                <a:latin typeface="Times New Roman"/>
                <a:cs typeface="Times New Roman"/>
              </a:rPr>
              <a:t>     </a:t>
            </a:r>
            <a:r>
              <a:rPr lang="en-US" sz="2400" dirty="0" smtClean="0">
                <a:latin typeface="Times New Roman"/>
                <a:cs typeface="Times New Roman"/>
              </a:rPr>
              <a:t>(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kü-wya</a:t>
            </a:r>
            <a:r>
              <a:rPr lang="en-US" sz="2400" dirty="0" smtClean="0">
                <a:latin typeface="Times New Roman"/>
                <a:cs typeface="Times New Roman"/>
              </a:rPr>
              <a:t>)		</a:t>
            </a:r>
            <a:r>
              <a:rPr lang="en-US" sz="2400" i="1" dirty="0" err="1" smtClean="0">
                <a:solidFill>
                  <a:srgbClr val="9DF131"/>
                </a:solidFill>
                <a:latin typeface="Times New Roman"/>
                <a:cs typeface="Times New Roman"/>
              </a:rPr>
              <a:t>i-</a:t>
            </a:r>
            <a:r>
              <a:rPr lang="en-US" sz="2400" i="1" dirty="0" err="1" smtClean="0">
                <a:latin typeface="Times New Roman"/>
                <a:cs typeface="Times New Roman"/>
              </a:rPr>
              <a:t>w-eetümü-dü</a:t>
            </a:r>
            <a:r>
              <a:rPr lang="en-US" sz="2400" i="1" dirty="0" smtClean="0">
                <a:latin typeface="Times New Roman"/>
                <a:cs typeface="Times New Roman"/>
              </a:rPr>
              <a:t> </a:t>
            </a:r>
          </a:p>
          <a:p>
            <a:pPr lvl="1"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	</a:t>
            </a:r>
            <a:r>
              <a:rPr lang="en-US" sz="2400" dirty="0" smtClean="0">
                <a:solidFill>
                  <a:srgbClr val="9DF131"/>
                </a:solidFill>
                <a:latin typeface="Times New Roman"/>
                <a:cs typeface="Times New Roman"/>
              </a:rPr>
              <a:t>3-</a:t>
            </a:r>
            <a:r>
              <a:rPr lang="en-US" sz="2400" dirty="0" smtClean="0">
                <a:latin typeface="Times New Roman"/>
                <a:cs typeface="Times New Roman"/>
              </a:rPr>
              <a:t>do-</a:t>
            </a:r>
            <a:r>
              <a:rPr lang="en-US" sz="2400" cap="small" dirty="0" smtClean="0">
                <a:latin typeface="Times New Roman"/>
                <a:cs typeface="Times New Roman"/>
              </a:rPr>
              <a:t>nzr-emph </a:t>
            </a:r>
            <a:r>
              <a:rPr lang="en-US" sz="24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lang="en-US" sz="2400" cap="small" dirty="0" smtClean="0">
                <a:solidFill>
                  <a:srgbClr val="FF0000"/>
                </a:solidFill>
                <a:latin typeface="Times New Roman"/>
                <a:cs typeface="Times New Roman"/>
              </a:rPr>
              <a:t>pl</a:t>
            </a:r>
            <a:r>
              <a:rPr lang="en-US" sz="24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lang="en-US" sz="2400" cap="small" dirty="0" smtClean="0">
                <a:solidFill>
                  <a:srgbClr val="FF0000"/>
                </a:solidFill>
                <a:latin typeface="Times New Roman"/>
                <a:cs typeface="Times New Roman"/>
              </a:rPr>
              <a:t>agt</a:t>
            </a:r>
            <a:r>
              <a:rPr lang="en-US" sz="2400" dirty="0" smtClean="0">
                <a:latin typeface="Times New Roman"/>
                <a:cs typeface="Times New Roman"/>
              </a:rPr>
              <a:t>		</a:t>
            </a:r>
            <a:r>
              <a:rPr lang="en-US" sz="2400" dirty="0" smtClean="0">
                <a:solidFill>
                  <a:srgbClr val="9DF131"/>
                </a:solidFill>
                <a:latin typeface="Times New Roman"/>
                <a:cs typeface="Times New Roman"/>
              </a:rPr>
              <a:t>3-</a:t>
            </a:r>
            <a:r>
              <a:rPr lang="en-US" sz="2400" cap="small" dirty="0" smtClean="0">
                <a:latin typeface="Times New Roman"/>
                <a:cs typeface="Times New Roman"/>
              </a:rPr>
              <a:t>intr-</a:t>
            </a:r>
            <a:r>
              <a:rPr lang="en-US" sz="2400" dirty="0" smtClean="0">
                <a:latin typeface="Times New Roman"/>
                <a:cs typeface="Times New Roman"/>
              </a:rPr>
              <a:t>sing-</a:t>
            </a:r>
            <a:r>
              <a:rPr lang="en-US" sz="2400" cap="small" dirty="0" smtClean="0">
                <a:latin typeface="Times New Roman"/>
                <a:cs typeface="Times New Roman"/>
              </a:rPr>
              <a:t>nzr</a:t>
            </a:r>
          </a:p>
          <a:p>
            <a:pPr lvl="1"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	‘</a:t>
            </a:r>
            <a:r>
              <a:rPr lang="en-US" sz="2400" dirty="0" smtClean="0">
                <a:solidFill>
                  <a:srgbClr val="9DF131"/>
                </a:solidFill>
                <a:latin typeface="Times New Roman"/>
                <a:cs typeface="Times New Roman"/>
              </a:rPr>
              <a:t>its</a:t>
            </a:r>
            <a:r>
              <a:rPr lang="en-US" sz="2400" dirty="0" smtClean="0">
                <a:latin typeface="Times New Roman"/>
                <a:cs typeface="Times New Roman"/>
              </a:rPr>
              <a:t> doing </a:t>
            </a:r>
            <a:r>
              <a:rPr lang="en-US" sz="24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(by us)</a:t>
            </a:r>
            <a:r>
              <a:rPr lang="en-US" sz="2400" dirty="0" smtClean="0">
                <a:latin typeface="Times New Roman"/>
                <a:cs typeface="Times New Roman"/>
              </a:rPr>
              <a:t>’			‘</a:t>
            </a:r>
            <a:r>
              <a:rPr lang="en-US" sz="2400" dirty="0" smtClean="0">
                <a:solidFill>
                  <a:srgbClr val="9DF131"/>
                </a:solidFill>
                <a:latin typeface="Times New Roman"/>
                <a:cs typeface="Times New Roman"/>
              </a:rPr>
              <a:t>his</a:t>
            </a:r>
            <a:r>
              <a:rPr lang="en-US" sz="2400" dirty="0" smtClean="0">
                <a:latin typeface="Times New Roman"/>
                <a:cs typeface="Times New Roman"/>
              </a:rPr>
              <a:t> singing’</a:t>
            </a:r>
          </a:p>
          <a:p>
            <a:pPr lvl="1"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			         </a:t>
            </a:r>
            <a:r>
              <a:rPr lang="en-US" sz="2400" dirty="0" smtClean="0">
                <a:latin typeface="Trebuchet MS"/>
                <a:cs typeface="Times New Roman"/>
              </a:rPr>
              <a:t>[      P     ]                           [     S     ]</a:t>
            </a:r>
          </a:p>
          <a:p>
            <a:pPr lvl="1"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cf. </a:t>
            </a:r>
            <a:r>
              <a:rPr lang="en-US" sz="2400" i="1" dirty="0" smtClean="0">
                <a:latin typeface="Times New Roman"/>
                <a:cs typeface="Times New Roman"/>
              </a:rPr>
              <a:t>The destruction of the city</a:t>
            </a:r>
            <a:r>
              <a:rPr lang="en-US" sz="2400" dirty="0" smtClean="0">
                <a:latin typeface="Times New Roman"/>
                <a:cs typeface="Times New Roman"/>
              </a:rPr>
              <a:t>		</a:t>
            </a:r>
            <a:r>
              <a:rPr lang="en-US" sz="2400" i="1" dirty="0" smtClean="0">
                <a:latin typeface="Times New Roman"/>
                <a:cs typeface="Times New Roman"/>
              </a:rPr>
              <a:t>The glowing of the city	</a:t>
            </a:r>
            <a:endParaRPr lang="en-US" sz="2400" dirty="0" smtClean="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How are these nominalizations </a:t>
            </a:r>
            <a:br>
              <a:rPr lang="en-US" dirty="0" smtClean="0"/>
            </a:br>
            <a:r>
              <a:rPr lang="en-US" dirty="0" smtClean="0"/>
              <a:t>recruited into main clauses?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Just like in English, or any other language!</a:t>
            </a:r>
          </a:p>
          <a:p>
            <a:r>
              <a:rPr lang="en-US" dirty="0" smtClean="0"/>
              <a:t>Subordinate clauses (nominalizations) combine with main verbs and are reanalyzed as new main clauses </a:t>
            </a:r>
          </a:p>
          <a:p>
            <a:pPr lvl="1"/>
            <a:r>
              <a:rPr lang="en-US" dirty="0" smtClean="0"/>
              <a:t>With </a:t>
            </a:r>
            <a:r>
              <a:rPr lang="en-US" dirty="0" err="1" smtClean="0"/>
              <a:t>phasal</a:t>
            </a:r>
            <a:r>
              <a:rPr lang="en-US" dirty="0" smtClean="0"/>
              <a:t> verbs</a:t>
            </a:r>
          </a:p>
          <a:p>
            <a:pPr lvl="1">
              <a:buNone/>
            </a:pPr>
            <a:r>
              <a:rPr lang="en-US" i="1" dirty="0" smtClean="0"/>
              <a:t>			begin, finish</a:t>
            </a:r>
            <a:r>
              <a:rPr lang="en-US" dirty="0" smtClean="0"/>
              <a:t> 	&gt; </a:t>
            </a:r>
            <a:r>
              <a:rPr lang="en-US" cap="small" dirty="0" smtClean="0"/>
              <a:t>inchoative, completive</a:t>
            </a:r>
          </a:p>
          <a:p>
            <a:pPr lvl="1"/>
            <a:r>
              <a:rPr lang="en-US" dirty="0" smtClean="0"/>
              <a:t>With locative predicates</a:t>
            </a:r>
          </a:p>
          <a:p>
            <a:pPr lvl="1">
              <a:buNone/>
            </a:pPr>
            <a:r>
              <a:rPr lang="en-US" i="1" dirty="0" smtClean="0"/>
              <a:t>			be on V-</a:t>
            </a:r>
            <a:r>
              <a:rPr lang="en-US" i="1" dirty="0" err="1" smtClean="0"/>
              <a:t>ing</a:t>
            </a:r>
            <a:r>
              <a:rPr lang="en-US" dirty="0" smtClean="0"/>
              <a:t> 	&gt; </a:t>
            </a:r>
            <a:r>
              <a:rPr lang="en-US" cap="small" dirty="0" smtClean="0"/>
              <a:t>progressive</a:t>
            </a:r>
          </a:p>
          <a:p>
            <a:pPr lvl="1"/>
            <a:r>
              <a:rPr lang="en-US" dirty="0" smtClean="0"/>
              <a:t>As </a:t>
            </a:r>
            <a:r>
              <a:rPr lang="en-US" dirty="0" err="1" smtClean="0"/>
              <a:t>similatives</a:t>
            </a:r>
            <a:endParaRPr lang="en-US" dirty="0" smtClean="0"/>
          </a:p>
          <a:p>
            <a:pPr lvl="1">
              <a:buNone/>
            </a:pPr>
            <a:r>
              <a:rPr lang="en-US" i="1" dirty="0" smtClean="0"/>
              <a:t>		That is like his going</a:t>
            </a:r>
            <a:r>
              <a:rPr lang="en-US" dirty="0" smtClean="0"/>
              <a:t> 	&gt; </a:t>
            </a:r>
            <a:r>
              <a:rPr lang="en-US" cap="small" dirty="0" smtClean="0"/>
              <a:t>future</a:t>
            </a:r>
          </a:p>
          <a:p>
            <a:pPr lvl="1"/>
            <a:r>
              <a:rPr lang="en-US" dirty="0" smtClean="0"/>
              <a:t>As </a:t>
            </a:r>
            <a:r>
              <a:rPr lang="en-US" dirty="0" err="1" smtClean="0"/>
              <a:t>factives</a:t>
            </a:r>
            <a:endParaRPr lang="en-US" dirty="0" smtClean="0"/>
          </a:p>
          <a:p>
            <a:pPr lvl="1">
              <a:buNone/>
            </a:pPr>
            <a:r>
              <a:rPr lang="en-US" i="1" dirty="0" smtClean="0"/>
              <a:t>		That is his going</a:t>
            </a:r>
            <a:r>
              <a:rPr lang="en-US" dirty="0" smtClean="0"/>
              <a:t> 	&gt; </a:t>
            </a:r>
            <a:r>
              <a:rPr lang="en-US" cap="small" dirty="0" smtClean="0"/>
              <a:t>imperfective/present</a:t>
            </a:r>
            <a:endParaRPr lang="en-US" cap="smal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 smtClean="0"/>
              <a:t>Why?</a:t>
            </a:r>
            <a:br>
              <a:rPr lang="en-US" sz="5400" dirty="0" smtClean="0"/>
            </a:b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/>
              <a:t>Languages are constantly </a:t>
            </a:r>
          </a:p>
          <a:p>
            <a:pPr algn="ctr"/>
            <a:r>
              <a:rPr lang="en-US" sz="2800" dirty="0" smtClean="0"/>
              <a:t>renewing tense-aspect constructions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Valence:</a:t>
            </a:r>
            <a:br>
              <a:rPr lang="en-US" dirty="0" smtClean="0"/>
            </a:br>
            <a:r>
              <a:rPr lang="en-US" dirty="0" smtClean="0"/>
              <a:t>Number of core arguments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Monovalent</a:t>
            </a:r>
            <a:endParaRPr lang="en-US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Intransitive			</a:t>
            </a:r>
          </a:p>
          <a:p>
            <a:pPr>
              <a:buNone/>
            </a:pP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one argument</a:t>
            </a:r>
          </a:p>
          <a:p>
            <a:pPr>
              <a:buNone/>
            </a:pP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Bivalent			</a:t>
            </a:r>
          </a:p>
          <a:p>
            <a:pPr>
              <a:buNone/>
            </a:pP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Transitive    </a:t>
            </a:r>
          </a:p>
          <a:p>
            <a:pPr>
              <a:buNone/>
            </a:pP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two arguments:</a:t>
            </a:r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094957" y="2163979"/>
            <a:ext cx="31100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8000"/>
                </a:solidFill>
              </a:rPr>
              <a:t>     </a:t>
            </a:r>
            <a:r>
              <a:rPr lang="en-US" sz="60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</a:t>
            </a:r>
          </a:p>
          <a:p>
            <a:endParaRPr lang="en-US" sz="6000" dirty="0" smtClean="0">
              <a:solidFill>
                <a:srgbClr val="008000"/>
              </a:solidFill>
            </a:endParaRPr>
          </a:p>
          <a:p>
            <a:r>
              <a:rPr lang="en-US" sz="6000" dirty="0" smtClean="0">
                <a:solidFill>
                  <a:srgbClr val="008000"/>
                </a:solidFill>
              </a:rPr>
              <a:t>  </a:t>
            </a:r>
            <a:r>
              <a:rPr lang="en-US" sz="6000" dirty="0" smtClean="0">
                <a:solidFill>
                  <a:srgbClr val="FF0000"/>
                </a:solidFill>
              </a:rPr>
              <a:t>A     P</a:t>
            </a:r>
            <a:endParaRPr lang="en-US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 smtClean="0"/>
              <a:t>Why is this case unusual?</a:t>
            </a:r>
            <a:endParaRPr lang="en-US" sz="48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Because the subordinate clauses already contain ergative patterns</a:t>
            </a:r>
          </a:p>
          <a:p>
            <a:r>
              <a:rPr lang="en-US" sz="3200" dirty="0" smtClean="0"/>
              <a:t>These patterns are (usually) maintained after reanalysis</a:t>
            </a:r>
          </a:p>
          <a:p>
            <a:r>
              <a:rPr lang="en-US" sz="3200" dirty="0" smtClean="0"/>
              <a:t>So main clauses inherit ergative patterns</a:t>
            </a:r>
          </a:p>
          <a:p>
            <a:pPr algn="ctr">
              <a:buNone/>
            </a:pPr>
            <a:r>
              <a:rPr lang="en-US" sz="3200" dirty="0" smtClean="0"/>
              <a:t>KEY: without additional motivation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How does this give us the universal patterns?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Early in the process, which innovative ergative tense-aspect comes first?</a:t>
            </a:r>
          </a:p>
          <a:p>
            <a:endParaRPr lang="en-US" sz="2800" dirty="0" smtClean="0"/>
          </a:p>
          <a:p>
            <a:pPr lvl="1"/>
            <a:r>
              <a:rPr lang="en-US" sz="2800" dirty="0" err="1" smtClean="0"/>
              <a:t>Tiriyó</a:t>
            </a:r>
            <a:r>
              <a:rPr lang="en-US" sz="2800" dirty="0" smtClean="0"/>
              <a:t>: past</a:t>
            </a:r>
          </a:p>
          <a:p>
            <a:pPr lvl="1"/>
            <a:r>
              <a:rPr lang="en-US" sz="2800" dirty="0" err="1" smtClean="0"/>
              <a:t>Wayana</a:t>
            </a:r>
            <a:r>
              <a:rPr lang="en-US" sz="2800" dirty="0" smtClean="0"/>
              <a:t>: Perfective</a:t>
            </a:r>
          </a:p>
          <a:p>
            <a:pPr lvl="1"/>
            <a:r>
              <a:rPr lang="en-US" sz="2800" dirty="0" err="1" smtClean="0"/>
              <a:t>Makushi</a:t>
            </a:r>
            <a:r>
              <a:rPr lang="en-US" sz="2800" dirty="0" smtClean="0"/>
              <a:t>: all of them became ergative</a:t>
            </a:r>
          </a:p>
          <a:p>
            <a:pPr lvl="2"/>
            <a:r>
              <a:rPr lang="en-US" sz="2400" dirty="0" smtClean="0"/>
              <a:t>Then the (nominative) progressive developed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How does this give us the counter-universal patterns?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Early in the process, which innovative ergative tense-aspect comes first?</a:t>
            </a:r>
          </a:p>
          <a:p>
            <a:endParaRPr lang="en-US" sz="2800" dirty="0" smtClean="0"/>
          </a:p>
          <a:p>
            <a:pPr lvl="1"/>
            <a:r>
              <a:rPr lang="en-US" sz="2800" dirty="0" err="1" smtClean="0"/>
              <a:t>Cariña</a:t>
            </a:r>
            <a:r>
              <a:rPr lang="en-US" sz="2800" dirty="0" smtClean="0"/>
              <a:t>: future</a:t>
            </a:r>
          </a:p>
          <a:p>
            <a:pPr lvl="1"/>
            <a:r>
              <a:rPr lang="en-US" sz="2800" dirty="0" err="1" smtClean="0"/>
              <a:t>Ye’kwana</a:t>
            </a:r>
            <a:r>
              <a:rPr lang="en-US" sz="2800" dirty="0" smtClean="0"/>
              <a:t>: Imperfective</a:t>
            </a:r>
          </a:p>
          <a:p>
            <a:pPr lvl="1"/>
            <a:r>
              <a:rPr lang="en-US" sz="2800" dirty="0" err="1" smtClean="0"/>
              <a:t>Panare</a:t>
            </a:r>
            <a:r>
              <a:rPr lang="en-US" sz="2800" dirty="0" smtClean="0"/>
              <a:t>: future, imperfective, desiderative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 dirty="0" smtClean="0"/>
              <a:t>Discussion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Split </a:t>
            </a:r>
            <a:r>
              <a:rPr lang="en-US" sz="3200" dirty="0" err="1" smtClean="0"/>
              <a:t>ergativity</a:t>
            </a:r>
            <a:r>
              <a:rPr lang="en-US" sz="3200" dirty="0" smtClean="0"/>
              <a:t> is a term that reflects theoretical assumptions of the 70’s</a:t>
            </a:r>
          </a:p>
          <a:p>
            <a:pPr lvl="1"/>
            <a:r>
              <a:rPr lang="en-US" sz="3200" dirty="0" smtClean="0"/>
              <a:t>Grammar is unified, a single “deep” structure</a:t>
            </a:r>
          </a:p>
          <a:p>
            <a:pPr lvl="1"/>
            <a:r>
              <a:rPr lang="en-US" sz="3200" dirty="0" smtClean="0"/>
              <a:t>This structure is “split” between the different alignments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Ergativity</a:t>
            </a:r>
            <a:r>
              <a:rPr lang="en-US" dirty="0" smtClean="0"/>
              <a:t> as firewood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4134"/>
            <a:ext cx="9144000" cy="66538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447800"/>
          </a:xfrm>
        </p:spPr>
        <p:txBody>
          <a:bodyPr/>
          <a:lstStyle/>
          <a:p>
            <a:pPr algn="ctr"/>
            <a:r>
              <a:rPr lang="en-US" sz="3200" dirty="0" smtClean="0"/>
              <a:t>Modern Construction Grammar, coupled with an understanding of Historical change, offers a different 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endParaRPr lang="en-US" sz="3600" dirty="0" smtClean="0"/>
          </a:p>
          <a:p>
            <a:pPr lvl="1"/>
            <a:r>
              <a:rPr lang="en-US" sz="3600" dirty="0" smtClean="0"/>
              <a:t>Each construction has its own history</a:t>
            </a:r>
          </a:p>
          <a:p>
            <a:pPr lvl="1"/>
            <a:r>
              <a:rPr lang="en-US" sz="3600" dirty="0" smtClean="0"/>
              <a:t>Each develops at a particular time, in layers</a:t>
            </a:r>
          </a:p>
          <a:p>
            <a:pPr lvl="1"/>
            <a:r>
              <a:rPr lang="en-US" sz="3600" dirty="0" smtClean="0"/>
              <a:t>Main clauses at any one time are like a patchwork quilt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>
                <a:latin typeface="Times New Roman" pitchFamily="-109" charset="0"/>
              </a:rPr>
              <a:t>An Irish patchwork quilt</a:t>
            </a:r>
            <a:endParaRPr lang="en-US"/>
          </a:p>
        </p:txBody>
      </p:sp>
      <p:graphicFrame>
        <p:nvGraphicFramePr>
          <p:cNvPr id="2053" name="Object 5"/>
          <p:cNvGraphicFramePr>
            <a:graphicFrameLocks noGrp="1" noChangeAspect="1"/>
          </p:cNvGraphicFramePr>
          <p:nvPr>
            <p:ph sz="half" idx="2"/>
          </p:nvPr>
        </p:nvGraphicFramePr>
        <p:xfrm>
          <a:off x="0" y="-1"/>
          <a:ext cx="9144000" cy="86968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64" name="Document" r:id="rId5" imgW="4267200" imgH="4965192" progId="Word.Document.8">
                  <p:embed/>
                </p:oleObj>
              </mc:Choice>
              <mc:Fallback>
                <p:oleObj name="Document" r:id="rId5" imgW="4267200" imgH="4965192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1"/>
                        <a:ext cx="9144000" cy="86968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9204325" y="48577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Adding</a:t>
            </a:r>
            <a:r>
              <a:rPr lang="en-US" dirty="0" smtClean="0"/>
              <a:t> a Passive &gt; Ergative to an older Nominative-Accusative quilt</a:t>
            </a:r>
            <a:endParaRPr lang="en-US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2438400" y="1905000"/>
            <a:ext cx="3810000" cy="4114800"/>
          </a:xfrm>
        </p:spPr>
        <p:txBody>
          <a:bodyPr/>
          <a:lstStyle/>
          <a:p>
            <a:endParaRPr lang="en-US" sz="2800"/>
          </a:p>
        </p:txBody>
      </p:sp>
      <p:sp>
        <p:nvSpPr>
          <p:cNvPr id="39940" name="Text Box 4" descr="Bouquet"/>
          <p:cNvSpPr txBox="1">
            <a:spLocks noChangeArrowheads="1"/>
          </p:cNvSpPr>
          <p:nvPr/>
        </p:nvSpPr>
        <p:spPr bwMode="auto">
          <a:xfrm>
            <a:off x="1295400" y="1905000"/>
            <a:ext cx="6477000" cy="43434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endParaRPr lang="en-US" dirty="0">
              <a:latin typeface="Times New Roman" pitchFamily="-109" charset="0"/>
            </a:endParaRPr>
          </a:p>
          <a:p>
            <a:pPr algn="ctr"/>
            <a:endParaRPr lang="en-US" dirty="0">
              <a:latin typeface="Times New Roman" pitchFamily="-109" charset="0"/>
            </a:endParaRPr>
          </a:p>
          <a:p>
            <a:pPr algn="ctr"/>
            <a:endParaRPr lang="en-US" dirty="0">
              <a:latin typeface="Times New Roman" pitchFamily="-109" charset="0"/>
            </a:endParaRPr>
          </a:p>
          <a:p>
            <a:pPr algn="ctr"/>
            <a:r>
              <a:rPr lang="en-US" sz="4000" dirty="0">
                <a:latin typeface="Times New Roman" pitchFamily="-109" charset="0"/>
              </a:rPr>
              <a:t>Old</a:t>
            </a:r>
            <a:r>
              <a:rPr lang="en-US" sz="4000" dirty="0" smtClean="0">
                <a:latin typeface="Times New Roman" pitchFamily="-109" charset="0"/>
              </a:rPr>
              <a:t> Nominative- </a:t>
            </a:r>
          </a:p>
          <a:p>
            <a:pPr algn="ctr"/>
            <a:r>
              <a:rPr lang="en-US" sz="4000" dirty="0" smtClean="0">
                <a:latin typeface="Times New Roman" pitchFamily="-109" charset="0"/>
              </a:rPr>
              <a:t>Accusative System</a:t>
            </a:r>
            <a:endParaRPr lang="en-US" dirty="0">
              <a:latin typeface="Times New Roman" pitchFamily="-109" charset="0"/>
            </a:endParaRPr>
          </a:p>
        </p:txBody>
      </p:sp>
      <p:sp>
        <p:nvSpPr>
          <p:cNvPr id="39941" name="Text Box 5" descr="Wide upward diagonal"/>
          <p:cNvSpPr txBox="1">
            <a:spLocks noChangeArrowheads="1"/>
          </p:cNvSpPr>
          <p:nvPr/>
        </p:nvSpPr>
        <p:spPr bwMode="auto">
          <a:xfrm>
            <a:off x="2159000" y="4800600"/>
            <a:ext cx="5291667" cy="1219200"/>
          </a:xfrm>
          <a:prstGeom prst="rect">
            <a:avLst/>
          </a:prstGeom>
          <a:pattFill prst="wdUpDiag">
            <a:fgClr>
              <a:srgbClr val="FFAB59"/>
            </a:fgClr>
            <a:bgClr>
              <a:srgbClr val="FFFFFF"/>
            </a:bgClr>
          </a:pattFill>
          <a:ln w="28575">
            <a:solidFill>
              <a:srgbClr val="993300"/>
            </a:solidFill>
            <a:prstDash val="dashDot"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3200" dirty="0" smtClean="0">
                <a:latin typeface="Times New Roman" pitchFamily="-109" charset="0"/>
              </a:rPr>
              <a:t>New Ergative-</a:t>
            </a:r>
            <a:r>
              <a:rPr lang="en-US" sz="3200" dirty="0" err="1" smtClean="0">
                <a:latin typeface="Times New Roman" pitchFamily="-109" charset="0"/>
              </a:rPr>
              <a:t>Absolutive</a:t>
            </a:r>
            <a:endParaRPr lang="en-US" sz="3200" dirty="0" smtClean="0">
              <a:latin typeface="Times New Roman" pitchFamily="-109" charset="0"/>
            </a:endParaRPr>
          </a:p>
          <a:p>
            <a:pPr algn="ctr"/>
            <a:r>
              <a:rPr lang="en-US" sz="3200" dirty="0" smtClean="0">
                <a:latin typeface="Times New Roman" pitchFamily="-109" charset="0"/>
              </a:rPr>
              <a:t>from passive — only in past</a:t>
            </a:r>
            <a:endParaRPr lang="en-US" sz="3200" dirty="0">
              <a:latin typeface="Times New Roman" pitchFamily="-109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err="1" smtClean="0"/>
              <a:t>Akawaio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Adding more nominalizations &gt; ergative to create doubles of every tense</a:t>
            </a:r>
            <a:endParaRPr lang="en-US" sz="3200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2438400" y="1905000"/>
            <a:ext cx="3810000" cy="4114800"/>
          </a:xfrm>
        </p:spPr>
        <p:txBody>
          <a:bodyPr/>
          <a:lstStyle/>
          <a:p>
            <a:endParaRPr lang="en-US" sz="2800"/>
          </a:p>
        </p:txBody>
      </p:sp>
      <p:sp>
        <p:nvSpPr>
          <p:cNvPr id="39940" name="Text Box 4" descr="Bouquet"/>
          <p:cNvSpPr txBox="1">
            <a:spLocks noChangeArrowheads="1"/>
          </p:cNvSpPr>
          <p:nvPr/>
        </p:nvSpPr>
        <p:spPr bwMode="auto">
          <a:xfrm>
            <a:off x="1295400" y="1905000"/>
            <a:ext cx="6477000" cy="43434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endParaRPr lang="en-US" dirty="0">
              <a:latin typeface="Times New Roman" pitchFamily="-109" charset="0"/>
            </a:endParaRPr>
          </a:p>
          <a:p>
            <a:pPr algn="ctr"/>
            <a:endParaRPr lang="en-US" dirty="0">
              <a:latin typeface="Times New Roman" pitchFamily="-109" charset="0"/>
            </a:endParaRPr>
          </a:p>
          <a:p>
            <a:pPr algn="ctr"/>
            <a:endParaRPr lang="en-US" dirty="0" smtClean="0">
              <a:latin typeface="Times New Roman" pitchFamily="-109" charset="0"/>
            </a:endParaRPr>
          </a:p>
          <a:p>
            <a:pPr algn="ctr"/>
            <a:endParaRPr lang="en-US" sz="4000" dirty="0" smtClean="0">
              <a:latin typeface="Times New Roman" pitchFamily="-109" charset="0"/>
            </a:endParaRPr>
          </a:p>
          <a:p>
            <a:pPr algn="ctr">
              <a:spcBef>
                <a:spcPts val="7800"/>
              </a:spcBef>
            </a:pPr>
            <a:r>
              <a:rPr lang="en-US" sz="3600" dirty="0" smtClean="0">
                <a:latin typeface="Times New Roman" pitchFamily="-109" charset="0"/>
              </a:rPr>
              <a:t>Old Nominative-</a:t>
            </a:r>
          </a:p>
          <a:p>
            <a:pPr algn="ctr"/>
            <a:r>
              <a:rPr lang="en-US" sz="3600" dirty="0" smtClean="0">
                <a:latin typeface="Times New Roman" pitchFamily="-109" charset="0"/>
              </a:rPr>
              <a:t>Accusative System — </a:t>
            </a:r>
          </a:p>
          <a:p>
            <a:pPr algn="ctr"/>
            <a:r>
              <a:rPr lang="en-US" sz="3200" cap="small" dirty="0" smtClean="0">
                <a:latin typeface="Times New Roman" pitchFamily="-109" charset="0"/>
              </a:rPr>
              <a:t>future, perfect, present, &amp; past</a:t>
            </a:r>
            <a:endParaRPr lang="en-US" sz="1400" cap="small" dirty="0">
              <a:latin typeface="Times New Roman" pitchFamily="-109" charset="0"/>
            </a:endParaRP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1295400" y="1904999"/>
            <a:ext cx="6477000" cy="539751"/>
          </a:xfrm>
          <a:prstGeom prst="rect">
            <a:avLst/>
          </a:prstGeom>
          <a:solidFill>
            <a:srgbClr val="32F7C2"/>
          </a:solidFill>
          <a:ln w="28575">
            <a:solidFill>
              <a:srgbClr val="008000"/>
            </a:solidFill>
            <a:prstDash val="dashDot"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2400" cap="small" dirty="0" smtClean="0">
                <a:latin typeface="Times New Roman" pitchFamily="-109" charset="0"/>
              </a:rPr>
              <a:t>future </a:t>
            </a:r>
            <a:r>
              <a:rPr lang="en-US" sz="2400" dirty="0" smtClean="0">
                <a:latin typeface="Times New Roman" pitchFamily="-109" charset="0"/>
              </a:rPr>
              <a:t>Ergative-</a:t>
            </a:r>
            <a:r>
              <a:rPr lang="en-US" sz="2400" dirty="0" err="1" smtClean="0">
                <a:latin typeface="Times New Roman" pitchFamily="-109" charset="0"/>
              </a:rPr>
              <a:t>Absolutive</a:t>
            </a:r>
            <a:r>
              <a:rPr lang="en-US" sz="2400" dirty="0" smtClean="0">
                <a:latin typeface="Times New Roman" pitchFamily="-109" charset="0"/>
              </a:rPr>
              <a:t> from nominalization</a:t>
            </a:r>
            <a:endParaRPr lang="en-US" sz="2400" dirty="0">
              <a:latin typeface="Times New Roman" pitchFamily="-109" charset="0"/>
            </a:endParaRPr>
          </a:p>
        </p:txBody>
      </p:sp>
      <p:sp>
        <p:nvSpPr>
          <p:cNvPr id="6" name="Text Box 8" descr="Wide downward diagonal"/>
          <p:cNvSpPr txBox="1">
            <a:spLocks noChangeArrowheads="1"/>
          </p:cNvSpPr>
          <p:nvPr/>
        </p:nvSpPr>
        <p:spPr bwMode="auto">
          <a:xfrm>
            <a:off x="1295400" y="2444751"/>
            <a:ext cx="6477000" cy="529166"/>
          </a:xfrm>
          <a:prstGeom prst="rect">
            <a:avLst/>
          </a:prstGeom>
          <a:pattFill prst="wdDnDiag">
            <a:fgClr>
              <a:srgbClr val="D02CF7"/>
            </a:fgClr>
            <a:bgClr>
              <a:srgbClr val="FFFFFF"/>
            </a:bgClr>
          </a:pattFill>
          <a:ln w="28575">
            <a:solidFill>
              <a:srgbClr val="0000FF"/>
            </a:solidFill>
            <a:prstDash val="dashDot"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2400" cap="small" dirty="0" smtClean="0">
                <a:latin typeface="Times New Roman" pitchFamily="-109" charset="0"/>
              </a:rPr>
              <a:t>present </a:t>
            </a:r>
            <a:r>
              <a:rPr lang="en-US" sz="2400" dirty="0" smtClean="0">
                <a:latin typeface="Times New Roman" pitchFamily="-109" charset="0"/>
              </a:rPr>
              <a:t>Ergative-</a:t>
            </a:r>
            <a:r>
              <a:rPr lang="en-US" sz="2400" dirty="0" err="1" smtClean="0">
                <a:latin typeface="Times New Roman" pitchFamily="-109" charset="0"/>
              </a:rPr>
              <a:t>Absolutivefrom</a:t>
            </a:r>
            <a:r>
              <a:rPr lang="en-US" sz="2400" dirty="0" smtClean="0">
                <a:latin typeface="Times New Roman" pitchFamily="-109" charset="0"/>
              </a:rPr>
              <a:t> nominalization</a:t>
            </a:r>
            <a:endParaRPr lang="en-US" sz="2400" dirty="0">
              <a:latin typeface="Times New Roman" pitchFamily="-109" charset="0"/>
            </a:endParaRPr>
          </a:p>
        </p:txBody>
      </p:sp>
      <p:sp>
        <p:nvSpPr>
          <p:cNvPr id="7" name="Text Box 7" descr="Stationery"/>
          <p:cNvSpPr txBox="1">
            <a:spLocks noChangeArrowheads="1"/>
          </p:cNvSpPr>
          <p:nvPr/>
        </p:nvSpPr>
        <p:spPr bwMode="auto">
          <a:xfrm>
            <a:off x="1295400" y="2973918"/>
            <a:ext cx="6477000" cy="63500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28575">
            <a:solidFill>
              <a:srgbClr val="800080"/>
            </a:solidFill>
            <a:prstDash val="dashDot"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2400" cap="small" dirty="0" smtClean="0">
                <a:latin typeface="Times New Roman" pitchFamily="-109" charset="0"/>
              </a:rPr>
              <a:t>perfect </a:t>
            </a:r>
            <a:r>
              <a:rPr lang="en-US" sz="2400" dirty="0" smtClean="0">
                <a:latin typeface="Times New Roman" pitchFamily="-109" charset="0"/>
              </a:rPr>
              <a:t>Ergative-</a:t>
            </a:r>
            <a:r>
              <a:rPr lang="en-US" sz="2400" dirty="0" err="1" smtClean="0">
                <a:latin typeface="Times New Roman" pitchFamily="-109" charset="0"/>
              </a:rPr>
              <a:t>Absolutive</a:t>
            </a:r>
            <a:r>
              <a:rPr lang="en-US" sz="2400" dirty="0" smtClean="0">
                <a:latin typeface="Times New Roman" pitchFamily="-109" charset="0"/>
              </a:rPr>
              <a:t> from nominalization</a:t>
            </a:r>
            <a:endParaRPr lang="en-US" sz="2400" dirty="0">
              <a:latin typeface="Times New Roman" pitchFamily="-109" charset="0"/>
            </a:endParaRPr>
          </a:p>
        </p:txBody>
      </p:sp>
      <p:sp>
        <p:nvSpPr>
          <p:cNvPr id="8" name="Text Box 5" descr="Wide upward diagonal"/>
          <p:cNvSpPr txBox="1">
            <a:spLocks noChangeArrowheads="1"/>
          </p:cNvSpPr>
          <p:nvPr/>
        </p:nvSpPr>
        <p:spPr bwMode="auto">
          <a:xfrm>
            <a:off x="1295400" y="3608918"/>
            <a:ext cx="6477000" cy="628650"/>
          </a:xfrm>
          <a:prstGeom prst="rect">
            <a:avLst/>
          </a:prstGeom>
          <a:pattFill prst="wdUpDiag">
            <a:fgClr>
              <a:srgbClr val="FFAB59"/>
            </a:fgClr>
            <a:bgClr>
              <a:srgbClr val="FFFFFF"/>
            </a:bgClr>
          </a:pattFill>
          <a:ln w="28575">
            <a:solidFill>
              <a:srgbClr val="993300"/>
            </a:solidFill>
            <a:prstDash val="dashDot"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2400" cap="small" dirty="0" smtClean="0">
                <a:latin typeface="Times New Roman" pitchFamily="-109" charset="0"/>
              </a:rPr>
              <a:t>past </a:t>
            </a:r>
            <a:r>
              <a:rPr lang="en-US" sz="2400" dirty="0" smtClean="0">
                <a:latin typeface="Times New Roman" pitchFamily="-109" charset="0"/>
              </a:rPr>
              <a:t>Ergative-</a:t>
            </a:r>
            <a:r>
              <a:rPr lang="en-US" sz="2400" dirty="0" err="1" smtClean="0">
                <a:latin typeface="Times New Roman" pitchFamily="-109" charset="0"/>
              </a:rPr>
              <a:t>Absolutive</a:t>
            </a:r>
            <a:r>
              <a:rPr lang="en-US" sz="2400" dirty="0" smtClean="0">
                <a:latin typeface="Times New Roman" pitchFamily="-109" charset="0"/>
              </a:rPr>
              <a:t> from nominalization</a:t>
            </a:r>
            <a:endParaRPr lang="en-US" sz="2400" dirty="0">
              <a:latin typeface="Times New Roman" pitchFamily="-109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smtClean="0"/>
              <a:t>Pre-</a:t>
            </a:r>
            <a:r>
              <a:rPr lang="en-US" sz="3200" dirty="0" err="1" smtClean="0"/>
              <a:t>Makushi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Adding more nominalizations &gt; ergative and covering the entire quilt</a:t>
            </a:r>
            <a:endParaRPr lang="en-US" sz="3200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2438400" y="1905000"/>
            <a:ext cx="3810000" cy="4114800"/>
          </a:xfrm>
        </p:spPr>
        <p:txBody>
          <a:bodyPr/>
          <a:lstStyle/>
          <a:p>
            <a:endParaRPr lang="en-US" sz="2800"/>
          </a:p>
        </p:txBody>
      </p:sp>
      <p:sp>
        <p:nvSpPr>
          <p:cNvPr id="39940" name="Text Box 4" descr="Bouquet"/>
          <p:cNvSpPr txBox="1">
            <a:spLocks noChangeArrowheads="1"/>
          </p:cNvSpPr>
          <p:nvPr/>
        </p:nvSpPr>
        <p:spPr bwMode="auto">
          <a:xfrm>
            <a:off x="1295400" y="1905000"/>
            <a:ext cx="6477000" cy="43434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endParaRPr lang="en-US" dirty="0">
              <a:latin typeface="Times New Roman" pitchFamily="-109" charset="0"/>
            </a:endParaRPr>
          </a:p>
          <a:p>
            <a:pPr algn="ctr"/>
            <a:endParaRPr lang="en-US" dirty="0">
              <a:latin typeface="Times New Roman" pitchFamily="-109" charset="0"/>
            </a:endParaRPr>
          </a:p>
          <a:p>
            <a:pPr algn="ctr"/>
            <a:endParaRPr lang="en-US" dirty="0" smtClean="0">
              <a:latin typeface="Times New Roman" pitchFamily="-109" charset="0"/>
            </a:endParaRPr>
          </a:p>
          <a:p>
            <a:pPr algn="ctr"/>
            <a:endParaRPr lang="en-US" sz="4000" dirty="0" smtClean="0">
              <a:latin typeface="Times New Roman" pitchFamily="-109" charset="0"/>
            </a:endParaRPr>
          </a:p>
          <a:p>
            <a:pPr algn="ctr"/>
            <a:endParaRPr lang="en-US" sz="4000" dirty="0" smtClean="0">
              <a:latin typeface="Times New Roman" pitchFamily="-109" charset="0"/>
            </a:endParaRPr>
          </a:p>
          <a:p>
            <a:pPr algn="ctr"/>
            <a:r>
              <a:rPr lang="en-US" sz="4000" dirty="0" smtClean="0">
                <a:latin typeface="Times New Roman" pitchFamily="-109" charset="0"/>
              </a:rPr>
              <a:t>Old Nominative-</a:t>
            </a:r>
          </a:p>
          <a:p>
            <a:pPr algn="ctr"/>
            <a:r>
              <a:rPr lang="en-US" sz="4000" dirty="0" smtClean="0">
                <a:latin typeface="Times New Roman" pitchFamily="-109" charset="0"/>
              </a:rPr>
              <a:t>Accusative System</a:t>
            </a:r>
            <a:endParaRPr lang="en-US" dirty="0">
              <a:latin typeface="Times New Roman" pitchFamily="-109" charset="0"/>
            </a:endParaRP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1295400" y="1905000"/>
            <a:ext cx="6477000" cy="1028064"/>
          </a:xfrm>
          <a:prstGeom prst="rect">
            <a:avLst/>
          </a:prstGeom>
          <a:solidFill>
            <a:srgbClr val="32F7C2"/>
          </a:solidFill>
          <a:ln w="28575">
            <a:solidFill>
              <a:srgbClr val="008000"/>
            </a:solidFill>
            <a:prstDash val="dashDot"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3200" dirty="0" smtClean="0">
                <a:latin typeface="Times New Roman" pitchFamily="-109" charset="0"/>
              </a:rPr>
              <a:t>Future Ergative-</a:t>
            </a:r>
            <a:r>
              <a:rPr lang="en-US" sz="3200" dirty="0" err="1" smtClean="0">
                <a:latin typeface="Times New Roman" pitchFamily="-109" charset="0"/>
              </a:rPr>
              <a:t>Absolutive</a:t>
            </a:r>
            <a:endParaRPr lang="en-US" sz="3200" dirty="0" smtClean="0">
              <a:latin typeface="Times New Roman" pitchFamily="-109" charset="0"/>
            </a:endParaRPr>
          </a:p>
          <a:p>
            <a:pPr algn="ctr"/>
            <a:r>
              <a:rPr lang="en-US" sz="3200" dirty="0" smtClean="0">
                <a:latin typeface="Times New Roman" pitchFamily="-109" charset="0"/>
              </a:rPr>
              <a:t>from nominalization</a:t>
            </a:r>
            <a:endParaRPr lang="en-US" sz="3200" dirty="0">
              <a:latin typeface="Times New Roman" pitchFamily="-109" charset="0"/>
            </a:endParaRPr>
          </a:p>
        </p:txBody>
      </p:sp>
      <p:sp>
        <p:nvSpPr>
          <p:cNvPr id="6" name="Text Box 8" descr="Wide downward diagonal"/>
          <p:cNvSpPr txBox="1">
            <a:spLocks noChangeArrowheads="1"/>
          </p:cNvSpPr>
          <p:nvPr/>
        </p:nvSpPr>
        <p:spPr bwMode="auto">
          <a:xfrm>
            <a:off x="1295400" y="2933064"/>
            <a:ext cx="6477000" cy="1047522"/>
          </a:xfrm>
          <a:prstGeom prst="rect">
            <a:avLst/>
          </a:prstGeom>
          <a:pattFill prst="wdDnDiag">
            <a:fgClr>
              <a:srgbClr val="D02CF7"/>
            </a:fgClr>
            <a:bgClr>
              <a:srgbClr val="FFFFFF"/>
            </a:bgClr>
          </a:pattFill>
          <a:ln w="28575">
            <a:solidFill>
              <a:srgbClr val="0000FF"/>
            </a:solidFill>
            <a:prstDash val="dashDot"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3200" dirty="0" smtClean="0">
                <a:latin typeface="Times New Roman" pitchFamily="-109" charset="0"/>
              </a:rPr>
              <a:t>Present Ergative-</a:t>
            </a:r>
            <a:r>
              <a:rPr lang="en-US" sz="3200" dirty="0" err="1" smtClean="0">
                <a:latin typeface="Times New Roman" pitchFamily="-109" charset="0"/>
              </a:rPr>
              <a:t>Absolutive</a:t>
            </a:r>
            <a:endParaRPr lang="en-US" sz="3200" dirty="0" smtClean="0">
              <a:latin typeface="Times New Roman" pitchFamily="-109" charset="0"/>
            </a:endParaRPr>
          </a:p>
          <a:p>
            <a:pPr algn="ctr"/>
            <a:r>
              <a:rPr lang="en-US" sz="3200" dirty="0" smtClean="0">
                <a:latin typeface="Times New Roman" pitchFamily="-109" charset="0"/>
              </a:rPr>
              <a:t>from nominalization</a:t>
            </a:r>
            <a:endParaRPr lang="en-US" sz="3200" dirty="0">
              <a:latin typeface="Times New Roman" pitchFamily="-109" charset="0"/>
            </a:endParaRPr>
          </a:p>
        </p:txBody>
      </p:sp>
      <p:sp>
        <p:nvSpPr>
          <p:cNvPr id="7" name="Text Box 7" descr="Stationery"/>
          <p:cNvSpPr txBox="1">
            <a:spLocks noChangeArrowheads="1"/>
          </p:cNvSpPr>
          <p:nvPr/>
        </p:nvSpPr>
        <p:spPr bwMode="auto">
          <a:xfrm>
            <a:off x="1295400" y="3980586"/>
            <a:ext cx="6477000" cy="1118994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28575">
            <a:solidFill>
              <a:srgbClr val="800080"/>
            </a:solidFill>
            <a:prstDash val="dashDot"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3200" dirty="0" smtClean="0">
                <a:latin typeface="Times New Roman" pitchFamily="-109" charset="0"/>
              </a:rPr>
              <a:t>Perfect Ergative-</a:t>
            </a:r>
            <a:r>
              <a:rPr lang="en-US" sz="3200" dirty="0" err="1" smtClean="0">
                <a:latin typeface="Times New Roman" pitchFamily="-109" charset="0"/>
              </a:rPr>
              <a:t>Absolutive</a:t>
            </a:r>
            <a:endParaRPr lang="en-US" sz="3200" dirty="0" smtClean="0">
              <a:latin typeface="Times New Roman" pitchFamily="-109" charset="0"/>
            </a:endParaRPr>
          </a:p>
          <a:p>
            <a:pPr algn="ctr"/>
            <a:r>
              <a:rPr lang="en-US" sz="3200" dirty="0" smtClean="0">
                <a:latin typeface="Times New Roman" pitchFamily="-109" charset="0"/>
              </a:rPr>
              <a:t>from nominalization</a:t>
            </a:r>
            <a:endParaRPr lang="en-US" sz="3200" dirty="0">
              <a:latin typeface="Times New Roman" pitchFamily="-109" charset="0"/>
            </a:endParaRPr>
          </a:p>
        </p:txBody>
      </p:sp>
      <p:sp>
        <p:nvSpPr>
          <p:cNvPr id="8" name="Text Box 5" descr="Wide upward diagonal"/>
          <p:cNvSpPr txBox="1">
            <a:spLocks noChangeArrowheads="1"/>
          </p:cNvSpPr>
          <p:nvPr/>
        </p:nvSpPr>
        <p:spPr bwMode="auto">
          <a:xfrm>
            <a:off x="1295400" y="5099580"/>
            <a:ext cx="6477000" cy="1148820"/>
          </a:xfrm>
          <a:prstGeom prst="rect">
            <a:avLst/>
          </a:prstGeom>
          <a:pattFill prst="wdUpDiag">
            <a:fgClr>
              <a:srgbClr val="FFAB59"/>
            </a:fgClr>
            <a:bgClr>
              <a:srgbClr val="FFFFFF"/>
            </a:bgClr>
          </a:pattFill>
          <a:ln w="28575">
            <a:solidFill>
              <a:srgbClr val="993300"/>
            </a:solidFill>
            <a:prstDash val="dashDot"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2800" dirty="0" smtClean="0">
                <a:latin typeface="Times New Roman" pitchFamily="-109" charset="0"/>
              </a:rPr>
              <a:t>Simple past Ergative-</a:t>
            </a:r>
            <a:r>
              <a:rPr lang="en-US" sz="2800" dirty="0" err="1" smtClean="0">
                <a:latin typeface="Times New Roman" pitchFamily="-109" charset="0"/>
              </a:rPr>
              <a:t>Absolutive</a:t>
            </a:r>
            <a:endParaRPr lang="en-US" sz="2800" dirty="0" smtClean="0">
              <a:latin typeface="Times New Roman" pitchFamily="-109" charset="0"/>
            </a:endParaRPr>
          </a:p>
          <a:p>
            <a:pPr algn="ctr"/>
            <a:r>
              <a:rPr lang="en-US" sz="2800" dirty="0" smtClean="0">
                <a:latin typeface="Times New Roman" pitchFamily="-109" charset="0"/>
              </a:rPr>
              <a:t>from nominalization</a:t>
            </a:r>
            <a:endParaRPr lang="en-US" sz="2800" dirty="0">
              <a:latin typeface="Times New Roman" pitchFamily="-109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How do S, A and P </a:t>
            </a:r>
            <a:r>
              <a:rPr lang="en-US" cap="small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align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425388"/>
            <a:ext cx="7583487" cy="4612342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Nominative-Accusative </a:t>
            </a:r>
          </a:p>
          <a:p>
            <a:pPr algn="ctr">
              <a:spcBef>
                <a:spcPts val="0"/>
              </a:spcBef>
              <a:buNone/>
            </a:pPr>
            <a:r>
              <a:rPr lang="en-US" dirty="0" smtClean="0"/>
              <a:t>S and A align, P is distinct</a:t>
            </a:r>
          </a:p>
          <a:p>
            <a:pPr>
              <a:buNone/>
            </a:pPr>
            <a:endParaRPr lang="en-US" dirty="0" smtClean="0">
              <a:solidFill>
                <a:srgbClr val="9DF131"/>
              </a:solidFill>
            </a:endParaRPr>
          </a:p>
          <a:p>
            <a:endParaRPr lang="en-US" dirty="0" smtClean="0"/>
          </a:p>
          <a:p>
            <a:pPr algn="ctr">
              <a:spcBef>
                <a:spcPts val="3800"/>
              </a:spcBef>
              <a:buNone/>
            </a:pPr>
            <a:r>
              <a:rPr lang="en-US" dirty="0" smtClean="0"/>
              <a:t>Ergative-</a:t>
            </a:r>
            <a:r>
              <a:rPr lang="en-US" dirty="0" err="1" smtClean="0"/>
              <a:t>Absolutive</a:t>
            </a:r>
            <a:endParaRPr lang="en-US" dirty="0" smtClean="0"/>
          </a:p>
          <a:p>
            <a:pPr algn="ctr">
              <a:spcBef>
                <a:spcPts val="0"/>
              </a:spcBef>
              <a:buNone/>
            </a:pPr>
            <a:r>
              <a:rPr lang="en-US" dirty="0" smtClean="0"/>
              <a:t>S and P align, A is distinct</a:t>
            </a:r>
          </a:p>
          <a:p>
            <a:pPr marL="914400">
              <a:spcBef>
                <a:spcPts val="2400"/>
              </a:spcBef>
              <a:buNone/>
            </a:pPr>
            <a:r>
              <a:rPr lang="en-US" sz="3200" i="1" dirty="0" smtClean="0"/>
              <a:t>	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304615" y="2319474"/>
            <a:ext cx="2254818" cy="132343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3"/>
                </a:solidFill>
              </a:rPr>
              <a:t>S</a:t>
            </a:r>
            <a:r>
              <a:rPr lang="en-US" sz="4000" dirty="0" smtClean="0"/>
              <a:t> </a:t>
            </a:r>
          </a:p>
          <a:p>
            <a:pPr algn="ctr"/>
            <a:r>
              <a:rPr lang="en-US" sz="4000" dirty="0" smtClean="0">
                <a:solidFill>
                  <a:srgbClr val="508709"/>
                </a:solidFill>
              </a:rPr>
              <a:t>A</a:t>
            </a:r>
            <a:r>
              <a:rPr lang="en-US" sz="4000" dirty="0" smtClean="0"/>
              <a:t>   P</a:t>
            </a:r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3340384" y="4675417"/>
            <a:ext cx="2254818" cy="132343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9E40"/>
                </a:solidFill>
              </a:rPr>
              <a:t>S</a:t>
            </a:r>
            <a:r>
              <a:rPr lang="en-US" sz="4000" dirty="0" smtClean="0"/>
              <a:t> </a:t>
            </a:r>
          </a:p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A</a:t>
            </a:r>
            <a:r>
              <a:rPr lang="en-US" sz="4000" dirty="0" smtClean="0"/>
              <a:t>   </a:t>
            </a:r>
            <a:r>
              <a:rPr lang="en-US" sz="40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</a:t>
            </a:r>
            <a:endParaRPr lang="en-US" sz="40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Data 7"/>
          <p:cNvSpPr/>
          <p:nvPr/>
        </p:nvSpPr>
        <p:spPr>
          <a:xfrm>
            <a:off x="3680278" y="2423138"/>
            <a:ext cx="1010780" cy="1154985"/>
          </a:xfrm>
          <a:prstGeom prst="flowChartInputOutput">
            <a:avLst/>
          </a:prstGeom>
          <a:solidFill>
            <a:schemeClr val="lt1">
              <a:alpha val="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ata 8"/>
          <p:cNvSpPr/>
          <p:nvPr/>
        </p:nvSpPr>
        <p:spPr>
          <a:xfrm flipH="1">
            <a:off x="4159750" y="4766123"/>
            <a:ext cx="1062616" cy="1154985"/>
          </a:xfrm>
          <a:prstGeom prst="flowChartInputOutpu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smtClean="0"/>
              <a:t>Modern </a:t>
            </a:r>
            <a:r>
              <a:rPr lang="en-US" sz="3200" dirty="0" err="1" smtClean="0"/>
              <a:t>Makushi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Adding more nominalizations &gt; ergative and covering the entire quilt</a:t>
            </a:r>
            <a:endParaRPr lang="en-US" sz="3200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2438400" y="1905000"/>
            <a:ext cx="3810000" cy="4114800"/>
          </a:xfrm>
        </p:spPr>
        <p:txBody>
          <a:bodyPr/>
          <a:lstStyle/>
          <a:p>
            <a:endParaRPr lang="en-US" sz="2800"/>
          </a:p>
        </p:txBody>
      </p:sp>
      <p:sp>
        <p:nvSpPr>
          <p:cNvPr id="39940" name="Text Box 4" descr="Bouquet"/>
          <p:cNvSpPr txBox="1">
            <a:spLocks noChangeArrowheads="1"/>
          </p:cNvSpPr>
          <p:nvPr/>
        </p:nvSpPr>
        <p:spPr bwMode="auto">
          <a:xfrm>
            <a:off x="1295400" y="1905000"/>
            <a:ext cx="6477000" cy="43434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endParaRPr lang="en-US" dirty="0">
              <a:latin typeface="Times New Roman" pitchFamily="-109" charset="0"/>
            </a:endParaRPr>
          </a:p>
          <a:p>
            <a:pPr algn="ctr"/>
            <a:endParaRPr lang="en-US" dirty="0">
              <a:latin typeface="Times New Roman" pitchFamily="-109" charset="0"/>
            </a:endParaRPr>
          </a:p>
          <a:p>
            <a:pPr algn="ctr"/>
            <a:endParaRPr lang="en-US" dirty="0" smtClean="0">
              <a:latin typeface="Times New Roman" pitchFamily="-109" charset="0"/>
            </a:endParaRPr>
          </a:p>
          <a:p>
            <a:pPr algn="ctr"/>
            <a:endParaRPr lang="en-US" sz="4000" dirty="0" smtClean="0">
              <a:latin typeface="Times New Roman" pitchFamily="-109" charset="0"/>
            </a:endParaRPr>
          </a:p>
          <a:p>
            <a:pPr algn="ctr"/>
            <a:endParaRPr lang="en-US" sz="4000" dirty="0" smtClean="0">
              <a:latin typeface="Times New Roman" pitchFamily="-109" charset="0"/>
            </a:endParaRPr>
          </a:p>
          <a:p>
            <a:pPr algn="ctr"/>
            <a:r>
              <a:rPr lang="en-US" sz="4000" dirty="0" smtClean="0">
                <a:latin typeface="Times New Roman" pitchFamily="-109" charset="0"/>
              </a:rPr>
              <a:t>Old Nominative-</a:t>
            </a:r>
          </a:p>
          <a:p>
            <a:pPr algn="ctr"/>
            <a:r>
              <a:rPr lang="en-US" sz="4000" dirty="0" smtClean="0">
                <a:latin typeface="Times New Roman" pitchFamily="-109" charset="0"/>
              </a:rPr>
              <a:t>Accusative System</a:t>
            </a:r>
            <a:endParaRPr lang="en-US" dirty="0">
              <a:latin typeface="Times New Roman" pitchFamily="-109" charset="0"/>
            </a:endParaRP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1295400" y="1905000"/>
            <a:ext cx="6477000" cy="1028064"/>
          </a:xfrm>
          <a:prstGeom prst="rect">
            <a:avLst/>
          </a:prstGeom>
          <a:solidFill>
            <a:srgbClr val="32F7C2"/>
          </a:solidFill>
          <a:ln w="28575">
            <a:solidFill>
              <a:srgbClr val="008000"/>
            </a:solidFill>
            <a:prstDash val="dashDot"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3200" dirty="0" smtClean="0">
                <a:latin typeface="Times New Roman" pitchFamily="-109" charset="0"/>
              </a:rPr>
              <a:t>Future Ergative-</a:t>
            </a:r>
            <a:r>
              <a:rPr lang="en-US" sz="3200" dirty="0" err="1" smtClean="0">
                <a:latin typeface="Times New Roman" pitchFamily="-109" charset="0"/>
              </a:rPr>
              <a:t>Absolutive</a:t>
            </a:r>
            <a:endParaRPr lang="en-US" sz="3200" dirty="0" smtClean="0">
              <a:latin typeface="Times New Roman" pitchFamily="-109" charset="0"/>
            </a:endParaRPr>
          </a:p>
          <a:p>
            <a:pPr algn="ctr"/>
            <a:r>
              <a:rPr lang="en-US" sz="3200" dirty="0" smtClean="0">
                <a:latin typeface="Times New Roman" pitchFamily="-109" charset="0"/>
              </a:rPr>
              <a:t>from nominalization</a:t>
            </a:r>
            <a:endParaRPr lang="en-US" sz="3200" dirty="0">
              <a:latin typeface="Times New Roman" pitchFamily="-109" charset="0"/>
            </a:endParaRPr>
          </a:p>
        </p:txBody>
      </p:sp>
      <p:sp>
        <p:nvSpPr>
          <p:cNvPr id="6" name="Text Box 8" descr="Wide downward diagonal"/>
          <p:cNvSpPr txBox="1">
            <a:spLocks noChangeArrowheads="1"/>
          </p:cNvSpPr>
          <p:nvPr/>
        </p:nvSpPr>
        <p:spPr bwMode="auto">
          <a:xfrm>
            <a:off x="1295400" y="2933064"/>
            <a:ext cx="6477000" cy="1047522"/>
          </a:xfrm>
          <a:prstGeom prst="rect">
            <a:avLst/>
          </a:prstGeom>
          <a:pattFill prst="wdDnDiag">
            <a:fgClr>
              <a:srgbClr val="D02CF7"/>
            </a:fgClr>
            <a:bgClr>
              <a:srgbClr val="FFFFFF"/>
            </a:bgClr>
          </a:pattFill>
          <a:ln w="28575">
            <a:solidFill>
              <a:srgbClr val="0000FF"/>
            </a:solidFill>
            <a:prstDash val="dashDot"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3200" dirty="0" smtClean="0">
                <a:latin typeface="Times New Roman" pitchFamily="-109" charset="0"/>
              </a:rPr>
              <a:t>Present Ergative-</a:t>
            </a:r>
            <a:r>
              <a:rPr lang="en-US" sz="3200" dirty="0" err="1" smtClean="0">
                <a:latin typeface="Times New Roman" pitchFamily="-109" charset="0"/>
              </a:rPr>
              <a:t>Absolutive</a:t>
            </a:r>
            <a:endParaRPr lang="en-US" sz="3200" dirty="0" smtClean="0">
              <a:latin typeface="Times New Roman" pitchFamily="-109" charset="0"/>
            </a:endParaRPr>
          </a:p>
          <a:p>
            <a:pPr algn="ctr"/>
            <a:r>
              <a:rPr lang="en-US" sz="3200" dirty="0" smtClean="0">
                <a:latin typeface="Times New Roman" pitchFamily="-109" charset="0"/>
              </a:rPr>
              <a:t>from nominalization</a:t>
            </a:r>
            <a:endParaRPr lang="en-US" sz="3200" dirty="0">
              <a:latin typeface="Times New Roman" pitchFamily="-109" charset="0"/>
            </a:endParaRPr>
          </a:p>
        </p:txBody>
      </p:sp>
      <p:sp>
        <p:nvSpPr>
          <p:cNvPr id="7" name="Text Box 7" descr="Stationery"/>
          <p:cNvSpPr txBox="1">
            <a:spLocks noChangeArrowheads="1"/>
          </p:cNvSpPr>
          <p:nvPr/>
        </p:nvSpPr>
        <p:spPr bwMode="auto">
          <a:xfrm>
            <a:off x="1295400" y="3980586"/>
            <a:ext cx="6477000" cy="1118994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28575">
            <a:solidFill>
              <a:srgbClr val="800080"/>
            </a:solidFill>
            <a:prstDash val="dashDot"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3200" dirty="0" smtClean="0">
                <a:latin typeface="Times New Roman" pitchFamily="-109" charset="0"/>
              </a:rPr>
              <a:t>Perfect Ergative-</a:t>
            </a:r>
            <a:r>
              <a:rPr lang="en-US" sz="3200" dirty="0" err="1" smtClean="0">
                <a:latin typeface="Times New Roman" pitchFamily="-109" charset="0"/>
              </a:rPr>
              <a:t>Absolutive</a:t>
            </a:r>
            <a:endParaRPr lang="en-US" sz="3200" dirty="0" smtClean="0">
              <a:latin typeface="Times New Roman" pitchFamily="-109" charset="0"/>
            </a:endParaRPr>
          </a:p>
          <a:p>
            <a:pPr algn="ctr"/>
            <a:r>
              <a:rPr lang="en-US" sz="3200" dirty="0" smtClean="0">
                <a:latin typeface="Times New Roman" pitchFamily="-109" charset="0"/>
              </a:rPr>
              <a:t>from nominalization</a:t>
            </a:r>
            <a:endParaRPr lang="en-US" sz="3200" dirty="0">
              <a:latin typeface="Times New Roman" pitchFamily="-109" charset="0"/>
            </a:endParaRPr>
          </a:p>
        </p:txBody>
      </p:sp>
      <p:sp>
        <p:nvSpPr>
          <p:cNvPr id="8" name="Text Box 5" descr="Wide upward diagonal"/>
          <p:cNvSpPr txBox="1">
            <a:spLocks noChangeArrowheads="1"/>
          </p:cNvSpPr>
          <p:nvPr/>
        </p:nvSpPr>
        <p:spPr bwMode="auto">
          <a:xfrm>
            <a:off x="1295400" y="5099580"/>
            <a:ext cx="6477000" cy="1148820"/>
          </a:xfrm>
          <a:prstGeom prst="rect">
            <a:avLst/>
          </a:prstGeom>
          <a:pattFill prst="wdUpDiag">
            <a:fgClr>
              <a:srgbClr val="FFAB59"/>
            </a:fgClr>
            <a:bgClr>
              <a:srgbClr val="FFFFFF"/>
            </a:bgClr>
          </a:pattFill>
          <a:ln w="28575">
            <a:solidFill>
              <a:srgbClr val="993300"/>
            </a:solidFill>
            <a:prstDash val="dashDot"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2800" dirty="0" smtClean="0">
                <a:latin typeface="Times New Roman" pitchFamily="-109" charset="0"/>
              </a:rPr>
              <a:t>Simple past Ergative-</a:t>
            </a:r>
            <a:r>
              <a:rPr lang="en-US" sz="2800" dirty="0" err="1" smtClean="0">
                <a:latin typeface="Times New Roman" pitchFamily="-109" charset="0"/>
              </a:rPr>
              <a:t>Absolutive</a:t>
            </a:r>
            <a:endParaRPr lang="en-US" sz="2800" dirty="0" smtClean="0">
              <a:latin typeface="Times New Roman" pitchFamily="-109" charset="0"/>
            </a:endParaRPr>
          </a:p>
          <a:p>
            <a:pPr algn="ctr"/>
            <a:r>
              <a:rPr lang="en-US" sz="2800" dirty="0" smtClean="0">
                <a:latin typeface="Times New Roman" pitchFamily="-109" charset="0"/>
              </a:rPr>
              <a:t>from nominalization</a:t>
            </a:r>
            <a:endParaRPr lang="en-US" sz="2800" dirty="0">
              <a:latin typeface="Times New Roman" pitchFamily="-109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520440" y="1905000"/>
            <a:ext cx="1251960" cy="4343400"/>
          </a:xfrm>
          <a:prstGeom prst="rect">
            <a:avLst/>
          </a:prstGeom>
          <a:solidFill>
            <a:srgbClr val="3366FF"/>
          </a:solidFill>
          <a:ln w="28575">
            <a:solidFill>
              <a:srgbClr val="FF0000"/>
            </a:solidFill>
            <a:prstDash val="dashDot"/>
            <a:miter lim="800000"/>
            <a:headEnd/>
            <a:tailEnd/>
          </a:ln>
        </p:spPr>
        <p:txBody>
          <a:bodyPr vert="vert">
            <a:prstTxWarp prst="textNoShape">
              <a:avLst/>
            </a:prstTxWarp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Times New Roman" pitchFamily="-109" charset="0"/>
              </a:rPr>
              <a:t>Nominaitve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-109" charset="0"/>
              </a:rPr>
              <a:t>-Accusative Progressive from locative</a:t>
            </a:r>
            <a:endParaRPr lang="en-US" sz="3200" dirty="0">
              <a:solidFill>
                <a:schemeClr val="bg1"/>
              </a:solidFill>
              <a:latin typeface="Times New Roman" pitchFamily="-109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Adding</a:t>
            </a:r>
            <a:r>
              <a:rPr lang="en-US" sz="3200" dirty="0" smtClean="0"/>
              <a:t> a new nominalization &gt; ergative future to a nominative-accusative quilt</a:t>
            </a:r>
            <a:endParaRPr lang="en-US" sz="3200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2438400" y="1905000"/>
            <a:ext cx="3810000" cy="4114800"/>
          </a:xfrm>
        </p:spPr>
        <p:txBody>
          <a:bodyPr/>
          <a:lstStyle/>
          <a:p>
            <a:endParaRPr lang="en-US" sz="2800"/>
          </a:p>
        </p:txBody>
      </p:sp>
      <p:sp>
        <p:nvSpPr>
          <p:cNvPr id="39940" name="Text Box 4" descr="Bouquet"/>
          <p:cNvSpPr txBox="1">
            <a:spLocks noChangeArrowheads="1"/>
          </p:cNvSpPr>
          <p:nvPr/>
        </p:nvSpPr>
        <p:spPr bwMode="auto">
          <a:xfrm>
            <a:off x="1295400" y="1905000"/>
            <a:ext cx="6477000" cy="43434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endParaRPr lang="en-US" dirty="0">
              <a:latin typeface="Times New Roman" pitchFamily="-109" charset="0"/>
            </a:endParaRPr>
          </a:p>
          <a:p>
            <a:pPr algn="ctr"/>
            <a:endParaRPr lang="en-US" dirty="0">
              <a:latin typeface="Times New Roman" pitchFamily="-109" charset="0"/>
            </a:endParaRPr>
          </a:p>
          <a:p>
            <a:pPr algn="ctr"/>
            <a:endParaRPr lang="en-US" dirty="0" smtClean="0">
              <a:latin typeface="Times New Roman" pitchFamily="-109" charset="0"/>
            </a:endParaRPr>
          </a:p>
          <a:p>
            <a:pPr algn="ctr"/>
            <a:endParaRPr lang="en-US" sz="4000" dirty="0" smtClean="0">
              <a:latin typeface="Times New Roman" pitchFamily="-109" charset="0"/>
            </a:endParaRPr>
          </a:p>
          <a:p>
            <a:pPr algn="ctr"/>
            <a:endParaRPr lang="en-US" sz="4000" dirty="0" smtClean="0">
              <a:latin typeface="Times New Roman" pitchFamily="-109" charset="0"/>
            </a:endParaRPr>
          </a:p>
          <a:p>
            <a:pPr algn="ctr"/>
            <a:r>
              <a:rPr lang="en-US" sz="4000" dirty="0" smtClean="0">
                <a:latin typeface="Times New Roman" pitchFamily="-109" charset="0"/>
              </a:rPr>
              <a:t>Old Nominative-</a:t>
            </a:r>
          </a:p>
          <a:p>
            <a:pPr algn="ctr"/>
            <a:r>
              <a:rPr lang="en-US" sz="4000" dirty="0" smtClean="0">
                <a:latin typeface="Times New Roman" pitchFamily="-109" charset="0"/>
              </a:rPr>
              <a:t>Accusative System</a:t>
            </a:r>
            <a:endParaRPr lang="en-US" dirty="0">
              <a:latin typeface="Times New Roman" pitchFamily="-109" charset="0"/>
            </a:endParaRP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1703916" y="2042582"/>
            <a:ext cx="5672667" cy="1449917"/>
          </a:xfrm>
          <a:prstGeom prst="rect">
            <a:avLst/>
          </a:prstGeom>
          <a:solidFill>
            <a:srgbClr val="32F7C2"/>
          </a:solidFill>
          <a:ln w="28575">
            <a:solidFill>
              <a:srgbClr val="008000"/>
            </a:solidFill>
            <a:prstDash val="dashDot"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2800" dirty="0" smtClean="0">
                <a:latin typeface="Times New Roman" pitchFamily="-109" charset="0"/>
              </a:rPr>
              <a:t>New Ergative-</a:t>
            </a:r>
            <a:r>
              <a:rPr lang="en-US" sz="2800" dirty="0" err="1" smtClean="0">
                <a:latin typeface="Times New Roman" pitchFamily="-109" charset="0"/>
              </a:rPr>
              <a:t>Absolutive</a:t>
            </a:r>
            <a:endParaRPr lang="en-US" sz="2800" dirty="0" smtClean="0">
              <a:latin typeface="Times New Roman" pitchFamily="-109" charset="0"/>
            </a:endParaRPr>
          </a:p>
          <a:p>
            <a:pPr algn="ctr"/>
            <a:r>
              <a:rPr lang="en-US" sz="2800" dirty="0" smtClean="0">
                <a:latin typeface="Times New Roman" pitchFamily="-109" charset="0"/>
              </a:rPr>
              <a:t>from nominalization </a:t>
            </a:r>
          </a:p>
          <a:p>
            <a:pPr algn="ctr"/>
            <a:r>
              <a:rPr lang="en-US" sz="2800" dirty="0" smtClean="0">
                <a:latin typeface="Times New Roman" pitchFamily="-109" charset="0"/>
              </a:rPr>
              <a:t>— only in </a:t>
            </a:r>
            <a:r>
              <a:rPr lang="en-US" sz="2800" cap="small" dirty="0" smtClean="0">
                <a:latin typeface="Times New Roman" pitchFamily="-109" charset="0"/>
              </a:rPr>
              <a:t>future —</a:t>
            </a:r>
            <a:endParaRPr lang="en-US" sz="2800" cap="small" dirty="0">
              <a:latin typeface="Times New Roman" pitchFamily="-109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Adding</a:t>
            </a:r>
            <a:r>
              <a:rPr lang="en-US" sz="2800" dirty="0" smtClean="0"/>
              <a:t> a new nominalization &gt; ergative imperfective to a nominative-accusative quilt</a:t>
            </a:r>
            <a:endParaRPr lang="en-US" sz="2800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2438400" y="1905000"/>
            <a:ext cx="3810000" cy="4114800"/>
          </a:xfrm>
        </p:spPr>
        <p:txBody>
          <a:bodyPr/>
          <a:lstStyle/>
          <a:p>
            <a:endParaRPr lang="en-US" sz="2800"/>
          </a:p>
        </p:txBody>
      </p:sp>
      <p:sp>
        <p:nvSpPr>
          <p:cNvPr id="39940" name="Text Box 4" descr="Bouquet"/>
          <p:cNvSpPr txBox="1">
            <a:spLocks noChangeArrowheads="1"/>
          </p:cNvSpPr>
          <p:nvPr/>
        </p:nvSpPr>
        <p:spPr bwMode="auto">
          <a:xfrm>
            <a:off x="1295400" y="1905000"/>
            <a:ext cx="6477000" cy="43434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endParaRPr lang="en-US" dirty="0">
              <a:latin typeface="Times New Roman" pitchFamily="-109" charset="0"/>
            </a:endParaRPr>
          </a:p>
          <a:p>
            <a:pPr algn="ctr"/>
            <a:endParaRPr lang="en-US" dirty="0">
              <a:latin typeface="Times New Roman" pitchFamily="-109" charset="0"/>
            </a:endParaRPr>
          </a:p>
          <a:p>
            <a:pPr algn="ctr"/>
            <a:endParaRPr lang="en-US" dirty="0" smtClean="0">
              <a:latin typeface="Times New Roman" pitchFamily="-109" charset="0"/>
            </a:endParaRPr>
          </a:p>
          <a:p>
            <a:pPr algn="ctr"/>
            <a:endParaRPr lang="en-US" sz="4000" dirty="0" smtClean="0">
              <a:latin typeface="Times New Roman" pitchFamily="-109" charset="0"/>
            </a:endParaRPr>
          </a:p>
          <a:p>
            <a:pPr algn="ctr"/>
            <a:endParaRPr lang="en-US" sz="4000" dirty="0" smtClean="0">
              <a:latin typeface="Times New Roman" pitchFamily="-109" charset="0"/>
            </a:endParaRPr>
          </a:p>
          <a:p>
            <a:pPr algn="ctr"/>
            <a:r>
              <a:rPr lang="en-US" sz="4000" dirty="0" smtClean="0">
                <a:latin typeface="Times New Roman" pitchFamily="-109" charset="0"/>
              </a:rPr>
              <a:t>Old Nominative-</a:t>
            </a:r>
          </a:p>
          <a:p>
            <a:pPr algn="ctr"/>
            <a:r>
              <a:rPr lang="en-US" sz="4000" dirty="0" smtClean="0">
                <a:latin typeface="Times New Roman" pitchFamily="-109" charset="0"/>
              </a:rPr>
              <a:t>Accusative System</a:t>
            </a:r>
            <a:endParaRPr lang="en-US" dirty="0">
              <a:latin typeface="Times New Roman" pitchFamily="-109" charset="0"/>
            </a:endParaRP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1703916" y="2031999"/>
            <a:ext cx="5672667" cy="1481667"/>
          </a:xfrm>
          <a:prstGeom prst="rect">
            <a:avLst/>
          </a:prstGeom>
          <a:solidFill>
            <a:srgbClr val="32F7C2"/>
          </a:solidFill>
          <a:ln w="28575">
            <a:solidFill>
              <a:srgbClr val="008000"/>
            </a:solidFill>
            <a:prstDash val="dashDot"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2800" dirty="0" smtClean="0">
                <a:latin typeface="Times New Roman" pitchFamily="-109" charset="0"/>
              </a:rPr>
              <a:t>New Ergative-</a:t>
            </a:r>
            <a:r>
              <a:rPr lang="en-US" sz="2800" dirty="0" err="1" smtClean="0">
                <a:latin typeface="Times New Roman" pitchFamily="-109" charset="0"/>
              </a:rPr>
              <a:t>Absolutive</a:t>
            </a:r>
            <a:endParaRPr lang="en-US" sz="2800" dirty="0" smtClean="0">
              <a:latin typeface="Times New Roman" pitchFamily="-109" charset="0"/>
            </a:endParaRPr>
          </a:p>
          <a:p>
            <a:pPr algn="ctr"/>
            <a:r>
              <a:rPr lang="en-US" sz="2800" dirty="0" smtClean="0">
                <a:latin typeface="Times New Roman" pitchFamily="-109" charset="0"/>
              </a:rPr>
              <a:t>from nominalization </a:t>
            </a:r>
          </a:p>
          <a:p>
            <a:pPr algn="ctr"/>
            <a:r>
              <a:rPr lang="en-US" sz="2800" dirty="0" smtClean="0">
                <a:latin typeface="Times New Roman" pitchFamily="-109" charset="0"/>
              </a:rPr>
              <a:t>— only in </a:t>
            </a:r>
            <a:r>
              <a:rPr lang="en-US" sz="2800" cap="small" dirty="0" smtClean="0">
                <a:latin typeface="Times New Roman" pitchFamily="-109" charset="0"/>
              </a:rPr>
              <a:t>imperfective </a:t>
            </a:r>
            <a:r>
              <a:rPr lang="en-US" sz="2800" dirty="0" smtClean="0">
                <a:latin typeface="Times New Roman" pitchFamily="-109" charset="0"/>
              </a:rPr>
              <a:t>—</a:t>
            </a:r>
            <a:endParaRPr lang="en-US" sz="2800" dirty="0">
              <a:latin typeface="Times New Roman" pitchFamily="-109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 dirty="0" smtClean="0"/>
              <a:t>Conclusion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“splits” are actually historical combinations, “patches”, or “mosaics”</a:t>
            </a:r>
          </a:p>
          <a:p>
            <a:r>
              <a:rPr lang="en-US" sz="2800" dirty="0" smtClean="0"/>
              <a:t>Each addition has its own evolutionary history, potentially idiosyncratic</a:t>
            </a:r>
          </a:p>
          <a:p>
            <a:r>
              <a:rPr lang="en-US" sz="2800" dirty="0" smtClean="0"/>
              <a:t>Typologically frequent patterns come from motivated sources and pathways</a:t>
            </a:r>
          </a:p>
          <a:p>
            <a:r>
              <a:rPr lang="en-US" sz="2800" dirty="0" smtClean="0"/>
              <a:t>Unusual patterns come from unusual sources, but follow normal pathways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9463" y="881141"/>
            <a:ext cx="7583487" cy="2060316"/>
          </a:xfrm>
        </p:spPr>
        <p:txBody>
          <a:bodyPr/>
          <a:lstStyle/>
          <a:p>
            <a:pPr algn="ctr"/>
            <a:r>
              <a:rPr lang="en-US" sz="6000" dirty="0" smtClean="0"/>
              <a:t>Thank you!</a:t>
            </a:r>
            <a:endParaRPr lang="en-US" sz="60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Spike Gildea, University of Oregon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463" y="3950354"/>
            <a:ext cx="5257800" cy="1016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793" y="3950354"/>
            <a:ext cx="1790700" cy="1397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6193" y="5156038"/>
            <a:ext cx="4038600" cy="78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Revolution.thmx</Template>
  <TotalTime>3512</TotalTime>
  <Words>2835</Words>
  <Application>Microsoft Macintosh PowerPoint</Application>
  <PresentationFormat>On-screen Show (4:3)</PresentationFormat>
  <Paragraphs>753</Paragraphs>
  <Slides>94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96" baseType="lpstr">
      <vt:lpstr>Revolution</vt:lpstr>
      <vt:lpstr>Document</vt:lpstr>
      <vt:lpstr>Diachronic Alignment Typology </vt:lpstr>
      <vt:lpstr>Diversity and Universals</vt:lpstr>
      <vt:lpstr>What is our data?  </vt:lpstr>
      <vt:lpstr>PowerPoint Presentation</vt:lpstr>
      <vt:lpstr>This talk</vt:lpstr>
      <vt:lpstr>The typological approach to Linguistic Diversity and Universals </vt:lpstr>
      <vt:lpstr>Alignment </vt:lpstr>
      <vt:lpstr>Valence: Number of core arguments</vt:lpstr>
      <vt:lpstr>How do S, A and P align?</vt:lpstr>
      <vt:lpstr>Nominative-Accusative S and A align</vt:lpstr>
      <vt:lpstr>Nominative-Accusative Case of S and A aligns</vt:lpstr>
      <vt:lpstr>Nominative-Accusative Case of S and A aligns  Case of P is distinct</vt:lpstr>
      <vt:lpstr>Nominative-Accusative Agreement of S and A aligns</vt:lpstr>
      <vt:lpstr>Nominative-Accusative Agreement of S and A aligns</vt:lpstr>
      <vt:lpstr>Ergative-Absolutive </vt:lpstr>
      <vt:lpstr>Ergative-Absolutive (lack of) Case of S and P aligns</vt:lpstr>
      <vt:lpstr>Ergative-Absolutive (Lack of) Case of S and P aligns Case of A is distinct</vt:lpstr>
      <vt:lpstr>Ergative alignment  is often “split”</vt:lpstr>
      <vt:lpstr> Nepali Present tense Nominative-Accusative</vt:lpstr>
      <vt:lpstr>Nepali Present Tense Case does not distinguish S, A, P</vt:lpstr>
      <vt:lpstr>Nepali Present Tense Agreement aligns S &amp; A</vt:lpstr>
      <vt:lpstr>Nepali Past Tense Ergative alignment</vt:lpstr>
      <vt:lpstr>Nepali Past Tense (lack of) Case aligns S and P</vt:lpstr>
      <vt:lpstr>Nepali Past Tense lack of Case aligns S and P A is distinct</vt:lpstr>
      <vt:lpstr>Even in Past Tense Agreement aligns S and A</vt:lpstr>
      <vt:lpstr>Makushi Imperfective Aspect Nominative-Accusative</vt:lpstr>
      <vt:lpstr>Makushi Imperfective Aspect No case-marking</vt:lpstr>
      <vt:lpstr>Makushi Imperfective Aspect Auxiliary agreement aligns S and A</vt:lpstr>
      <vt:lpstr>Makushi Imperfective Aspect Verbal Indexation makes P distinct</vt:lpstr>
      <vt:lpstr>Makushi perfective Aspect Ergative Alignment</vt:lpstr>
      <vt:lpstr>Makushi perfective Aspect (lack of) Case aligns S and P</vt:lpstr>
      <vt:lpstr>Makushi perfective Aspect Order &amp; Constituency align S and P</vt:lpstr>
      <vt:lpstr>Makushi perfective Aspect Case and order make A distinct</vt:lpstr>
      <vt:lpstr>Makushi perfective Aspect Control of coreference aligns S and A</vt:lpstr>
      <vt:lpstr>What links S and P  but excludes A?</vt:lpstr>
      <vt:lpstr>patient versus agent (Dixon 1979, 1994; T. Payne 1997)</vt:lpstr>
      <vt:lpstr>Assignment of Viewpoint DeLancey 1981, 1982, 2003</vt:lpstr>
      <vt:lpstr>Preferred Argument Structure DuBois 1987, 2003</vt:lpstr>
      <vt:lpstr>Transitivity Givón 2001; Hopper &amp; Thompson 1980</vt:lpstr>
      <vt:lpstr>So why do field work? </vt:lpstr>
      <vt:lpstr>Some Cariban counter-examples Only the future tense is Ergative </vt:lpstr>
      <vt:lpstr>Some Cariban counter-examples Only the imperfective is ergative</vt:lpstr>
      <vt:lpstr>Some Cariban counter-examples Only the Future, Imperfective, and desiderative are ergative</vt:lpstr>
      <vt:lpstr>Some Cariban counter-examples Every ergative tense-aspect  has a non-ergative counterpart</vt:lpstr>
      <vt:lpstr>What about our explanations?</vt:lpstr>
      <vt:lpstr>Excursus: Diachronic Typology</vt:lpstr>
      <vt:lpstr>Given 1</vt:lpstr>
      <vt:lpstr>Given 2</vt:lpstr>
      <vt:lpstr>Occam’s Razor</vt:lpstr>
      <vt:lpstr>The Diachronic Explanation</vt:lpstr>
      <vt:lpstr>The Diachronic Explanation</vt:lpstr>
      <vt:lpstr>The Ultimate Diachronic Explanation</vt:lpstr>
      <vt:lpstr>Returning to Split Ergativity: What is in need of explanation?</vt:lpstr>
      <vt:lpstr>Returning to Split Ergativity: What is in need of explanation?</vt:lpstr>
      <vt:lpstr>The origins of the more common patterns of split ergativity</vt:lpstr>
      <vt:lpstr>First, creating past-tense ergative constructions</vt:lpstr>
      <vt:lpstr>Semantics</vt:lpstr>
      <vt:lpstr>Syntax </vt:lpstr>
      <vt:lpstr>Example from English Passive</vt:lpstr>
      <vt:lpstr>Further developments in Syntax</vt:lpstr>
      <vt:lpstr>The shift to  past/perfective ergative</vt:lpstr>
      <vt:lpstr>Explanation</vt:lpstr>
      <vt:lpstr>Is this enough?</vt:lpstr>
      <vt:lpstr>Creating nonpast  non-ergative constructions</vt:lpstr>
      <vt:lpstr>Semantics</vt:lpstr>
      <vt:lpstr>One example of Syntax</vt:lpstr>
      <vt:lpstr>One example of Syntax</vt:lpstr>
      <vt:lpstr>The next step</vt:lpstr>
      <vt:lpstr>The next step</vt:lpstr>
      <vt:lpstr>What is the alignment?</vt:lpstr>
      <vt:lpstr>What is the alignment?</vt:lpstr>
      <vt:lpstr>Is this general?</vt:lpstr>
      <vt:lpstr>Interim summary</vt:lpstr>
      <vt:lpstr>What about the  counter-universal patterns?</vt:lpstr>
      <vt:lpstr>This is the case!</vt:lpstr>
      <vt:lpstr>Ye’kwana data from Cáceres (2011)</vt:lpstr>
      <vt:lpstr>This is the case!</vt:lpstr>
      <vt:lpstr>How are these nominalizations  recruited into main clauses?</vt:lpstr>
      <vt:lpstr>Why? </vt:lpstr>
      <vt:lpstr>Why is this case unusual?</vt:lpstr>
      <vt:lpstr>How does this give us the universal patterns?</vt:lpstr>
      <vt:lpstr>How does this give us the counter-universal patterns?</vt:lpstr>
      <vt:lpstr>Discussion</vt:lpstr>
      <vt:lpstr>Ergativity as firewood</vt:lpstr>
      <vt:lpstr>Modern Construction Grammar, coupled with an understanding of Historical change, offers a different view</vt:lpstr>
      <vt:lpstr>An Irish patchwork quilt</vt:lpstr>
      <vt:lpstr>Adding a Passive &gt; Ergative to an older Nominative-Accusative quilt</vt:lpstr>
      <vt:lpstr>Akawaio Adding more nominalizations &gt; ergative to create doubles of every tense</vt:lpstr>
      <vt:lpstr>Pre-Makushi Adding more nominalizations &gt; ergative and covering the entire quilt</vt:lpstr>
      <vt:lpstr>Modern Makushi Adding more nominalizations &gt; ergative and covering the entire quilt</vt:lpstr>
      <vt:lpstr>Adding a new nominalization &gt; ergative future to a nominative-accusative quilt</vt:lpstr>
      <vt:lpstr>Adding a new nominalization &gt; ergative imperfective to a nominative-accusative quilt</vt:lpstr>
      <vt:lpstr>Conclusion</vt:lpstr>
      <vt:lpstr>Thank you!</vt:lpstr>
    </vt:vector>
  </TitlesOfParts>
  <Company>University of Oregon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Diachronic Alignment Typology </dc:title>
  <dc:creator>Spike Gildea</dc:creator>
  <cp:lastModifiedBy>Jane Walsh</cp:lastModifiedBy>
  <cp:revision>24</cp:revision>
  <dcterms:created xsi:type="dcterms:W3CDTF">2013-10-03T15:48:33Z</dcterms:created>
  <dcterms:modified xsi:type="dcterms:W3CDTF">2013-10-14T09:07:31Z</dcterms:modified>
</cp:coreProperties>
</file>