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256" r:id="rId2"/>
    <p:sldId id="257" r:id="rId3"/>
    <p:sldId id="439" r:id="rId4"/>
    <p:sldId id="515" r:id="rId5"/>
    <p:sldId id="526" r:id="rId6"/>
    <p:sldId id="516" r:id="rId7"/>
    <p:sldId id="530" r:id="rId8"/>
    <p:sldId id="517" r:id="rId9"/>
    <p:sldId id="531" r:id="rId10"/>
    <p:sldId id="518" r:id="rId11"/>
    <p:sldId id="525" r:id="rId12"/>
    <p:sldId id="509" r:id="rId13"/>
    <p:sldId id="375" r:id="rId14"/>
    <p:sldId id="507" r:id="rId15"/>
    <p:sldId id="540" r:id="rId16"/>
    <p:sldId id="487" r:id="rId17"/>
    <p:sldId id="466" r:id="rId18"/>
    <p:sldId id="541" r:id="rId19"/>
    <p:sldId id="542" r:id="rId20"/>
    <p:sldId id="504" r:id="rId21"/>
    <p:sldId id="536" r:id="rId22"/>
    <p:sldId id="470" r:id="rId23"/>
    <p:sldId id="543" r:id="rId24"/>
    <p:sldId id="544" r:id="rId25"/>
    <p:sldId id="545" r:id="rId26"/>
    <p:sldId id="419" r:id="rId27"/>
    <p:sldId id="426" r:id="rId28"/>
    <p:sldId id="420" r:id="rId29"/>
    <p:sldId id="427" r:id="rId30"/>
    <p:sldId id="400" r:id="rId31"/>
    <p:sldId id="546" r:id="rId32"/>
    <p:sldId id="447" r:id="rId33"/>
    <p:sldId id="422" r:id="rId34"/>
    <p:sldId id="477" r:id="rId35"/>
    <p:sldId id="424" r:id="rId36"/>
    <p:sldId id="486" r:id="rId37"/>
    <p:sldId id="433" r:id="rId38"/>
    <p:sldId id="490" r:id="rId39"/>
    <p:sldId id="443" r:id="rId40"/>
    <p:sldId id="459" r:id="rId41"/>
    <p:sldId id="444" r:id="rId42"/>
    <p:sldId id="524" r:id="rId43"/>
    <p:sldId id="457" r:id="rId44"/>
    <p:sldId id="535" r:id="rId45"/>
    <p:sldId id="445" r:id="rId46"/>
    <p:sldId id="458" r:id="rId47"/>
    <p:sldId id="539" r:id="rId48"/>
    <p:sldId id="548" r:id="rId49"/>
    <p:sldId id="549" r:id="rId50"/>
    <p:sldId id="551" r:id="rId51"/>
    <p:sldId id="552" r:id="rId52"/>
    <p:sldId id="532" r:id="rId53"/>
    <p:sldId id="533" r:id="rId5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16EDF"/>
    <a:srgbClr val="E4CFFF"/>
    <a:srgbClr val="C4C4C4"/>
    <a:srgbClr val="7CD0E3"/>
    <a:srgbClr val="FB1426"/>
    <a:srgbClr val="E3583E"/>
    <a:srgbClr val="D96D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horzBarState="maximized">
    <p:restoredLeft sz="15620"/>
    <p:restoredTop sz="97464" autoAdjust="0"/>
  </p:normalViewPr>
  <p:slideViewPr>
    <p:cSldViewPr>
      <p:cViewPr varScale="1">
        <p:scale>
          <a:sx n="103" d="100"/>
          <a:sy n="103" d="100"/>
        </p:scale>
        <p:origin x="-23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13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vl1pPr>
          </a:lstStyle>
          <a:p>
            <a:pPr>
              <a:defRPr/>
            </a:pPr>
            <a:endParaRPr lang="en-US" dirty="0"/>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vl1pPr>
          </a:lstStyle>
          <a:p>
            <a:pPr>
              <a:defRPr/>
            </a:pPr>
            <a:endParaRPr lang="en-US" dirty="0"/>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81C8C54-3C5C-2C4C-8137-AD4F7F3F2C5B}" type="slidenum">
              <a:rPr lang="en-US"/>
              <a:pPr>
                <a:defRPr/>
              </a:pPr>
              <a:t>‹#›</a:t>
            </a:fld>
            <a:endParaRPr lang="en-US" dirty="0"/>
          </a:p>
        </p:txBody>
      </p:sp>
    </p:spTree>
    <p:extLst>
      <p:ext uri="{BB962C8B-B14F-4D97-AF65-F5344CB8AC3E}">
        <p14:creationId xmlns:p14="http://schemas.microsoft.com/office/powerpoint/2010/main" val="751707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AD64CFE-FAC7-B84F-8A42-18A883F7BB60}" type="slidenum">
              <a:rPr lang="en-US" sz="1200"/>
              <a:pPr/>
              <a:t>1</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98E0050-144F-2342-804A-5504BBFB55A6}" type="slidenum">
              <a:rPr lang="en-US"/>
              <a:pPr>
                <a:defRPr/>
              </a:pPr>
              <a:t>‹#›</a:t>
            </a:fld>
            <a:endParaRPr lang="en-US" dirty="0"/>
          </a:p>
        </p:txBody>
      </p:sp>
    </p:spTree>
    <p:extLst>
      <p:ext uri="{BB962C8B-B14F-4D97-AF65-F5344CB8AC3E}">
        <p14:creationId xmlns:p14="http://schemas.microsoft.com/office/powerpoint/2010/main" val="155592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BA25375-BB9A-AB40-B6D9-FB29703F1068}" type="slidenum">
              <a:rPr lang="en-US"/>
              <a:pPr>
                <a:defRPr/>
              </a:pPr>
              <a:t>‹#›</a:t>
            </a:fld>
            <a:endParaRPr lang="en-US" dirty="0"/>
          </a:p>
        </p:txBody>
      </p:sp>
    </p:spTree>
    <p:extLst>
      <p:ext uri="{BB962C8B-B14F-4D97-AF65-F5344CB8AC3E}">
        <p14:creationId xmlns:p14="http://schemas.microsoft.com/office/powerpoint/2010/main" val="240908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96215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73405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0153D71-F301-E84D-A945-6801012E504A}" type="slidenum">
              <a:rPr lang="en-US"/>
              <a:pPr>
                <a:defRPr/>
              </a:pPr>
              <a:t>‹#›</a:t>
            </a:fld>
            <a:endParaRPr lang="en-US" dirty="0"/>
          </a:p>
        </p:txBody>
      </p:sp>
    </p:spTree>
    <p:extLst>
      <p:ext uri="{BB962C8B-B14F-4D97-AF65-F5344CB8AC3E}">
        <p14:creationId xmlns:p14="http://schemas.microsoft.com/office/powerpoint/2010/main" val="178459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D3398BA-50F8-F440-96BA-6822A057CE34}" type="slidenum">
              <a:rPr lang="en-US"/>
              <a:pPr>
                <a:defRPr/>
              </a:pPr>
              <a:t>‹#›</a:t>
            </a:fld>
            <a:endParaRPr lang="en-US" dirty="0"/>
          </a:p>
        </p:txBody>
      </p:sp>
    </p:spTree>
    <p:extLst>
      <p:ext uri="{BB962C8B-B14F-4D97-AF65-F5344CB8AC3E}">
        <p14:creationId xmlns:p14="http://schemas.microsoft.com/office/powerpoint/2010/main" val="636549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C3716FF-049C-4D46-8D62-D06A372CA681}" type="slidenum">
              <a:rPr lang="en-US"/>
              <a:pPr>
                <a:defRPr/>
              </a:pPr>
              <a:t>‹#›</a:t>
            </a:fld>
            <a:endParaRPr lang="en-US" dirty="0"/>
          </a:p>
        </p:txBody>
      </p:sp>
    </p:spTree>
    <p:extLst>
      <p:ext uri="{BB962C8B-B14F-4D97-AF65-F5344CB8AC3E}">
        <p14:creationId xmlns:p14="http://schemas.microsoft.com/office/powerpoint/2010/main" val="1386804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7B2A5B9-F46C-A144-B2B5-0FD139C27AE0}" type="slidenum">
              <a:rPr lang="en-US"/>
              <a:pPr>
                <a:defRPr/>
              </a:pPr>
              <a:t>‹#›</a:t>
            </a:fld>
            <a:endParaRPr lang="en-US" dirty="0"/>
          </a:p>
        </p:txBody>
      </p:sp>
    </p:spTree>
    <p:extLst>
      <p:ext uri="{BB962C8B-B14F-4D97-AF65-F5344CB8AC3E}">
        <p14:creationId xmlns:p14="http://schemas.microsoft.com/office/powerpoint/2010/main" val="257838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AE71C28-0CDC-6D45-A213-67B2C79553D2}" type="slidenum">
              <a:rPr lang="en-US"/>
              <a:pPr>
                <a:defRPr/>
              </a:pPr>
              <a:t>‹#›</a:t>
            </a:fld>
            <a:endParaRPr lang="en-US" dirty="0"/>
          </a:p>
        </p:txBody>
      </p:sp>
    </p:spTree>
    <p:extLst>
      <p:ext uri="{BB962C8B-B14F-4D97-AF65-F5344CB8AC3E}">
        <p14:creationId xmlns:p14="http://schemas.microsoft.com/office/powerpoint/2010/main" val="866149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54FD6CA-50CA-C648-ADB4-DB0E1E35F330}" type="slidenum">
              <a:rPr lang="en-US"/>
              <a:pPr>
                <a:defRPr/>
              </a:pPr>
              <a:t>‹#›</a:t>
            </a:fld>
            <a:endParaRPr lang="en-US" dirty="0"/>
          </a:p>
        </p:txBody>
      </p:sp>
    </p:spTree>
    <p:extLst>
      <p:ext uri="{BB962C8B-B14F-4D97-AF65-F5344CB8AC3E}">
        <p14:creationId xmlns:p14="http://schemas.microsoft.com/office/powerpoint/2010/main" val="216173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10096781-4345-E34D-90EA-27D71E1CFD07}" type="slidenum">
              <a:rPr lang="en-US"/>
              <a:pPr>
                <a:defRPr/>
              </a:pPr>
              <a:t>‹#›</a:t>
            </a:fld>
            <a:endParaRPr lang="en-US" dirty="0"/>
          </a:p>
        </p:txBody>
      </p:sp>
    </p:spTree>
    <p:extLst>
      <p:ext uri="{BB962C8B-B14F-4D97-AF65-F5344CB8AC3E}">
        <p14:creationId xmlns:p14="http://schemas.microsoft.com/office/powerpoint/2010/main" val="2959262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925AF9A-FCF9-5C43-8602-2D22EB934BA7}" type="slidenum">
              <a:rPr lang="en-US"/>
              <a:pPr>
                <a:defRPr/>
              </a:pPr>
              <a:t>‹#›</a:t>
            </a:fld>
            <a:endParaRPr lang="en-US" dirty="0"/>
          </a:p>
        </p:txBody>
      </p:sp>
    </p:spTree>
    <p:extLst>
      <p:ext uri="{BB962C8B-B14F-4D97-AF65-F5344CB8AC3E}">
        <p14:creationId xmlns:p14="http://schemas.microsoft.com/office/powerpoint/2010/main" val="199905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8BA5A9E-FB1E-BD4A-91C3-D0B625541B8D}" type="slidenum">
              <a:rPr lang="en-US"/>
              <a:pPr>
                <a:defRPr/>
              </a:pPr>
              <a:t>‹#›</a:t>
            </a:fld>
            <a:endParaRPr lang="en-US" dirty="0"/>
          </a:p>
        </p:txBody>
      </p:sp>
    </p:spTree>
    <p:extLst>
      <p:ext uri="{BB962C8B-B14F-4D97-AF65-F5344CB8AC3E}">
        <p14:creationId xmlns:p14="http://schemas.microsoft.com/office/powerpoint/2010/main" val="37843653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31C69D5-E1A5-5E40-95E3-8A1255D0492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Times"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Times"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Times"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Times"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Times" pitchFamily="-106" charset="0"/>
        </a:defRPr>
      </a:lvl6pPr>
      <a:lvl7pPr marL="914400" algn="ctr" rtl="0" fontAlgn="base">
        <a:spcBef>
          <a:spcPct val="0"/>
        </a:spcBef>
        <a:spcAft>
          <a:spcPct val="0"/>
        </a:spcAft>
        <a:defRPr sz="4400">
          <a:solidFill>
            <a:schemeClr val="tx2"/>
          </a:solidFill>
          <a:latin typeface="Times" pitchFamily="-106" charset="0"/>
        </a:defRPr>
      </a:lvl7pPr>
      <a:lvl8pPr marL="1371600" algn="ctr" rtl="0" fontAlgn="base">
        <a:spcBef>
          <a:spcPct val="0"/>
        </a:spcBef>
        <a:spcAft>
          <a:spcPct val="0"/>
        </a:spcAft>
        <a:defRPr sz="4400">
          <a:solidFill>
            <a:schemeClr val="tx2"/>
          </a:solidFill>
          <a:latin typeface="Times" pitchFamily="-106" charset="0"/>
        </a:defRPr>
      </a:lvl8pPr>
      <a:lvl9pPr marL="1828800" algn="ctr" rtl="0" fontAlgn="base">
        <a:spcBef>
          <a:spcPct val="0"/>
        </a:spcBef>
        <a:spcAft>
          <a:spcPct val="0"/>
        </a:spcAft>
        <a:defRPr sz="4400">
          <a:solidFill>
            <a:schemeClr val="tx2"/>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fk7@psu.edu"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5.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oleObject" Target="file:///\\localhost\Talks\AAAS%20Talks\!OLE_LINK1" TargetMode="External"/><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Microsoft_Word_97_-_2004_Document2.doc"/><Relationship Id="rId4" Type="http://schemas.openxmlformats.org/officeDocument/2006/relationships/image" Target="../media/image35.emf"/><Relationship Id="rId5" Type="http://schemas.openxmlformats.org/officeDocument/2006/relationships/image" Target="../media/image36.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file:///\\localhost\Talks\AAAS%20Talks\!OLE_LINK1" TargetMode="External"/><Relationship Id="rId4" Type="http://schemas.openxmlformats.org/officeDocument/2006/relationships/image" Target="../media/image37.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oleObject" Target="file:///\\localhost\Talks\AAAS%20Talks\!OLE_LINK1" TargetMode="External"/><Relationship Id="rId4" Type="http://schemas.openxmlformats.org/officeDocument/2006/relationships/image" Target="../media/image37.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0.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file:///\\localhost\Talks\AAAS%20Talks\!OLE_LINK1" TargetMode="External"/><Relationship Id="rId4" Type="http://schemas.openxmlformats.org/officeDocument/2006/relationships/image" Target="../media/image37.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45.emf"/><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9.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9.png"/><Relationship Id="rId5" Type="http://schemas.openxmlformats.org/officeDocument/2006/relationships/image" Target="../media/image10.jpe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oleObject" Target="../embeddings/oleObject1.bin"/><Relationship Id="rId5" Type="http://schemas.openxmlformats.org/officeDocument/2006/relationships/image" Target="../media/image11.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393700" y="62468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dirty="0"/>
          </a:p>
        </p:txBody>
      </p:sp>
      <p:sp>
        <p:nvSpPr>
          <p:cNvPr id="9" name="Text Box 4"/>
          <p:cNvSpPr txBox="1">
            <a:spLocks noChangeArrowheads="1"/>
          </p:cNvSpPr>
          <p:nvPr/>
        </p:nvSpPr>
        <p:spPr bwMode="auto">
          <a:xfrm>
            <a:off x="152400" y="228600"/>
            <a:ext cx="8839200" cy="6455613"/>
          </a:xfrm>
          <a:prstGeom prst="rect">
            <a:avLst/>
          </a:prstGeom>
          <a:noFill/>
          <a:ln w="57150" cmpd="thickThin">
            <a:solidFill>
              <a:srgbClr val="660066"/>
            </a:solidFill>
            <a:miter lim="800000"/>
            <a:headEnd/>
            <a:tailEnd/>
          </a:ln>
        </p:spPr>
        <p:txBody>
          <a:bodyPr wrap="square">
            <a:prstTxWarp prst="textNoShape">
              <a:avLst/>
            </a:prstTxWarp>
            <a:spAutoFit/>
          </a:bodyPr>
          <a:lstStyle/>
          <a:p>
            <a:pPr algn="ctr"/>
            <a:endParaRPr lang="en-US" sz="800" dirty="0" smtClean="0"/>
          </a:p>
          <a:p>
            <a:pPr algn="ctr"/>
            <a:endParaRPr lang="en-US" sz="900" i="1" dirty="0" smtClean="0"/>
          </a:p>
          <a:p>
            <a:pPr algn="ctr"/>
            <a:r>
              <a:rPr lang="en-US" sz="2800" dirty="0"/>
              <a:t>Bilingualism as a tool to investigate the mind and brain</a:t>
            </a:r>
          </a:p>
          <a:p>
            <a:pPr algn="ctr"/>
            <a:endParaRPr lang="en-US" sz="2800" dirty="0"/>
          </a:p>
          <a:p>
            <a:pPr algn="ctr"/>
            <a:r>
              <a:rPr lang="en-US" sz="2800" dirty="0" smtClean="0"/>
              <a:t>Judith </a:t>
            </a:r>
            <a:r>
              <a:rPr lang="en-US" sz="2800" dirty="0"/>
              <a:t>F. </a:t>
            </a:r>
            <a:r>
              <a:rPr lang="en-US" sz="2800" dirty="0" smtClean="0"/>
              <a:t>Kroll</a:t>
            </a:r>
          </a:p>
          <a:p>
            <a:pPr algn="ctr"/>
            <a:endParaRPr lang="en-US" sz="1050" dirty="0"/>
          </a:p>
          <a:p>
            <a:pPr algn="ctr"/>
            <a:r>
              <a:rPr lang="en-US" sz="2200" dirty="0"/>
              <a:t>Department of Psychology</a:t>
            </a:r>
          </a:p>
          <a:p>
            <a:pPr algn="ctr"/>
            <a:r>
              <a:rPr lang="en-US" sz="2200" dirty="0"/>
              <a:t>Center for Language </a:t>
            </a:r>
            <a:r>
              <a:rPr lang="en-US" sz="2200" dirty="0" smtClean="0"/>
              <a:t>Science</a:t>
            </a:r>
          </a:p>
          <a:p>
            <a:pPr algn="ctr"/>
            <a:r>
              <a:rPr lang="en-US" sz="2200" dirty="0" smtClean="0"/>
              <a:t>Program in Linguistics</a:t>
            </a:r>
            <a:endParaRPr lang="en-US" sz="2200" dirty="0"/>
          </a:p>
          <a:p>
            <a:pPr algn="ctr"/>
            <a:r>
              <a:rPr lang="en-US" sz="2200" dirty="0"/>
              <a:t>Pennsylvania State University</a:t>
            </a:r>
          </a:p>
          <a:p>
            <a:pPr algn="ctr"/>
            <a:r>
              <a:rPr lang="en-US" sz="2200" dirty="0"/>
              <a:t>University Park, PA 16802 </a:t>
            </a:r>
            <a:r>
              <a:rPr lang="en-US" sz="2200" dirty="0" smtClean="0"/>
              <a:t>USA</a:t>
            </a:r>
          </a:p>
          <a:p>
            <a:pPr algn="ctr"/>
            <a:r>
              <a:rPr lang="en-US" sz="2000" dirty="0" smtClean="0"/>
              <a:t>E-mail: </a:t>
            </a:r>
            <a:r>
              <a:rPr lang="en-US" sz="2000" dirty="0" smtClean="0">
                <a:hlinkClick r:id="rId3"/>
              </a:rPr>
              <a:t>jfk7@psu.edu</a:t>
            </a:r>
            <a:endParaRPr lang="en-US" sz="2000" dirty="0" smtClean="0"/>
          </a:p>
          <a:p>
            <a:pPr algn="ctr"/>
            <a:endParaRPr lang="en-US" sz="800" dirty="0" smtClean="0"/>
          </a:p>
          <a:p>
            <a:pPr algn="ctr"/>
            <a:endParaRPr lang="en-US" sz="800" dirty="0" smtClean="0"/>
          </a:p>
          <a:p>
            <a:pPr algn="ctr"/>
            <a:endParaRPr lang="en-US" sz="800" dirty="0"/>
          </a:p>
          <a:p>
            <a:pPr algn="ctr"/>
            <a:r>
              <a:rPr lang="en-US" sz="2000" dirty="0" smtClean="0"/>
              <a:t>October 3, 2013</a:t>
            </a:r>
          </a:p>
          <a:p>
            <a:pPr algn="ctr"/>
            <a:r>
              <a:rPr lang="en-US" sz="2000" dirty="0" smtClean="0"/>
              <a:t>Cambridge University, UK</a:t>
            </a:r>
          </a:p>
          <a:p>
            <a:pPr algn="ctr"/>
            <a:endParaRPr lang="en-US" sz="2000" dirty="0" smtClean="0"/>
          </a:p>
          <a:p>
            <a:pPr algn="ctr"/>
            <a:endParaRPr lang="en-US" sz="2000" dirty="0"/>
          </a:p>
          <a:p>
            <a:pPr algn="ctr"/>
            <a:endParaRPr lang="en-US" sz="2000" dirty="0" smtClean="0"/>
          </a:p>
          <a:p>
            <a:pPr algn="ctr"/>
            <a:endParaRPr lang="en-US" sz="2000" dirty="0"/>
          </a:p>
          <a:p>
            <a:pPr algn="ctr"/>
            <a:endParaRPr lang="en-US" sz="800" dirty="0"/>
          </a:p>
          <a:p>
            <a:pPr algn="ctr"/>
            <a:r>
              <a:rPr lang="en-US" sz="2000" i="1" dirty="0"/>
              <a:t>Language Sciences in the 21</a:t>
            </a:r>
            <a:r>
              <a:rPr lang="en-US" sz="2000" i="1" baseline="30000" dirty="0"/>
              <a:t>st</a:t>
            </a:r>
            <a:r>
              <a:rPr lang="en-US" sz="2000" i="1" dirty="0"/>
              <a:t> Century: The interdisciplinary challenge </a:t>
            </a:r>
            <a:endParaRPr lang="en-US" sz="2000" i="1" dirty="0" smtClean="0"/>
          </a:p>
        </p:txBody>
      </p:sp>
      <p:sp>
        <p:nvSpPr>
          <p:cNvPr id="12" name="Rectangle 6"/>
          <p:cNvSpPr>
            <a:spLocks noChangeArrowheads="1"/>
          </p:cNvSpPr>
          <p:nvPr/>
        </p:nvSpPr>
        <p:spPr bwMode="auto">
          <a:xfrm>
            <a:off x="393700" y="6246813"/>
            <a:ext cx="184150" cy="457200"/>
          </a:xfrm>
          <a:prstGeom prst="rect">
            <a:avLst/>
          </a:prstGeom>
          <a:noFill/>
          <a:ln w="9525">
            <a:noFill/>
            <a:miter lim="800000"/>
            <a:headEnd/>
            <a:tailEnd/>
          </a:ln>
        </p:spPr>
        <p:txBody>
          <a:bodyPr wrap="none">
            <a:prstTxWarp prst="textNoShape">
              <a:avLst/>
            </a:prstTxWarp>
            <a:spAutoFit/>
          </a:bodyPr>
          <a:lstStyle/>
          <a:p>
            <a:endParaRPr lang="en-US" dirty="0"/>
          </a:p>
        </p:txBody>
      </p:sp>
      <p:pic>
        <p:nvPicPr>
          <p:cNvPr id="8" name="Picture 9"/>
          <p:cNvPicPr>
            <a:picLocks noChangeAspect="1" noChangeArrowheads="1"/>
          </p:cNvPicPr>
          <p:nvPr/>
        </p:nvPicPr>
        <p:blipFill>
          <a:blip r:embed="rId4"/>
          <a:srcRect/>
          <a:stretch>
            <a:fillRect/>
          </a:stretch>
        </p:blipFill>
        <p:spPr bwMode="auto">
          <a:xfrm>
            <a:off x="304800" y="5105400"/>
            <a:ext cx="2038350" cy="1127125"/>
          </a:xfrm>
          <a:prstGeom prst="rect">
            <a:avLst/>
          </a:prstGeom>
          <a:solidFill>
            <a:srgbClr val="CCCCFF"/>
          </a:solidFill>
          <a:ln w="9525">
            <a:noFill/>
            <a:miter lim="800000"/>
            <a:headEnd/>
            <a:tailEnd/>
          </a:ln>
        </p:spPr>
      </p:pic>
      <p:pic>
        <p:nvPicPr>
          <p:cNvPr id="5" name="Picture 4" descr="Screen shot 2013-08-30 at 12.40.1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029200"/>
            <a:ext cx="889000" cy="1257300"/>
          </a:xfrm>
          <a:prstGeom prst="rect">
            <a:avLst/>
          </a:prstGeom>
        </p:spPr>
      </p:pic>
      <p:pic>
        <p:nvPicPr>
          <p:cNvPr id="6" name="Picture 5" descr="Screen shot 2013-08-30 at 12.55.1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5105400"/>
            <a:ext cx="939800" cy="889000"/>
          </a:xfrm>
          <a:prstGeom prst="rect">
            <a:avLst/>
          </a:prstGeom>
        </p:spPr>
      </p:pic>
      <p:pic>
        <p:nvPicPr>
          <p:cNvPr id="2" name="Picture 1" descr="Cambridge-Language-Sciences-logo-web 1.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600" y="5486400"/>
            <a:ext cx="4064000" cy="520700"/>
          </a:xfrm>
          <a:prstGeom prst="rect">
            <a:avLst/>
          </a:prstGeom>
        </p:spPr>
      </p:pic>
      <p:pic>
        <p:nvPicPr>
          <p:cNvPr id="14" name="Picture 8" descr="fiets.jpg-3                                                    001047E2Macintosh HD                   ABA78158:"/>
          <p:cNvPicPr>
            <a:picLocks noChangeAspect="1" noChangeArrowheads="1"/>
          </p:cNvPicPr>
          <p:nvPr/>
        </p:nvPicPr>
        <p:blipFill>
          <a:blip r:embed="rId8"/>
          <a:srcRect/>
          <a:stretch>
            <a:fillRect/>
          </a:stretch>
        </p:blipFill>
        <p:spPr bwMode="auto">
          <a:xfrm>
            <a:off x="685800" y="2286000"/>
            <a:ext cx="1379538" cy="1035050"/>
          </a:xfrm>
          <a:prstGeom prst="rect">
            <a:avLst/>
          </a:prstGeom>
          <a:noFill/>
          <a:ln w="9525">
            <a:solidFill>
              <a:schemeClr val="tx1"/>
            </a:solidFill>
            <a:miter lim="800000"/>
            <a:headEnd/>
            <a:tailEnd/>
          </a:ln>
        </p:spPr>
      </p:pic>
      <p:pic>
        <p:nvPicPr>
          <p:cNvPr id="15" name="Picture 8" descr="fiets.jpg-3                                                    001047E2Macintosh HD                   ABA78158:"/>
          <p:cNvPicPr>
            <a:picLocks noChangeAspect="1" noChangeArrowheads="1"/>
          </p:cNvPicPr>
          <p:nvPr/>
        </p:nvPicPr>
        <p:blipFill>
          <a:blip r:embed="rId8"/>
          <a:srcRect/>
          <a:stretch>
            <a:fillRect/>
          </a:stretch>
        </p:blipFill>
        <p:spPr bwMode="auto">
          <a:xfrm>
            <a:off x="7315200" y="2286000"/>
            <a:ext cx="1379538" cy="1035050"/>
          </a:xfrm>
          <a:prstGeom prst="rect">
            <a:avLst/>
          </a:prstGeom>
          <a:noFill/>
          <a:ln w="9525">
            <a:solidFill>
              <a:schemeClr val="tx1"/>
            </a:solid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201490" cy="6247864"/>
          </a:xfrm>
          <a:prstGeom prst="rect">
            <a:avLst/>
          </a:prstGeom>
        </p:spPr>
        <p:txBody>
          <a:bodyPr wrap="square">
            <a:spAutoFit/>
          </a:bodyPr>
          <a:lstStyle/>
          <a:p>
            <a:r>
              <a:rPr lang="en-US" sz="2000" dirty="0" smtClean="0">
                <a:latin typeface="Hoefler Text"/>
                <a:cs typeface="Hoefler Text"/>
              </a:rPr>
              <a:t>What have we learned in the recent research?</a:t>
            </a:r>
            <a:endParaRPr lang="en-US" sz="2000" dirty="0">
              <a:latin typeface="Hoefler Text"/>
              <a:cs typeface="Hoefler Text"/>
            </a:endParaRPr>
          </a:p>
          <a:p>
            <a:pPr>
              <a:buFont typeface="Wingdings" charset="0"/>
              <a:buChar char="v"/>
            </a:pPr>
            <a:endParaRPr lang="en-US" sz="2000" dirty="0" smtClean="0">
              <a:solidFill>
                <a:srgbClr val="FF0000"/>
              </a:solidFill>
              <a:latin typeface="Hoefler Text"/>
              <a:cs typeface="Hoefler Text"/>
            </a:endParaRPr>
          </a:p>
          <a:p>
            <a:pPr>
              <a:buFont typeface="Wingdings" charset="0"/>
              <a:buChar char="v"/>
            </a:pPr>
            <a:r>
              <a:rPr lang="en-US" sz="2000" dirty="0">
                <a:solidFill>
                  <a:srgbClr val="FF0000"/>
                </a:solidFill>
                <a:latin typeface="Hoefler Text"/>
                <a:cs typeface="Hoefler Text"/>
              </a:rPr>
              <a:t> </a:t>
            </a:r>
            <a:r>
              <a:rPr lang="en-US" sz="2000" dirty="0" smtClean="0">
                <a:solidFill>
                  <a:srgbClr val="FF0000"/>
                </a:solidFill>
                <a:latin typeface="Hoefler Text"/>
                <a:cs typeface="Hoefler Text"/>
              </a:rPr>
              <a:t> </a:t>
            </a:r>
            <a:r>
              <a:rPr lang="en-US" sz="2000" dirty="0" smtClean="0">
                <a:latin typeface="Hoefler Text"/>
                <a:cs typeface="Hoefler Text"/>
              </a:rPr>
              <a:t>Recent neuroscience evidence has called into question the presence of hard constraints on L2 learning; proficiency in L2 may be more important than age of acquisition (e.g., Abutalebi et al., 2005; Steinhauer et al., 2009).</a:t>
            </a:r>
          </a:p>
          <a:p>
            <a:pPr>
              <a:buFont typeface="Wingdings" charset="0"/>
              <a:buChar char="v"/>
            </a:pPr>
            <a:endParaRPr lang="en-US" sz="2000" dirty="0" smtClean="0">
              <a:latin typeface="Hoefler Text"/>
              <a:cs typeface="Hoefler Text"/>
            </a:endParaRPr>
          </a:p>
          <a:p>
            <a:pPr>
              <a:buFont typeface="Wingdings" charset="0"/>
              <a:buChar char="v"/>
            </a:pPr>
            <a:r>
              <a:rPr lang="en-US" sz="2000" dirty="0" smtClean="0">
                <a:solidFill>
                  <a:srgbClr val="FF0000"/>
                </a:solidFill>
                <a:latin typeface="Hoefler Text"/>
                <a:cs typeface="Hoefler Text"/>
              </a:rPr>
              <a:t>  </a:t>
            </a:r>
            <a:r>
              <a:rPr lang="en-US" sz="2000" dirty="0" smtClean="0">
                <a:latin typeface="Hoefler Text"/>
                <a:cs typeface="Hoefler Text"/>
              </a:rPr>
              <a:t>Bilinguals may not be monolingual-like in their native language, but that does not make them special as language users. Instead, it suggests that the native language is open to change and to the influence of the L2 (e.g., Ameel et al., 2009) </a:t>
            </a:r>
          </a:p>
          <a:p>
            <a:r>
              <a:rPr lang="en-US" sz="2000" dirty="0" smtClean="0">
                <a:latin typeface="Hoefler Text"/>
                <a:cs typeface="Hoefler Text"/>
              </a:rPr>
              <a:t>     </a:t>
            </a:r>
          </a:p>
          <a:p>
            <a:pPr>
              <a:buFont typeface="Wingdings" charset="0"/>
              <a:buChar char="v"/>
              <a:tabLst>
                <a:tab pos="911225" algn="l"/>
              </a:tabLst>
            </a:pPr>
            <a:r>
              <a:rPr lang="en-US" sz="2000" dirty="0" smtClean="0">
                <a:solidFill>
                  <a:srgbClr val="FF0000"/>
                </a:solidFill>
                <a:latin typeface="Hoefler Text"/>
                <a:cs typeface="Hoefler Text"/>
              </a:rPr>
              <a:t>  </a:t>
            </a:r>
            <a:r>
              <a:rPr lang="en-US" sz="2000" dirty="0" smtClean="0">
                <a:latin typeface="Hoefler Text"/>
                <a:cs typeface="Hoefler Text"/>
              </a:rPr>
              <a:t>Bilingualism and second language learning provide a lens for researchers to examine aspects of the underlying cognitive architecture that may be obscured by native language skill when investigating language performance in the first or dominant language only.  We would not know these changes to the native language occur unless there </a:t>
            </a:r>
            <a:r>
              <a:rPr lang="en-US" sz="2000" dirty="0" smtClean="0">
                <a:latin typeface="Hoefler Text"/>
                <a:cs typeface="Hoefler Text"/>
              </a:rPr>
              <a:t>was </a:t>
            </a:r>
            <a:r>
              <a:rPr lang="en-US" sz="2000" dirty="0" smtClean="0">
                <a:latin typeface="Hoefler Text"/>
                <a:cs typeface="Hoefler Text"/>
              </a:rPr>
              <a:t>another language. </a:t>
            </a:r>
          </a:p>
          <a:p>
            <a:pPr>
              <a:buFont typeface="Wingdings" charset="0"/>
              <a:buChar char="v"/>
            </a:pPr>
            <a:endParaRPr lang="en-US" sz="2000" dirty="0" smtClean="0">
              <a:solidFill>
                <a:srgbClr val="FF0000"/>
              </a:solidFill>
              <a:latin typeface="Hoefler Text"/>
              <a:cs typeface="Hoefler Text"/>
            </a:endParaRPr>
          </a:p>
          <a:p>
            <a:pPr marL="0" lvl="3">
              <a:buFont typeface="Wingdings" charset="0"/>
              <a:buChar char="v"/>
              <a:tabLst>
                <a:tab pos="347663" algn="l"/>
              </a:tabLst>
            </a:pPr>
            <a:r>
              <a:rPr lang="en-US" sz="2000" i="1" dirty="0" smtClean="0"/>
              <a:t>  </a:t>
            </a:r>
            <a:r>
              <a:rPr lang="en-US" sz="2000" i="1" dirty="0" smtClean="0">
                <a:solidFill>
                  <a:srgbClr val="FF0000"/>
                </a:solidFill>
              </a:rPr>
              <a:t>Bilingualism is a tool for cognitive scientists and cognitive neuroscientists</a:t>
            </a:r>
          </a:p>
          <a:p>
            <a:pPr>
              <a:buFont typeface="Wingdings" charset="0"/>
              <a:buChar char="v"/>
            </a:pPr>
            <a:endParaRPr lang="en-US" sz="2000" dirty="0">
              <a:solidFill>
                <a:srgbClr val="FF0000"/>
              </a:solidFill>
              <a:latin typeface="Hoefler Text"/>
              <a:cs typeface="Hoefler Text"/>
            </a:endParaRPr>
          </a:p>
        </p:txBody>
      </p:sp>
    </p:spTree>
    <p:extLst>
      <p:ext uri="{BB962C8B-B14F-4D97-AF65-F5344CB8AC3E}">
        <p14:creationId xmlns:p14="http://schemas.microsoft.com/office/powerpoint/2010/main" val="3446772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838200" y="838200"/>
            <a:ext cx="74676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mn-lt"/>
                <a:cs typeface="Times" charset="0"/>
              </a:rPr>
              <a:t>A word on terminology: </a:t>
            </a:r>
          </a:p>
          <a:p>
            <a:endParaRPr lang="en-US" dirty="0">
              <a:latin typeface="+mn-lt"/>
              <a:cs typeface="Times" charset="0"/>
            </a:endParaRPr>
          </a:p>
          <a:p>
            <a:r>
              <a:rPr lang="en-US" i="1" dirty="0">
                <a:latin typeface="+mn-lt"/>
                <a:cs typeface="Times" charset="0"/>
              </a:rPr>
              <a:t>Bilinguals and Second Language (L2) Learners</a:t>
            </a:r>
          </a:p>
          <a:p>
            <a:endParaRPr lang="en-US" dirty="0">
              <a:latin typeface="+mn-lt"/>
              <a:cs typeface="Times" charset="0"/>
            </a:endParaRPr>
          </a:p>
          <a:p>
            <a:r>
              <a:rPr lang="en-US" dirty="0">
                <a:latin typeface="+mn-lt"/>
                <a:cs typeface="Times" charset="0"/>
              </a:rPr>
              <a:t>We adopt a broad definition of bilingualism to include all  individuals who use more than one language regularly.</a:t>
            </a:r>
          </a:p>
          <a:p>
            <a:r>
              <a:rPr lang="en-US" dirty="0">
                <a:latin typeface="+mn-lt"/>
                <a:cs typeface="Times" charset="0"/>
              </a:rPr>
              <a:t> </a:t>
            </a:r>
          </a:p>
          <a:p>
            <a:r>
              <a:rPr lang="en-US" dirty="0">
                <a:latin typeface="+mn-lt"/>
                <a:cs typeface="Times" charset="0"/>
              </a:rPr>
              <a:t>We distinguish bilingual groups with respect to their proficiency in the L2, their relative language dominance, the age of acquisition, and the degree to which the context of language use supports each of the two languages.</a:t>
            </a:r>
          </a:p>
          <a:p>
            <a:endParaRPr lang="en-US" sz="2200" dirty="0">
              <a:latin typeface="Comic Sans MS" charset="0"/>
              <a:cs typeface="Times" charset="0"/>
            </a:endParaRPr>
          </a:p>
        </p:txBody>
      </p:sp>
    </p:spTree>
    <p:extLst>
      <p:ext uri="{BB962C8B-B14F-4D97-AF65-F5344CB8AC3E}">
        <p14:creationId xmlns:p14="http://schemas.microsoft.com/office/powerpoint/2010/main" val="3971570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14400" y="934950"/>
            <a:ext cx="868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i="1" dirty="0"/>
          </a:p>
          <a:p>
            <a:endParaRPr lang="en-US" i="1" dirty="0"/>
          </a:p>
          <a:p>
            <a:endParaRPr lang="en-US" i="1" dirty="0"/>
          </a:p>
        </p:txBody>
      </p:sp>
      <p:pic>
        <p:nvPicPr>
          <p:cNvPr id="3" name="Picture 2"/>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667000" y="43449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755900" y="44242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2"/>
          <p:cNvGrpSpPr>
            <a:grpSpLocks/>
          </p:cNvGrpSpPr>
          <p:nvPr/>
        </p:nvGrpSpPr>
        <p:grpSpPr bwMode="auto">
          <a:xfrm>
            <a:off x="2057400" y="2430233"/>
            <a:ext cx="4736592" cy="3573780"/>
            <a:chOff x="432" y="432"/>
            <a:chExt cx="5328" cy="3859"/>
          </a:xfrm>
        </p:grpSpPr>
        <p:pic>
          <p:nvPicPr>
            <p:cNvPr id="6" name="Picture 13"/>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881" y="215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977" y="225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530" y="720"/>
              <a:ext cx="3230" cy="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816" y="2688"/>
              <a:ext cx="992" cy="58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Line 17"/>
            <p:cNvSpPr>
              <a:spLocks noChangeShapeType="1"/>
            </p:cNvSpPr>
            <p:nvPr/>
          </p:nvSpPr>
          <p:spPr bwMode="auto">
            <a:xfrm flipH="1">
              <a:off x="2112" y="2592"/>
              <a:ext cx="1008"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pic>
          <p:nvPicPr>
            <p:cNvPr id="11" name="Picture 18"/>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432" y="432"/>
              <a:ext cx="1624" cy="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9"/>
            <p:cNvSpPr>
              <a:spLocks noChangeShapeType="1"/>
            </p:cNvSpPr>
            <p:nvPr/>
          </p:nvSpPr>
          <p:spPr bwMode="auto">
            <a:xfrm>
              <a:off x="2064" y="1200"/>
              <a:ext cx="1008" cy="4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3" name="Line 20"/>
            <p:cNvSpPr>
              <a:spLocks noChangeShapeType="1"/>
            </p:cNvSpPr>
            <p:nvPr/>
          </p:nvSpPr>
          <p:spPr bwMode="auto">
            <a:xfrm flipH="1">
              <a:off x="960" y="3312"/>
              <a:ext cx="336"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 name="Line 21"/>
            <p:cNvSpPr>
              <a:spLocks noChangeShapeType="1"/>
            </p:cNvSpPr>
            <p:nvPr/>
          </p:nvSpPr>
          <p:spPr bwMode="auto">
            <a:xfrm>
              <a:off x="1296" y="3312"/>
              <a:ext cx="432"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5" name="Text Box 22"/>
            <p:cNvSpPr txBox="1">
              <a:spLocks noChangeArrowheads="1"/>
            </p:cNvSpPr>
            <p:nvPr/>
          </p:nvSpPr>
          <p:spPr bwMode="auto">
            <a:xfrm>
              <a:off x="540" y="3974"/>
              <a:ext cx="677"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ja-JP" altLang="en-US" sz="1600"/>
                <a:t>“</a:t>
              </a:r>
              <a:r>
                <a:rPr lang="en-US" altLang="ja-JP" sz="1600" dirty="0"/>
                <a:t>bike</a:t>
              </a:r>
              <a:r>
                <a:rPr lang="ja-JP" altLang="en-US" sz="1600"/>
                <a:t>”</a:t>
              </a:r>
              <a:endParaRPr lang="en-US" dirty="0"/>
            </a:p>
          </p:txBody>
        </p:sp>
        <p:sp>
          <p:nvSpPr>
            <p:cNvPr id="16" name="Rectangle 23"/>
            <p:cNvSpPr>
              <a:spLocks noChangeArrowheads="1"/>
            </p:cNvSpPr>
            <p:nvPr/>
          </p:nvSpPr>
          <p:spPr bwMode="auto">
            <a:xfrm>
              <a:off x="1494" y="3984"/>
              <a:ext cx="69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ja-JP" altLang="en-US" sz="1600"/>
                <a:t>“</a:t>
              </a:r>
              <a:r>
                <a:rPr lang="en-US" altLang="ja-JP" sz="1600" dirty="0">
                  <a:solidFill>
                    <a:srgbClr val="FF0000"/>
                  </a:solidFill>
                </a:rPr>
                <a:t>fiets</a:t>
              </a:r>
              <a:r>
                <a:rPr lang="ja-JP" altLang="en-US" sz="1600"/>
                <a:t>”</a:t>
              </a:r>
              <a:endParaRPr lang="en-US" dirty="0"/>
            </a:p>
          </p:txBody>
        </p:sp>
        <p:sp>
          <p:nvSpPr>
            <p:cNvPr id="17" name="Text Box 24"/>
            <p:cNvSpPr txBox="1">
              <a:spLocks noChangeArrowheads="1"/>
            </p:cNvSpPr>
            <p:nvPr/>
          </p:nvSpPr>
          <p:spPr bwMode="auto">
            <a:xfrm>
              <a:off x="2832" y="3565"/>
              <a:ext cx="2309" cy="3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600" dirty="0"/>
                <a:t>Dutch-English speaker</a:t>
              </a:r>
              <a:endParaRPr lang="en-US" dirty="0"/>
            </a:p>
          </p:txBody>
        </p:sp>
      </p:grpSp>
      <p:sp>
        <p:nvSpPr>
          <p:cNvPr id="18" name="Rectangle 29"/>
          <p:cNvSpPr>
            <a:spLocks noChangeArrowheads="1"/>
          </p:cNvSpPr>
          <p:nvPr/>
        </p:nvSpPr>
        <p:spPr bwMode="auto">
          <a:xfrm>
            <a:off x="1144588" y="6430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dirty="0"/>
          </a:p>
        </p:txBody>
      </p:sp>
      <p:sp>
        <p:nvSpPr>
          <p:cNvPr id="19" name="Rectangle 31"/>
          <p:cNvSpPr>
            <a:spLocks noChangeArrowheads="1"/>
          </p:cNvSpPr>
          <p:nvPr/>
        </p:nvSpPr>
        <p:spPr bwMode="auto">
          <a:xfrm>
            <a:off x="381000" y="449033"/>
            <a:ext cx="8077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charset="0"/>
              <a:buNone/>
            </a:pPr>
            <a:r>
              <a:rPr lang="en-US" dirty="0" smtClean="0"/>
              <a:t>How do the mind and brain accommodate the presence of two languages?  What does that tell us that we would not know if we studied only monolingual speakers?</a:t>
            </a:r>
          </a:p>
          <a:p>
            <a:pPr>
              <a:buFont typeface="Wingdings" charset="0"/>
              <a:buNone/>
            </a:pPr>
            <a:endParaRPr lang="en-US" sz="800" dirty="0" smtClean="0">
              <a:solidFill>
                <a:srgbClr val="FF0000"/>
              </a:solidFill>
            </a:endParaRPr>
          </a:p>
          <a:p>
            <a:pPr>
              <a:buFont typeface="Wingdings" charset="0"/>
              <a:buNone/>
            </a:pPr>
            <a:r>
              <a:rPr lang="en-US" dirty="0" smtClean="0">
                <a:solidFill>
                  <a:srgbClr val="FF0000"/>
                </a:solidFill>
              </a:rPr>
              <a:t>The </a:t>
            </a:r>
            <a:r>
              <a:rPr lang="en-US" dirty="0">
                <a:solidFill>
                  <a:srgbClr val="FF0000"/>
                </a:solidFill>
              </a:rPr>
              <a:t>bilingual is a mental juggler</a:t>
            </a:r>
            <a:r>
              <a:rPr lang="en-US" dirty="0"/>
              <a:t>: Both languages are active regardless of the requirement to use one language alone: </a:t>
            </a:r>
          </a:p>
        </p:txBody>
      </p:sp>
      <p:sp>
        <p:nvSpPr>
          <p:cNvPr id="20" name="TextBox 18"/>
          <p:cNvSpPr txBox="1">
            <a:spLocks noChangeArrowheads="1"/>
          </p:cNvSpPr>
          <p:nvPr/>
        </p:nvSpPr>
        <p:spPr bwMode="auto">
          <a:xfrm>
            <a:off x="516665" y="6400058"/>
            <a:ext cx="8610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200" dirty="0" smtClean="0">
                <a:cs typeface="Times" charset="0"/>
              </a:rPr>
              <a:t>How does a bilingual select a given language to be used at any moment?</a:t>
            </a:r>
            <a:endParaRPr lang="en-US" sz="2200" dirty="0">
              <a:cs typeface="Times" charset="0"/>
            </a:endParaRPr>
          </a:p>
        </p:txBody>
      </p:sp>
    </p:spTree>
    <p:extLst>
      <p:ext uri="{BB962C8B-B14F-4D97-AF65-F5344CB8AC3E}">
        <p14:creationId xmlns:p14="http://schemas.microsoft.com/office/powerpoint/2010/main" val="536532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28600" y="609600"/>
            <a:ext cx="8686800" cy="5963170"/>
          </a:xfrm>
          <a:prstGeom prst="rect">
            <a:avLst/>
          </a:prstGeom>
          <a:noFill/>
          <a:ln w="9525">
            <a:noFill/>
            <a:miter lim="800000"/>
            <a:headEnd/>
            <a:tailEnd/>
          </a:ln>
        </p:spPr>
        <p:txBody>
          <a:bodyPr>
            <a:spAutoFit/>
          </a:bodyPr>
          <a:lstStyle/>
          <a:p>
            <a:pPr>
              <a:defRPr/>
            </a:pPr>
            <a:endParaRPr lang="en-US" sz="2200" dirty="0">
              <a:latin typeface="Times" pitchFamily="-106" charset="0"/>
              <a:ea typeface="+mn-ea"/>
              <a:cs typeface="+mn-cs"/>
            </a:endParaRPr>
          </a:p>
          <a:p>
            <a:pPr>
              <a:buFont typeface="Wingdings" charset="2"/>
              <a:buChar char="v"/>
              <a:defRPr/>
            </a:pPr>
            <a:r>
              <a:rPr lang="en-US" sz="2200" dirty="0">
                <a:solidFill>
                  <a:srgbClr val="FF0000"/>
                </a:solidFill>
                <a:latin typeface="Times" pitchFamily="-106" charset="0"/>
                <a:ea typeface="+mn-ea"/>
                <a:cs typeface="+mn-cs"/>
              </a:rPr>
              <a:t>  </a:t>
            </a:r>
            <a:r>
              <a:rPr lang="en-US" sz="2200" dirty="0">
                <a:latin typeface="Times" pitchFamily="-106" charset="0"/>
                <a:ea typeface="+mn-ea"/>
                <a:cs typeface="+mn-cs"/>
              </a:rPr>
              <a:t>Current research demonstrates that both of a bilingual’s languages are active regardless of the intention or requirement to use one language alone. </a:t>
            </a:r>
          </a:p>
          <a:p>
            <a:pPr>
              <a:defRPr/>
            </a:pPr>
            <a:endParaRPr lang="en-US" sz="1050" dirty="0">
              <a:latin typeface="Times" pitchFamily="-106" charset="0"/>
              <a:ea typeface="+mn-ea"/>
              <a:cs typeface="+mn-cs"/>
            </a:endParaRPr>
          </a:p>
          <a:p>
            <a:pPr>
              <a:defRPr/>
            </a:pPr>
            <a:endParaRPr lang="en-US" sz="1050" dirty="0">
              <a:latin typeface="Times" pitchFamily="-106" charset="0"/>
              <a:ea typeface="+mn-ea"/>
              <a:cs typeface="+mn-cs"/>
            </a:endParaRPr>
          </a:p>
          <a:p>
            <a:pPr>
              <a:defRPr/>
            </a:pPr>
            <a:endParaRPr lang="en-US" sz="1050" dirty="0">
              <a:latin typeface="Times" pitchFamily="-106" charset="0"/>
              <a:ea typeface="+mn-ea"/>
              <a:cs typeface="+mn-cs"/>
            </a:endParaRPr>
          </a:p>
          <a:p>
            <a:pPr>
              <a:buFont typeface="Wingdings" charset="2"/>
              <a:buChar char="v"/>
              <a:defRPr/>
            </a:pPr>
            <a:r>
              <a:rPr lang="en-US" sz="2200" dirty="0">
                <a:solidFill>
                  <a:srgbClr val="FF0000"/>
                </a:solidFill>
                <a:latin typeface="Times" pitchFamily="-106" charset="0"/>
                <a:ea typeface="+mn-ea"/>
                <a:cs typeface="+mn-cs"/>
              </a:rPr>
              <a:t>  </a:t>
            </a:r>
            <a:r>
              <a:rPr lang="en-US" sz="2200" dirty="0">
                <a:latin typeface="Times" pitchFamily="-106" charset="0"/>
                <a:ea typeface="+mn-ea"/>
                <a:cs typeface="+mn-cs"/>
              </a:rPr>
              <a:t>The parallel activity of the two languages is hypothesized to produce competition.</a:t>
            </a:r>
          </a:p>
          <a:p>
            <a:pPr>
              <a:buFont typeface="Wingdings" charset="2"/>
              <a:buChar char="v"/>
              <a:defRPr/>
            </a:pPr>
            <a:endParaRPr lang="en-US" sz="2200" dirty="0">
              <a:latin typeface="Times" pitchFamily="-106" charset="0"/>
              <a:ea typeface="+mn-ea"/>
              <a:cs typeface="+mn-cs"/>
            </a:endParaRPr>
          </a:p>
          <a:p>
            <a:pPr>
              <a:defRPr/>
            </a:pPr>
            <a:endParaRPr lang="en-US" sz="1050" dirty="0">
              <a:latin typeface="Times" pitchFamily="-106" charset="0"/>
              <a:ea typeface="+mn-ea"/>
              <a:cs typeface="+mn-cs"/>
            </a:endParaRPr>
          </a:p>
          <a:p>
            <a:pPr>
              <a:buFont typeface="Wingdings" charset="2"/>
              <a:buChar char="v"/>
              <a:defRPr/>
            </a:pPr>
            <a:r>
              <a:rPr lang="en-US" sz="2200" dirty="0">
                <a:solidFill>
                  <a:srgbClr val="FF0000"/>
                </a:solidFill>
                <a:latin typeface="Times" pitchFamily="-106" charset="0"/>
                <a:ea typeface="+mn-ea"/>
                <a:cs typeface="+mn-cs"/>
              </a:rPr>
              <a:t>  </a:t>
            </a:r>
            <a:r>
              <a:rPr lang="en-US" sz="2200" dirty="0">
                <a:latin typeface="Times" pitchFamily="-106" charset="0"/>
                <a:ea typeface="+mn-ea"/>
                <a:cs typeface="+mn-cs"/>
              </a:rPr>
              <a:t>Skilled bilinguals rarely make the error of speaking the wrong language yet they often code switch with other similar bilinguals in the middle of a sentence, suggesting that they possess an exquisite mechanism of cognitive control. </a:t>
            </a:r>
          </a:p>
          <a:p>
            <a:pPr>
              <a:defRPr/>
            </a:pPr>
            <a:endParaRPr lang="en-US" sz="1050" dirty="0">
              <a:latin typeface="Times" pitchFamily="-106" charset="0"/>
              <a:ea typeface="+mn-ea"/>
              <a:cs typeface="+mn-cs"/>
            </a:endParaRPr>
          </a:p>
          <a:p>
            <a:pPr>
              <a:defRPr/>
            </a:pPr>
            <a:endParaRPr lang="en-US" sz="1050" dirty="0">
              <a:latin typeface="Times" pitchFamily="-106" charset="0"/>
              <a:ea typeface="+mn-ea"/>
              <a:cs typeface="+mn-cs"/>
            </a:endParaRPr>
          </a:p>
          <a:p>
            <a:pPr>
              <a:defRPr/>
            </a:pPr>
            <a:endParaRPr lang="en-US" sz="1050" dirty="0">
              <a:latin typeface="Times" pitchFamily="-106" charset="0"/>
              <a:ea typeface="+mn-ea"/>
              <a:cs typeface="+mn-cs"/>
            </a:endParaRPr>
          </a:p>
          <a:p>
            <a:pPr>
              <a:buFont typeface="Wingdings" charset="2"/>
              <a:buChar char="v"/>
              <a:defRPr/>
            </a:pPr>
            <a:r>
              <a:rPr lang="en-US" sz="2200" dirty="0">
                <a:solidFill>
                  <a:srgbClr val="FF0000"/>
                </a:solidFill>
                <a:latin typeface="Times" pitchFamily="-106" charset="0"/>
                <a:ea typeface="+mn-ea"/>
                <a:cs typeface="+mn-cs"/>
              </a:rPr>
              <a:t>  </a:t>
            </a:r>
            <a:r>
              <a:rPr lang="en-US" sz="2200" dirty="0">
                <a:latin typeface="Times" pitchFamily="-106" charset="0"/>
                <a:ea typeface="+mn-ea"/>
                <a:cs typeface="+mn-cs"/>
              </a:rPr>
              <a:t>A life of resolving cross-language competition appears to confer </a:t>
            </a:r>
            <a:r>
              <a:rPr lang="en-US" sz="2200" dirty="0" smtClean="0">
                <a:latin typeface="Times" pitchFamily="-106" charset="0"/>
                <a:ea typeface="+mn-ea"/>
                <a:cs typeface="+mn-cs"/>
              </a:rPr>
              <a:t>a range of positive </a:t>
            </a:r>
            <a:r>
              <a:rPr lang="en-US" sz="2200" dirty="0">
                <a:latin typeface="Times" pitchFamily="-106" charset="0"/>
                <a:ea typeface="+mn-ea"/>
                <a:cs typeface="+mn-cs"/>
              </a:rPr>
              <a:t>consequences for </a:t>
            </a:r>
            <a:r>
              <a:rPr lang="en-US" sz="2200" dirty="0" smtClean="0">
                <a:latin typeface="Times" pitchFamily="-106" charset="0"/>
                <a:ea typeface="+mn-ea"/>
                <a:cs typeface="+mn-cs"/>
              </a:rPr>
              <a:t>cognition</a:t>
            </a:r>
            <a:r>
              <a:rPr lang="en-US" sz="2200" dirty="0">
                <a:ln>
                  <a:solidFill>
                    <a:srgbClr val="660066"/>
                  </a:solidFill>
                </a:ln>
                <a:latin typeface="Times" pitchFamily="-106" charset="0"/>
                <a:ea typeface="+mn-ea"/>
                <a:cs typeface="+mn-cs"/>
              </a:rPr>
              <a:t> </a:t>
            </a:r>
            <a:r>
              <a:rPr lang="en-US" sz="2200" dirty="0"/>
              <a:t>and changes to the brain </a:t>
            </a:r>
            <a:r>
              <a:rPr lang="en-US" sz="2200" dirty="0" smtClean="0"/>
              <a:t>networks that</a:t>
            </a:r>
            <a:r>
              <a:rPr lang="en-US" sz="2200" dirty="0"/>
              <a:t> </a:t>
            </a:r>
            <a:r>
              <a:rPr lang="en-US" sz="2200" dirty="0" smtClean="0"/>
              <a:t>reflect the way in which control mechanisms are engaged.</a:t>
            </a:r>
            <a:endParaRPr lang="en-US" sz="2200" dirty="0"/>
          </a:p>
          <a:p>
            <a:pPr>
              <a:defRPr/>
            </a:pPr>
            <a:endParaRPr lang="en-US" sz="2200" dirty="0">
              <a:solidFill>
                <a:srgbClr val="0000FF"/>
              </a:solidFill>
              <a:latin typeface="Times" pitchFamily="-106"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CIRCUS-article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371600"/>
            <a:ext cx="4174877" cy="3124200"/>
          </a:xfrm>
          <a:prstGeom prst="rect">
            <a:avLst/>
          </a:prstGeom>
        </p:spPr>
      </p:pic>
      <p:sp>
        <p:nvSpPr>
          <p:cNvPr id="3" name="TextBox 2"/>
          <p:cNvSpPr txBox="1"/>
          <p:nvPr/>
        </p:nvSpPr>
        <p:spPr>
          <a:xfrm>
            <a:off x="1905000" y="5334000"/>
            <a:ext cx="5039361" cy="830997"/>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smtClean="0"/>
              <a:t>And perhaps building cognitive reserve </a:t>
            </a:r>
          </a:p>
          <a:p>
            <a:r>
              <a:rPr lang="en-US" dirty="0" smtClean="0"/>
              <a:t>to enable fluent performance</a:t>
            </a:r>
            <a:endParaRPr lang="en-US" dirty="0"/>
          </a:p>
        </p:txBody>
      </p:sp>
    </p:spTree>
    <p:extLst>
      <p:ext uri="{BB962C8B-B14F-4D97-AF65-F5344CB8AC3E}">
        <p14:creationId xmlns:p14="http://schemas.microsoft.com/office/powerpoint/2010/main" val="3995916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33400" y="990600"/>
            <a:ext cx="7696200" cy="563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smtClean="0">
                <a:cs typeface="Times" charset="0"/>
              </a:rPr>
              <a:t>What </a:t>
            </a:r>
            <a:r>
              <a:rPr lang="en-US" dirty="0">
                <a:cs typeface="Times" charset="0"/>
              </a:rPr>
              <a:t>is the consequence of parallel activity and competition </a:t>
            </a:r>
            <a:r>
              <a:rPr lang="en-US" dirty="0" smtClean="0">
                <a:cs typeface="Times" charset="0"/>
              </a:rPr>
              <a:t>  </a:t>
            </a:r>
          </a:p>
          <a:p>
            <a:r>
              <a:rPr lang="en-US" dirty="0" smtClean="0">
                <a:cs typeface="Times" charset="0"/>
              </a:rPr>
              <a:t>across the </a:t>
            </a:r>
            <a:r>
              <a:rPr lang="en-US" dirty="0">
                <a:cs typeface="Times" charset="0"/>
              </a:rPr>
              <a:t>bilingual</a:t>
            </a:r>
            <a:r>
              <a:rPr lang="ja-JP" altLang="en-US" dirty="0">
                <a:cs typeface="Times" charset="0"/>
              </a:rPr>
              <a:t>’</a:t>
            </a:r>
            <a:r>
              <a:rPr lang="en-US" altLang="ja-JP" dirty="0">
                <a:cs typeface="Times" charset="0"/>
              </a:rPr>
              <a:t>s two languages? </a:t>
            </a:r>
            <a:endParaRPr lang="en-US" altLang="ja-JP" dirty="0" smtClean="0">
              <a:cs typeface="Times" charset="0"/>
            </a:endParaRPr>
          </a:p>
          <a:p>
            <a:endParaRPr lang="en-US" altLang="ja-JP" dirty="0">
              <a:cs typeface="Times" charset="0"/>
            </a:endParaRPr>
          </a:p>
          <a:p>
            <a:pPr marL="342900" indent="-342900">
              <a:buFont typeface="Wingdings" charset="2"/>
              <a:buChar char="v"/>
            </a:pPr>
            <a:r>
              <a:rPr lang="en-US" altLang="ja-JP" dirty="0" smtClean="0">
                <a:solidFill>
                  <a:srgbClr val="FF0000"/>
                </a:solidFill>
                <a:cs typeface="Times" charset="0"/>
              </a:rPr>
              <a:t> </a:t>
            </a:r>
            <a:r>
              <a:rPr lang="en-US" altLang="ja-JP" dirty="0" smtClean="0">
                <a:cs typeface="Times" charset="0"/>
              </a:rPr>
              <a:t>The </a:t>
            </a:r>
            <a:r>
              <a:rPr lang="en-US" altLang="ja-JP" dirty="0">
                <a:cs typeface="Times" charset="0"/>
              </a:rPr>
              <a:t>hypothesis is that juggling creates </a:t>
            </a:r>
            <a:r>
              <a:rPr lang="en-US" altLang="ja-JP" dirty="0" smtClean="0">
                <a:cs typeface="Times" charset="0"/>
              </a:rPr>
              <a:t>a need to negotiate  </a:t>
            </a:r>
          </a:p>
          <a:p>
            <a:r>
              <a:rPr lang="en-US" altLang="ja-JP" dirty="0">
                <a:cs typeface="Times" charset="0"/>
              </a:rPr>
              <a:t> </a:t>
            </a:r>
            <a:r>
              <a:rPr lang="en-US" altLang="ja-JP" dirty="0" smtClean="0">
                <a:cs typeface="Times" charset="0"/>
              </a:rPr>
              <a:t>     competition across the two languages so that the use of   </a:t>
            </a:r>
          </a:p>
          <a:p>
            <a:r>
              <a:rPr lang="en-US" altLang="ja-JP" dirty="0">
                <a:cs typeface="Times" charset="0"/>
              </a:rPr>
              <a:t> </a:t>
            </a:r>
            <a:r>
              <a:rPr lang="en-US" altLang="ja-JP" dirty="0" smtClean="0">
                <a:cs typeface="Times" charset="0"/>
              </a:rPr>
              <a:t>     each language is controlled to enable fluent performance. </a:t>
            </a:r>
          </a:p>
          <a:p>
            <a:endParaRPr lang="en-US" altLang="ja-JP" dirty="0">
              <a:cs typeface="Times" charset="0"/>
            </a:endParaRPr>
          </a:p>
          <a:p>
            <a:pPr marL="342900" indent="-342900">
              <a:buFont typeface="Wingdings" charset="2"/>
              <a:buChar char="v"/>
            </a:pPr>
            <a:r>
              <a:rPr lang="en-US" altLang="ja-JP" dirty="0" smtClean="0">
                <a:solidFill>
                  <a:srgbClr val="FF0000"/>
                </a:solidFill>
                <a:cs typeface="Times" charset="0"/>
              </a:rPr>
              <a:t> </a:t>
            </a:r>
            <a:r>
              <a:rPr lang="en-US" altLang="ja-JP" dirty="0" smtClean="0">
                <a:cs typeface="Times" charset="0"/>
              </a:rPr>
              <a:t>These control processes may include inhibition of the L1</a:t>
            </a:r>
          </a:p>
          <a:p>
            <a:r>
              <a:rPr lang="en-US" altLang="ja-JP" dirty="0">
                <a:cs typeface="Times" charset="0"/>
              </a:rPr>
              <a:t> </a:t>
            </a:r>
            <a:r>
              <a:rPr lang="en-US" altLang="ja-JP" dirty="0" smtClean="0">
                <a:cs typeface="Times" charset="0"/>
              </a:rPr>
              <a:t>     or more dominant language with enduring consequences</a:t>
            </a:r>
          </a:p>
          <a:p>
            <a:r>
              <a:rPr lang="en-US" altLang="ja-JP" dirty="0">
                <a:cs typeface="Times" charset="0"/>
              </a:rPr>
              <a:t> </a:t>
            </a:r>
            <a:r>
              <a:rPr lang="en-US" altLang="ja-JP" dirty="0" smtClean="0">
                <a:cs typeface="Times" charset="0"/>
              </a:rPr>
              <a:t>     for native language use. </a:t>
            </a:r>
          </a:p>
          <a:p>
            <a:endParaRPr lang="en-US" altLang="ja-JP" dirty="0">
              <a:cs typeface="Times" charset="0"/>
            </a:endParaRPr>
          </a:p>
          <a:p>
            <a:pPr marL="342900" indent="-342900">
              <a:buFont typeface="Wingdings" charset="2"/>
              <a:buChar char="v"/>
            </a:pPr>
            <a:r>
              <a:rPr lang="en-US" altLang="ja-JP" dirty="0">
                <a:solidFill>
                  <a:srgbClr val="FF0000"/>
                </a:solidFill>
                <a:cs typeface="Times" charset="0"/>
              </a:rPr>
              <a:t> </a:t>
            </a:r>
            <a:r>
              <a:rPr lang="en-US" altLang="ja-JP" dirty="0" smtClean="0">
                <a:cs typeface="Times" charset="0"/>
              </a:rPr>
              <a:t>Skill </a:t>
            </a:r>
            <a:r>
              <a:rPr lang="en-US" altLang="ja-JP" dirty="0">
                <a:cs typeface="Times" charset="0"/>
              </a:rPr>
              <a:t>in resolving cross-language competition is </a:t>
            </a:r>
          </a:p>
          <a:p>
            <a:r>
              <a:rPr lang="en-US" altLang="ja-JP" dirty="0">
                <a:cs typeface="Times" charset="0"/>
              </a:rPr>
              <a:t>      hypothesized to create expertise that affects cognition  </a:t>
            </a:r>
          </a:p>
          <a:p>
            <a:r>
              <a:rPr lang="en-US" altLang="ja-JP" dirty="0">
                <a:cs typeface="Times" charset="0"/>
              </a:rPr>
              <a:t>      and the brain</a:t>
            </a:r>
            <a:r>
              <a:rPr lang="en-US" altLang="ja-JP" dirty="0" smtClean="0">
                <a:cs typeface="Times" charset="0"/>
              </a:rPr>
              <a:t>.</a:t>
            </a:r>
            <a:endParaRPr lang="en-US" altLang="ja-JP" dirty="0">
              <a:cs typeface="Times" charset="0"/>
            </a:endParaRPr>
          </a:p>
          <a:p>
            <a:endParaRPr lang="en-US" altLang="ja-JP" dirty="0">
              <a:cs typeface="Times" charset="0"/>
            </a:endParaRPr>
          </a:p>
        </p:txBody>
      </p:sp>
    </p:spTree>
    <p:extLst>
      <p:ext uri="{BB962C8B-B14F-4D97-AF65-F5344CB8AC3E}">
        <p14:creationId xmlns:p14="http://schemas.microsoft.com/office/powerpoint/2010/main" val="11054440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4-12 at 5.0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28600"/>
            <a:ext cx="4328922" cy="718566"/>
          </a:xfrm>
          <a:prstGeom prst="rect">
            <a:avLst/>
          </a:prstGeom>
        </p:spPr>
      </p:pic>
      <p:pic>
        <p:nvPicPr>
          <p:cNvPr id="3" name="Picture 2" descr="Screen shot 2011-04-12 at 5.08.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838200"/>
            <a:ext cx="6318123" cy="1069086"/>
          </a:xfrm>
          <a:prstGeom prst="rect">
            <a:avLst/>
          </a:prstGeom>
        </p:spPr>
      </p:pic>
      <p:pic>
        <p:nvPicPr>
          <p:cNvPr id="4" name="Picture 3" descr="Screen shot 2011-04-12 at 5.08.2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1676400"/>
            <a:ext cx="4257040" cy="680720"/>
          </a:xfrm>
          <a:prstGeom prst="rect">
            <a:avLst/>
          </a:prstGeom>
        </p:spPr>
      </p:pic>
      <p:pic>
        <p:nvPicPr>
          <p:cNvPr id="5" name="Picture 4" descr="Screen shot 2011-04-12 at 5.08.2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2438400"/>
            <a:ext cx="3992880" cy="2804160"/>
          </a:xfrm>
          <a:prstGeom prst="rect">
            <a:avLst/>
          </a:prstGeom>
        </p:spPr>
      </p:pic>
      <p:pic>
        <p:nvPicPr>
          <p:cNvPr id="6" name="Picture 5" descr="Screen shot 2011-04-12 at 5.11.4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5410200"/>
            <a:ext cx="7061200" cy="482600"/>
          </a:xfrm>
          <a:prstGeom prst="rect">
            <a:avLst/>
          </a:prstGeom>
        </p:spPr>
      </p:pic>
      <p:pic>
        <p:nvPicPr>
          <p:cNvPr id="7" name="Picture 6" descr="Screen shot 2011-04-12 at 5.13.3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600" y="6096000"/>
            <a:ext cx="5880100" cy="508000"/>
          </a:xfrm>
          <a:prstGeom prst="rect">
            <a:avLst/>
          </a:prstGeom>
        </p:spPr>
      </p:pic>
    </p:spTree>
    <p:extLst>
      <p:ext uri="{BB962C8B-B14F-4D97-AF65-F5344CB8AC3E}">
        <p14:creationId xmlns:p14="http://schemas.microsoft.com/office/powerpoint/2010/main" val="1146311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990600"/>
            <a:ext cx="8153400"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cs typeface="Times" charset="0"/>
            </a:endParaRPr>
          </a:p>
          <a:p>
            <a:r>
              <a:rPr lang="en-US" dirty="0">
                <a:cs typeface="Times" charset="0"/>
              </a:rPr>
              <a:t>Bilingualism may offer protection against the normal declines in </a:t>
            </a:r>
          </a:p>
          <a:p>
            <a:r>
              <a:rPr lang="en-US" dirty="0">
                <a:cs typeface="Times" charset="0"/>
              </a:rPr>
              <a:t>attentional control associated with aging.</a:t>
            </a:r>
            <a:endParaRPr lang="en-US" i="1" dirty="0">
              <a:cs typeface="Times" charset="0"/>
            </a:endParaRPr>
          </a:p>
          <a:p>
            <a:endParaRPr lang="en-US" dirty="0">
              <a:cs typeface="Times" charset="0"/>
            </a:endParaRPr>
          </a:p>
          <a:p>
            <a:pPr lvl="1">
              <a:buFont typeface="Wingdings" charset="0"/>
              <a:buNone/>
            </a:pPr>
            <a:r>
              <a:rPr lang="en-US" dirty="0">
                <a:cs typeface="Times" charset="0"/>
              </a:rPr>
              <a:t>Bialystok et al. (2005):</a:t>
            </a:r>
            <a:r>
              <a:rPr lang="en-US" b="1" dirty="0">
                <a:cs typeface="Times" charset="0"/>
              </a:rPr>
              <a:t> </a:t>
            </a:r>
            <a:r>
              <a:rPr lang="en-US" dirty="0">
                <a:cs typeface="Times" charset="0"/>
              </a:rPr>
              <a:t>Older bilinguals outperform age-matched monolingual counterparts on the Simon Task and on other non-linguistic measures of inhibitory control.</a:t>
            </a:r>
          </a:p>
          <a:p>
            <a:pPr lvl="1">
              <a:buFont typeface="Wingdings" charset="0"/>
              <a:buNone/>
            </a:pPr>
            <a:endParaRPr lang="en-US" dirty="0">
              <a:cs typeface="Times" charset="0"/>
            </a:endParaRPr>
          </a:p>
          <a:p>
            <a:pPr lvl="1">
              <a:buFont typeface="Wingdings" charset="0"/>
              <a:buNone/>
            </a:pPr>
            <a:r>
              <a:rPr lang="en-US" dirty="0">
                <a:cs typeface="Times" charset="0"/>
              </a:rPr>
              <a:t>Bialystok et al. (2007): Bilingualism delays the onset of </a:t>
            </a:r>
          </a:p>
          <a:p>
            <a:pPr lvl="1">
              <a:buFont typeface="Wingdings" charset="0"/>
              <a:buNone/>
            </a:pPr>
            <a:r>
              <a:rPr lang="en-US" dirty="0">
                <a:cs typeface="Times" charset="0"/>
              </a:rPr>
              <a:t>Alzheimers-type dementia by four years.  Language experience may provide protection to the brain.</a:t>
            </a:r>
          </a:p>
        </p:txBody>
      </p:sp>
    </p:spTree>
    <p:extLst>
      <p:ext uri="{BB962C8B-B14F-4D97-AF65-F5344CB8AC3E}">
        <p14:creationId xmlns:p14="http://schemas.microsoft.com/office/powerpoint/2010/main" val="37940858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838200" y="1905000"/>
            <a:ext cx="1143000" cy="1295400"/>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n-US">
              <a:ea typeface="Times" pitchFamily="-108" charset="0"/>
              <a:cs typeface="Times" pitchFamily="-108" charset="0"/>
            </a:endParaRPr>
          </a:p>
        </p:txBody>
      </p:sp>
      <p:sp>
        <p:nvSpPr>
          <p:cNvPr id="55299" name="Rectangle 3"/>
          <p:cNvSpPr>
            <a:spLocks noChangeArrowheads="1"/>
          </p:cNvSpPr>
          <p:nvPr/>
        </p:nvSpPr>
        <p:spPr bwMode="auto">
          <a:xfrm>
            <a:off x="2514600" y="1905000"/>
            <a:ext cx="1143000" cy="1295400"/>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endParaRPr lang="en-US">
              <a:ea typeface="Times" pitchFamily="-108" charset="0"/>
              <a:cs typeface="Times" pitchFamily="-108" charset="0"/>
            </a:endParaRPr>
          </a:p>
        </p:txBody>
      </p:sp>
      <p:sp>
        <p:nvSpPr>
          <p:cNvPr id="55300" name="Rectangle 4"/>
          <p:cNvSpPr>
            <a:spLocks noChangeArrowheads="1"/>
          </p:cNvSpPr>
          <p:nvPr/>
        </p:nvSpPr>
        <p:spPr bwMode="auto">
          <a:xfrm>
            <a:off x="5334000" y="1905000"/>
            <a:ext cx="1143000" cy="1295400"/>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endParaRPr lang="en-US">
              <a:ea typeface="Times" pitchFamily="-108" charset="0"/>
              <a:cs typeface="Times" pitchFamily="-108" charset="0"/>
            </a:endParaRPr>
          </a:p>
        </p:txBody>
      </p:sp>
      <p:sp>
        <p:nvSpPr>
          <p:cNvPr id="55301" name="Rectangle 5"/>
          <p:cNvSpPr>
            <a:spLocks noChangeArrowheads="1"/>
          </p:cNvSpPr>
          <p:nvPr/>
        </p:nvSpPr>
        <p:spPr bwMode="auto">
          <a:xfrm>
            <a:off x="6934200" y="1905000"/>
            <a:ext cx="1143000" cy="1295400"/>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n-US">
              <a:ea typeface="Times" pitchFamily="-108" charset="0"/>
              <a:cs typeface="Times" pitchFamily="-108" charset="0"/>
            </a:endParaRPr>
          </a:p>
        </p:txBody>
      </p:sp>
      <p:sp>
        <p:nvSpPr>
          <p:cNvPr id="55302" name="Line 6"/>
          <p:cNvSpPr>
            <a:spLocks noChangeShapeType="1"/>
          </p:cNvSpPr>
          <p:nvPr/>
        </p:nvSpPr>
        <p:spPr bwMode="auto">
          <a:xfrm>
            <a:off x="1371600" y="3200400"/>
            <a:ext cx="0" cy="13716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55303" name="Line 7"/>
          <p:cNvSpPr>
            <a:spLocks noChangeShapeType="1"/>
          </p:cNvSpPr>
          <p:nvPr/>
        </p:nvSpPr>
        <p:spPr bwMode="auto">
          <a:xfrm>
            <a:off x="3048000" y="3200400"/>
            <a:ext cx="0" cy="13716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55304" name="Rectangle 8"/>
          <p:cNvSpPr>
            <a:spLocks noChangeArrowheads="1"/>
          </p:cNvSpPr>
          <p:nvPr/>
        </p:nvSpPr>
        <p:spPr bwMode="auto">
          <a:xfrm>
            <a:off x="844550" y="1038225"/>
            <a:ext cx="7067550" cy="461963"/>
          </a:xfrm>
          <a:prstGeom prst="rect">
            <a:avLst/>
          </a:prstGeom>
          <a:noFill/>
          <a:ln w="9525">
            <a:noFill/>
            <a:miter lim="800000"/>
            <a:headEnd/>
            <a:tailEnd/>
          </a:ln>
        </p:spPr>
        <p:txBody>
          <a:bodyPr wrap="none">
            <a:prstTxWarp prst="textNoShape">
              <a:avLst/>
            </a:prstTxWarp>
            <a:spAutoFit/>
          </a:bodyPr>
          <a:lstStyle/>
          <a:p>
            <a:r>
              <a:rPr lang="en-US">
                <a:ea typeface="Times" pitchFamily="-108" charset="0"/>
                <a:cs typeface="Times" pitchFamily="-108" charset="0"/>
              </a:rPr>
              <a:t>   Congruent Trials                              Incongruent Trials</a:t>
            </a:r>
          </a:p>
        </p:txBody>
      </p:sp>
      <p:sp>
        <p:nvSpPr>
          <p:cNvPr id="55305" name="Rectangle 9"/>
          <p:cNvSpPr>
            <a:spLocks noChangeArrowheads="1"/>
          </p:cNvSpPr>
          <p:nvPr/>
        </p:nvSpPr>
        <p:spPr bwMode="auto">
          <a:xfrm>
            <a:off x="3200400" y="381000"/>
            <a:ext cx="2306638" cy="461963"/>
          </a:xfrm>
          <a:prstGeom prst="rect">
            <a:avLst/>
          </a:prstGeom>
          <a:noFill/>
          <a:ln w="9525">
            <a:noFill/>
            <a:miter lim="800000"/>
            <a:headEnd/>
            <a:tailEnd/>
          </a:ln>
        </p:spPr>
        <p:txBody>
          <a:bodyPr wrap="none">
            <a:prstTxWarp prst="textNoShape">
              <a:avLst/>
            </a:prstTxWarp>
            <a:spAutoFit/>
          </a:bodyPr>
          <a:lstStyle/>
          <a:p>
            <a:r>
              <a:rPr lang="en-US" b="1">
                <a:ea typeface="Times" pitchFamily="-108" charset="0"/>
                <a:cs typeface="Times" pitchFamily="-108" charset="0"/>
              </a:rPr>
              <a:t>The Simon Task</a:t>
            </a:r>
            <a:endParaRPr lang="en-US">
              <a:ea typeface="Times" pitchFamily="-108" charset="0"/>
              <a:cs typeface="Times" pitchFamily="-108" charset="0"/>
            </a:endParaRPr>
          </a:p>
        </p:txBody>
      </p:sp>
      <p:sp>
        <p:nvSpPr>
          <p:cNvPr id="55306" name="Rectangle 10"/>
          <p:cNvSpPr>
            <a:spLocks noChangeArrowheads="1"/>
          </p:cNvSpPr>
          <p:nvPr/>
        </p:nvSpPr>
        <p:spPr bwMode="auto">
          <a:xfrm>
            <a:off x="381000" y="5791200"/>
            <a:ext cx="8175625" cy="430213"/>
          </a:xfrm>
          <a:prstGeom prst="rect">
            <a:avLst/>
          </a:prstGeom>
          <a:noFill/>
          <a:ln w="9525">
            <a:noFill/>
            <a:miter lim="800000"/>
            <a:headEnd/>
            <a:tailEnd/>
          </a:ln>
        </p:spPr>
        <p:txBody>
          <a:bodyPr wrap="none">
            <a:prstTxWarp prst="textNoShape">
              <a:avLst/>
            </a:prstTxWarp>
            <a:spAutoFit/>
          </a:bodyPr>
          <a:lstStyle/>
          <a:p>
            <a:r>
              <a:rPr lang="en-US" sz="2200">
                <a:ea typeface="Times" pitchFamily="-108" charset="0"/>
                <a:cs typeface="Times" pitchFamily="-108" charset="0"/>
              </a:rPr>
              <a:t>“Press the button on the left for Red and button on the right for Green”</a:t>
            </a:r>
          </a:p>
        </p:txBody>
      </p:sp>
      <p:sp>
        <p:nvSpPr>
          <p:cNvPr id="55307" name="Oval 11"/>
          <p:cNvSpPr>
            <a:spLocks noChangeArrowheads="1"/>
          </p:cNvSpPr>
          <p:nvPr/>
        </p:nvSpPr>
        <p:spPr bwMode="auto">
          <a:xfrm>
            <a:off x="1143000" y="4724400"/>
            <a:ext cx="533400" cy="381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ea typeface="Times" pitchFamily="-108" charset="0"/>
              <a:cs typeface="Times" pitchFamily="-108" charset="0"/>
            </a:endParaRPr>
          </a:p>
        </p:txBody>
      </p:sp>
      <p:sp>
        <p:nvSpPr>
          <p:cNvPr id="55308" name="Oval 12"/>
          <p:cNvSpPr>
            <a:spLocks noChangeArrowheads="1"/>
          </p:cNvSpPr>
          <p:nvPr/>
        </p:nvSpPr>
        <p:spPr bwMode="auto">
          <a:xfrm>
            <a:off x="2819400" y="4724400"/>
            <a:ext cx="533400" cy="381000"/>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ea typeface="Times" pitchFamily="-108" charset="0"/>
              <a:cs typeface="Times" pitchFamily="-108" charset="0"/>
            </a:endParaRPr>
          </a:p>
        </p:txBody>
      </p:sp>
      <p:sp>
        <p:nvSpPr>
          <p:cNvPr id="55309" name="Oval 13"/>
          <p:cNvSpPr>
            <a:spLocks noChangeArrowheads="1"/>
          </p:cNvSpPr>
          <p:nvPr/>
        </p:nvSpPr>
        <p:spPr bwMode="auto">
          <a:xfrm>
            <a:off x="5562600" y="4724400"/>
            <a:ext cx="533400" cy="381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ea typeface="Times" pitchFamily="-108" charset="0"/>
              <a:cs typeface="Times" pitchFamily="-108" charset="0"/>
            </a:endParaRPr>
          </a:p>
        </p:txBody>
      </p:sp>
      <p:sp>
        <p:nvSpPr>
          <p:cNvPr id="55310" name="Oval 14"/>
          <p:cNvSpPr>
            <a:spLocks noChangeArrowheads="1"/>
          </p:cNvSpPr>
          <p:nvPr/>
        </p:nvSpPr>
        <p:spPr bwMode="auto">
          <a:xfrm>
            <a:off x="7239000" y="4724400"/>
            <a:ext cx="533400" cy="381000"/>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ea typeface="Times" pitchFamily="-108" charset="0"/>
              <a:cs typeface="Times" pitchFamily="-108" charset="0"/>
            </a:endParaRPr>
          </a:p>
        </p:txBody>
      </p:sp>
      <p:sp>
        <p:nvSpPr>
          <p:cNvPr id="55311" name="Line 15"/>
          <p:cNvSpPr>
            <a:spLocks noChangeShapeType="1"/>
          </p:cNvSpPr>
          <p:nvPr/>
        </p:nvSpPr>
        <p:spPr bwMode="auto">
          <a:xfrm>
            <a:off x="5867400" y="3200400"/>
            <a:ext cx="1524000" cy="1447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55312" name="Line 16"/>
          <p:cNvSpPr>
            <a:spLocks noChangeShapeType="1"/>
          </p:cNvSpPr>
          <p:nvPr/>
        </p:nvSpPr>
        <p:spPr bwMode="auto">
          <a:xfrm flipH="1">
            <a:off x="5943600" y="3200400"/>
            <a:ext cx="1447800" cy="1447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55313" name="Line 17"/>
          <p:cNvSpPr>
            <a:spLocks noChangeShapeType="1"/>
          </p:cNvSpPr>
          <p:nvPr/>
        </p:nvSpPr>
        <p:spPr bwMode="auto">
          <a:xfrm>
            <a:off x="4495800" y="1219200"/>
            <a:ext cx="0" cy="3886200"/>
          </a:xfrm>
          <a:prstGeom prst="line">
            <a:avLst/>
          </a:prstGeom>
          <a:noFill/>
          <a:ln w="28575">
            <a:solidFill>
              <a:schemeClr val="tx1"/>
            </a:solidFill>
            <a:round/>
            <a:headEnd type="diamond" w="med" len="med"/>
            <a:tailEnd type="diamond" w="med" len="me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40487192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ChangeArrowheads="1"/>
          </p:cNvSpPr>
          <p:nvPr/>
        </p:nvSpPr>
        <p:spPr bwMode="auto">
          <a:xfrm>
            <a:off x="533400" y="304800"/>
            <a:ext cx="7772400" cy="1143000"/>
          </a:xfrm>
          <a:prstGeom prst="rect">
            <a:avLst/>
          </a:prstGeom>
          <a:noFill/>
          <a:ln w="9525">
            <a:noFill/>
            <a:miter lim="800000"/>
            <a:headEnd/>
            <a:tailEnd/>
          </a:ln>
        </p:spPr>
        <p:txBody>
          <a:bodyPr anchor="ctr">
            <a:prstTxWarp prst="textNoShape">
              <a:avLst/>
            </a:prstTxWarp>
          </a:bodyPr>
          <a:lstStyle/>
          <a:p>
            <a:pPr algn="ctr"/>
            <a:r>
              <a:rPr lang="en-US" sz="2100">
                <a:solidFill>
                  <a:schemeClr val="tx2"/>
                </a:solidFill>
                <a:ea typeface="Times" pitchFamily="-108" charset="0"/>
                <a:cs typeface="Times" pitchFamily="-108" charset="0"/>
              </a:rPr>
              <a:t>Bialystok et al. (2004): </a:t>
            </a:r>
            <a:br>
              <a:rPr lang="en-US" sz="2100">
                <a:solidFill>
                  <a:schemeClr val="tx2"/>
                </a:solidFill>
                <a:ea typeface="Times" pitchFamily="-108" charset="0"/>
                <a:cs typeface="Times" pitchFamily="-108" charset="0"/>
              </a:rPr>
            </a:br>
            <a:r>
              <a:rPr lang="en-US" sz="2100">
                <a:solidFill>
                  <a:schemeClr val="tx2"/>
                </a:solidFill>
                <a:ea typeface="Times" pitchFamily="-108" charset="0"/>
                <a:cs typeface="Times" pitchFamily="-108" charset="0"/>
              </a:rPr>
              <a:t>Magnitude of the Simon Effect by Decade: </a:t>
            </a:r>
          </a:p>
          <a:p>
            <a:pPr algn="ctr"/>
            <a:r>
              <a:rPr lang="en-US" sz="2100">
                <a:solidFill>
                  <a:schemeClr val="tx2"/>
                </a:solidFill>
                <a:ea typeface="Times" pitchFamily="-108" charset="0"/>
                <a:cs typeface="Times" pitchFamily="-108" charset="0"/>
              </a:rPr>
              <a:t>How much do individuals suffer the consequences of incongruity?</a:t>
            </a:r>
          </a:p>
        </p:txBody>
      </p:sp>
      <p:graphicFrame>
        <p:nvGraphicFramePr>
          <p:cNvPr id="56322" name="Object 2"/>
          <p:cNvGraphicFramePr>
            <a:graphicFrameLocks noChangeAspect="1"/>
          </p:cNvGraphicFramePr>
          <p:nvPr>
            <p:extLst>
              <p:ext uri="{D42A27DB-BD31-4B8C-83A1-F6EECF244321}">
                <p14:modId xmlns:p14="http://schemas.microsoft.com/office/powerpoint/2010/main" val="1512336211"/>
              </p:ext>
            </p:extLst>
          </p:nvPr>
        </p:nvGraphicFramePr>
        <p:xfrm>
          <a:off x="304800" y="1600200"/>
          <a:ext cx="7767638" cy="4516438"/>
        </p:xfrm>
        <a:graphic>
          <a:graphicData uri="http://schemas.openxmlformats.org/presentationml/2006/ole">
            <mc:AlternateContent xmlns:mc="http://schemas.openxmlformats.org/markup-compatibility/2006">
              <mc:Choice xmlns:v="urn:schemas-microsoft-com:vml" Requires="v">
                <p:oleObj spid="_x0000_s46104" name="Chart" r:id="rId3" imgW="7772400" imgH="4521200" progId="MSGraph.Chart.8">
                  <p:embed followColorScheme="full"/>
                </p:oleObj>
              </mc:Choice>
              <mc:Fallback>
                <p:oleObj name="Chart" r:id="rId3" imgW="7772400" imgH="4521200" progId="MSGraph.Chart.8">
                  <p:embed followColorScheme="full"/>
                  <p:pic>
                    <p:nvPicPr>
                      <p:cNvPr id="0" name=""/>
                      <p:cNvPicPr>
                        <a:picLocks noChangeAspect="1" noChangeArrowheads="1"/>
                      </p:cNvPicPr>
                      <p:nvPr/>
                    </p:nvPicPr>
                    <p:blipFill>
                      <a:blip r:embed="rId4"/>
                      <a:srcRect/>
                      <a:stretch>
                        <a:fillRect/>
                      </a:stretch>
                    </p:blipFill>
                    <p:spPr bwMode="auto">
                      <a:xfrm>
                        <a:off x="304800" y="1600200"/>
                        <a:ext cx="7767638" cy="451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6324" name="Rectangle 4"/>
          <p:cNvSpPr>
            <a:spLocks noChangeArrowheads="1"/>
          </p:cNvSpPr>
          <p:nvPr/>
        </p:nvSpPr>
        <p:spPr bwMode="auto">
          <a:xfrm>
            <a:off x="533400" y="6088063"/>
            <a:ext cx="7543800" cy="769937"/>
          </a:xfrm>
          <a:prstGeom prst="rect">
            <a:avLst/>
          </a:prstGeom>
          <a:noFill/>
          <a:ln w="9525">
            <a:noFill/>
            <a:miter lim="800000"/>
            <a:headEnd/>
            <a:tailEnd/>
          </a:ln>
        </p:spPr>
        <p:txBody>
          <a:bodyPr>
            <a:prstTxWarp prst="textNoShape">
              <a:avLst/>
            </a:prstTxWarp>
            <a:spAutoFit/>
          </a:bodyPr>
          <a:lstStyle/>
          <a:p>
            <a:r>
              <a:rPr lang="en-US" sz="2200" b="1">
                <a:solidFill>
                  <a:srgbClr val="E01015"/>
                </a:solidFill>
                <a:ea typeface="Times" pitchFamily="-108" charset="0"/>
                <a:cs typeface="Times" pitchFamily="-108" charset="0"/>
              </a:rPr>
              <a:t>Hypothesis: The bilingual advantage arises from a life of resolving competition across the two languages.</a:t>
            </a:r>
            <a:endParaRPr lang="en-US" sz="2200">
              <a:ea typeface="Times" pitchFamily="-108" charset="0"/>
              <a:cs typeface="Times" pitchFamily="-108" charset="0"/>
            </a:endParaRPr>
          </a:p>
        </p:txBody>
      </p:sp>
    </p:spTree>
    <p:extLst>
      <p:ext uri="{BB962C8B-B14F-4D97-AF65-F5344CB8AC3E}">
        <p14:creationId xmlns:p14="http://schemas.microsoft.com/office/powerpoint/2010/main" val="32562004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457200" y="228600"/>
            <a:ext cx="777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b="1" dirty="0">
                <a:latin typeface="+mn-lt"/>
              </a:rPr>
              <a:t/>
            </a:r>
            <a:br>
              <a:rPr lang="en-US" b="1" dirty="0">
                <a:latin typeface="+mn-lt"/>
              </a:rPr>
            </a:br>
            <a:r>
              <a:rPr lang="en-US" sz="2800" b="1" dirty="0">
                <a:solidFill>
                  <a:schemeClr val="tx2"/>
                </a:solidFill>
                <a:latin typeface="+mn-lt"/>
              </a:rPr>
              <a:t>Acknowledgments</a:t>
            </a:r>
            <a:r>
              <a:rPr lang="en-US" b="1" dirty="0">
                <a:solidFill>
                  <a:schemeClr val="tx2"/>
                </a:solidFill>
                <a:latin typeface="+mn-lt"/>
              </a:rPr>
              <a:t/>
            </a:r>
            <a:br>
              <a:rPr lang="en-US" b="1" dirty="0">
                <a:solidFill>
                  <a:schemeClr val="tx2"/>
                </a:solidFill>
                <a:latin typeface="+mn-lt"/>
              </a:rPr>
            </a:br>
            <a:endParaRPr lang="en-US" sz="1200" b="1" i="1" dirty="0">
              <a:latin typeface="+mn-lt"/>
            </a:endParaRPr>
          </a:p>
        </p:txBody>
      </p:sp>
      <p:sp>
        <p:nvSpPr>
          <p:cNvPr id="16387" name="Rectangle 3"/>
          <p:cNvSpPr>
            <a:spLocks noChangeArrowheads="1"/>
          </p:cNvSpPr>
          <p:nvPr/>
        </p:nvSpPr>
        <p:spPr bwMode="auto">
          <a:xfrm>
            <a:off x="838200" y="1143000"/>
            <a:ext cx="2209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tx2"/>
              </a:buClr>
              <a:buSzPct val="70000"/>
              <a:buFont typeface="Wingdings" charset="0"/>
              <a:buChar char="l"/>
              <a:defRPr/>
            </a:pPr>
            <a:r>
              <a:rPr lang="en-US" sz="1300" dirty="0" smtClean="0">
                <a:latin typeface="+mn-lt"/>
              </a:rPr>
              <a:t>Teresa Bajo</a:t>
            </a:r>
          </a:p>
          <a:p>
            <a:pPr marL="342900" indent="-342900">
              <a:spcBef>
                <a:spcPct val="20000"/>
              </a:spcBef>
              <a:buClr>
                <a:schemeClr val="tx2"/>
              </a:buClr>
              <a:buSzPct val="70000"/>
              <a:buFont typeface="Wingdings" charset="0"/>
              <a:buChar char="l"/>
              <a:defRPr/>
            </a:pPr>
            <a:r>
              <a:rPr lang="en-US" sz="1300" dirty="0" smtClean="0">
                <a:latin typeface="+mn-lt"/>
              </a:rPr>
              <a:t>Kinsey Bice</a:t>
            </a:r>
          </a:p>
          <a:p>
            <a:pPr marL="342900" indent="-342900">
              <a:spcBef>
                <a:spcPct val="20000"/>
              </a:spcBef>
              <a:buClr>
                <a:schemeClr val="tx2"/>
              </a:buClr>
              <a:buSzPct val="70000"/>
              <a:buFont typeface="Wingdings" charset="0"/>
              <a:buChar char="l"/>
              <a:defRPr/>
            </a:pPr>
            <a:r>
              <a:rPr lang="en-US" sz="1300" dirty="0" smtClean="0">
                <a:latin typeface="+mn-lt"/>
              </a:rPr>
              <a:t>Susan Bobb</a:t>
            </a:r>
          </a:p>
          <a:p>
            <a:pPr marL="342900" indent="-342900">
              <a:spcBef>
                <a:spcPct val="20000"/>
              </a:spcBef>
              <a:buClr>
                <a:schemeClr val="tx2"/>
              </a:buClr>
              <a:buSzPct val="70000"/>
              <a:buFont typeface="Wingdings" charset="0"/>
              <a:buChar char="l"/>
              <a:defRPr/>
            </a:pPr>
            <a:r>
              <a:rPr lang="en-US" sz="1300" dirty="0" smtClean="0">
                <a:latin typeface="+mn-lt"/>
              </a:rPr>
              <a:t>Cari Bogulski</a:t>
            </a:r>
          </a:p>
          <a:p>
            <a:pPr marL="342900" indent="-342900">
              <a:spcBef>
                <a:spcPct val="20000"/>
              </a:spcBef>
              <a:buClr>
                <a:schemeClr val="tx2"/>
              </a:buClr>
              <a:buSzPct val="70000"/>
              <a:buFont typeface="Wingdings" charset="0"/>
              <a:buChar char="l"/>
              <a:defRPr/>
            </a:pPr>
            <a:r>
              <a:rPr lang="en-US" sz="1300" dirty="0" smtClean="0">
                <a:latin typeface="+mn-lt"/>
              </a:rPr>
              <a:t>Ingrid Christoffels</a:t>
            </a:r>
          </a:p>
          <a:p>
            <a:pPr marL="342900" indent="-342900">
              <a:spcBef>
                <a:spcPct val="20000"/>
              </a:spcBef>
              <a:buClr>
                <a:schemeClr val="tx2"/>
              </a:buClr>
              <a:buSzPct val="70000"/>
              <a:buFont typeface="Wingdings" charset="0"/>
              <a:buChar char="l"/>
              <a:defRPr/>
            </a:pPr>
            <a:r>
              <a:rPr lang="en-US" sz="1300" dirty="0" smtClean="0">
                <a:latin typeface="+mn-lt"/>
              </a:rPr>
              <a:t>Dorothee Chwilla</a:t>
            </a:r>
          </a:p>
          <a:p>
            <a:pPr marL="342900" indent="-342900">
              <a:spcBef>
                <a:spcPct val="20000"/>
              </a:spcBef>
              <a:buClr>
                <a:schemeClr val="tx2"/>
              </a:buClr>
              <a:buSzPct val="70000"/>
              <a:buFont typeface="Wingdings" charset="0"/>
              <a:buChar char="l"/>
              <a:defRPr/>
            </a:pPr>
            <a:r>
              <a:rPr lang="en-US" sz="1300" dirty="0" smtClean="0">
                <a:latin typeface="+mn-lt"/>
              </a:rPr>
              <a:t>Albert Costa</a:t>
            </a:r>
          </a:p>
          <a:p>
            <a:pPr marL="342900" indent="-342900">
              <a:spcBef>
                <a:spcPct val="20000"/>
              </a:spcBef>
              <a:buClr>
                <a:schemeClr val="tx2"/>
              </a:buClr>
              <a:buSzPct val="70000"/>
              <a:buFont typeface="Wingdings" charset="0"/>
              <a:buChar char="l"/>
              <a:defRPr/>
            </a:pPr>
            <a:r>
              <a:rPr lang="en-US" sz="1300" dirty="0" smtClean="0">
                <a:latin typeface="+mn-lt"/>
              </a:rPr>
              <a:t>Annette De Groot</a:t>
            </a:r>
          </a:p>
          <a:p>
            <a:pPr marL="342900" indent="-342900">
              <a:spcBef>
                <a:spcPct val="20000"/>
              </a:spcBef>
              <a:buClr>
                <a:schemeClr val="tx2"/>
              </a:buClr>
              <a:buSzPct val="70000"/>
              <a:buFont typeface="Wingdings" charset="0"/>
              <a:buChar char="l"/>
              <a:defRPr/>
            </a:pPr>
            <a:r>
              <a:rPr lang="en-US" sz="1300" dirty="0" smtClean="0">
                <a:latin typeface="+mn-lt"/>
              </a:rPr>
              <a:t>Franziska Dietz</a:t>
            </a:r>
          </a:p>
          <a:p>
            <a:pPr marL="342900" indent="-342900">
              <a:spcBef>
                <a:spcPct val="20000"/>
              </a:spcBef>
              <a:buClr>
                <a:schemeClr val="tx2"/>
              </a:buClr>
              <a:buSzPct val="70000"/>
              <a:buFont typeface="Wingdings" charset="0"/>
              <a:buChar char="l"/>
              <a:defRPr/>
            </a:pPr>
            <a:r>
              <a:rPr lang="en-US" sz="1300" dirty="0" smtClean="0">
                <a:latin typeface="+mn-lt"/>
              </a:rPr>
              <a:t>Giuli Dussias</a:t>
            </a:r>
          </a:p>
          <a:p>
            <a:pPr marL="342900" indent="-342900">
              <a:spcBef>
                <a:spcPct val="20000"/>
              </a:spcBef>
              <a:buClr>
                <a:schemeClr val="tx2"/>
              </a:buClr>
              <a:buSzPct val="70000"/>
              <a:buFont typeface="Wingdings" charset="0"/>
              <a:buChar char="l"/>
              <a:defRPr/>
            </a:pPr>
            <a:r>
              <a:rPr lang="en-US" sz="1300" dirty="0" smtClean="0">
                <a:latin typeface="+mn-lt"/>
              </a:rPr>
              <a:t>Melinda Fricke</a:t>
            </a:r>
          </a:p>
          <a:p>
            <a:pPr marL="342900" indent="-342900">
              <a:spcBef>
                <a:spcPct val="20000"/>
              </a:spcBef>
              <a:buClr>
                <a:schemeClr val="tx2"/>
              </a:buClr>
              <a:buSzPct val="70000"/>
              <a:buFont typeface="Wingdings" charset="0"/>
              <a:buChar char="l"/>
              <a:defRPr/>
            </a:pPr>
            <a:r>
              <a:rPr lang="en-US" sz="1300" dirty="0" smtClean="0">
                <a:latin typeface="+mn-lt"/>
              </a:rPr>
              <a:t>Chip Gerfen</a:t>
            </a:r>
          </a:p>
          <a:p>
            <a:pPr marL="342900" indent="-342900">
              <a:spcBef>
                <a:spcPct val="20000"/>
              </a:spcBef>
              <a:buClr>
                <a:schemeClr val="tx2"/>
              </a:buClr>
              <a:buSzPct val="70000"/>
              <a:buFont typeface="Wingdings" charset="0"/>
              <a:buChar char="l"/>
              <a:defRPr/>
            </a:pPr>
            <a:r>
              <a:rPr lang="en-US" sz="1300" dirty="0" smtClean="0">
                <a:latin typeface="+mn-lt"/>
              </a:rPr>
              <a:t>Tamar Gollan</a:t>
            </a:r>
          </a:p>
          <a:p>
            <a:pPr marL="342900" indent="-342900">
              <a:spcBef>
                <a:spcPct val="20000"/>
              </a:spcBef>
              <a:buClr>
                <a:schemeClr val="tx2"/>
              </a:buClr>
              <a:buSzPct val="70000"/>
              <a:buFont typeface="Wingdings" charset="0"/>
              <a:buChar char="l"/>
              <a:defRPr/>
            </a:pPr>
            <a:r>
              <a:rPr lang="en-US" sz="1300" dirty="0" smtClean="0">
                <a:latin typeface="+mn-lt"/>
              </a:rPr>
              <a:t>David Green</a:t>
            </a:r>
          </a:p>
          <a:p>
            <a:pPr marL="342900" indent="-342900">
              <a:spcBef>
                <a:spcPct val="20000"/>
              </a:spcBef>
              <a:buClr>
                <a:schemeClr val="tx2"/>
              </a:buClr>
              <a:buSzPct val="70000"/>
              <a:buFont typeface="Wingdings" charset="0"/>
              <a:buChar char="l"/>
              <a:defRPr/>
            </a:pPr>
            <a:endParaRPr lang="en-US" sz="1400" dirty="0">
              <a:latin typeface="+mn-lt"/>
            </a:endParaRPr>
          </a:p>
          <a:p>
            <a:pPr marL="342900" indent="-342900">
              <a:spcBef>
                <a:spcPct val="20000"/>
              </a:spcBef>
              <a:buClr>
                <a:schemeClr val="tx2"/>
              </a:buClr>
              <a:buSzPct val="70000"/>
              <a:buFont typeface="Wingdings" charset="0"/>
              <a:buChar char="l"/>
              <a:defRPr/>
            </a:pPr>
            <a:endParaRPr lang="en-US" sz="1500" dirty="0">
              <a:latin typeface="+mn-lt"/>
            </a:endParaRPr>
          </a:p>
          <a:p>
            <a:pPr marL="342900" indent="-342900">
              <a:spcBef>
                <a:spcPct val="20000"/>
              </a:spcBef>
              <a:buClr>
                <a:schemeClr val="tx2"/>
              </a:buClr>
              <a:buSzPct val="70000"/>
              <a:buFont typeface="Wingdings" charset="0"/>
              <a:buChar char="l"/>
              <a:defRPr/>
            </a:pPr>
            <a:endParaRPr lang="en-US" sz="1500" dirty="0">
              <a:latin typeface="+mn-lt"/>
            </a:endParaRPr>
          </a:p>
          <a:p>
            <a:pPr marL="342900" indent="-342900">
              <a:spcBef>
                <a:spcPct val="20000"/>
              </a:spcBef>
              <a:buClr>
                <a:schemeClr val="tx2"/>
              </a:buClr>
              <a:buSzPct val="70000"/>
              <a:buFont typeface="Wingdings" charset="0"/>
              <a:buChar char="l"/>
              <a:defRPr/>
            </a:pPr>
            <a:endParaRPr lang="en-US" sz="1500" dirty="0">
              <a:latin typeface="+mn-lt"/>
            </a:endParaRPr>
          </a:p>
          <a:p>
            <a:pPr marL="342900" indent="-342900">
              <a:spcBef>
                <a:spcPct val="20000"/>
              </a:spcBef>
              <a:buClr>
                <a:schemeClr val="tx2"/>
              </a:buClr>
              <a:buSzPct val="70000"/>
              <a:buFont typeface="Wingdings" charset="0"/>
              <a:buChar char="l"/>
              <a:defRPr/>
            </a:pPr>
            <a:endParaRPr lang="en-US" sz="1500" dirty="0">
              <a:latin typeface="+mn-lt"/>
            </a:endParaRPr>
          </a:p>
          <a:p>
            <a:pPr marL="342900" indent="-342900">
              <a:spcBef>
                <a:spcPct val="20000"/>
              </a:spcBef>
              <a:buClr>
                <a:schemeClr val="tx2"/>
              </a:buClr>
              <a:buSzPct val="70000"/>
              <a:buFont typeface="Wingdings" charset="0"/>
              <a:buChar char="l"/>
              <a:defRPr/>
            </a:pPr>
            <a:endParaRPr lang="en-US" sz="1700" dirty="0">
              <a:latin typeface="+mn-lt"/>
            </a:endParaRPr>
          </a:p>
          <a:p>
            <a:pPr marL="342900" indent="-342900">
              <a:spcBef>
                <a:spcPct val="20000"/>
              </a:spcBef>
              <a:buClr>
                <a:schemeClr val="tx2"/>
              </a:buClr>
              <a:buSzPct val="70000"/>
              <a:buFont typeface="Wingdings" charset="0"/>
              <a:buChar char="l"/>
              <a:defRPr/>
            </a:pPr>
            <a:endParaRPr lang="en-US" sz="1900" dirty="0">
              <a:latin typeface="+mn-lt"/>
            </a:endParaRPr>
          </a:p>
          <a:p>
            <a:pPr marL="342900" indent="-342900">
              <a:spcBef>
                <a:spcPct val="20000"/>
              </a:spcBef>
              <a:buClr>
                <a:schemeClr val="tx2"/>
              </a:buClr>
              <a:buSzPct val="70000"/>
              <a:buFont typeface="Wingdings" charset="0"/>
              <a:buChar char="l"/>
              <a:defRPr/>
            </a:pPr>
            <a:endParaRPr lang="en-US" sz="1900" dirty="0">
              <a:latin typeface="+mn-lt"/>
            </a:endParaRPr>
          </a:p>
          <a:p>
            <a:pPr marL="342900" indent="-342900">
              <a:spcBef>
                <a:spcPct val="20000"/>
              </a:spcBef>
              <a:buClr>
                <a:schemeClr val="tx2"/>
              </a:buClr>
              <a:buSzPct val="70000"/>
              <a:buFont typeface="Wingdings" charset="0"/>
              <a:buChar char="l"/>
              <a:defRPr/>
            </a:pPr>
            <a:endParaRPr lang="en-US" sz="1900" dirty="0">
              <a:latin typeface="+mn-lt"/>
            </a:endParaRPr>
          </a:p>
          <a:p>
            <a:pPr marL="342900" indent="-342900">
              <a:spcBef>
                <a:spcPct val="20000"/>
              </a:spcBef>
              <a:buClr>
                <a:schemeClr val="tx2"/>
              </a:buClr>
              <a:buSzPct val="70000"/>
              <a:buFont typeface="Wingdings" charset="0"/>
              <a:buChar char="l"/>
              <a:defRPr/>
            </a:pPr>
            <a:endParaRPr lang="en-US" sz="1900" dirty="0">
              <a:latin typeface="+mn-lt"/>
            </a:endParaRPr>
          </a:p>
        </p:txBody>
      </p:sp>
      <p:sp>
        <p:nvSpPr>
          <p:cNvPr id="16388" name="Rectangle 4"/>
          <p:cNvSpPr>
            <a:spLocks noChangeArrowheads="1"/>
          </p:cNvSpPr>
          <p:nvPr/>
        </p:nvSpPr>
        <p:spPr bwMode="auto">
          <a:xfrm>
            <a:off x="3352800" y="1143000"/>
            <a:ext cx="2514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tx2"/>
              </a:buClr>
              <a:buSzPct val="70000"/>
              <a:buFont typeface="Wingdings" charset="0"/>
              <a:buChar char="l"/>
              <a:defRPr/>
            </a:pPr>
            <a:r>
              <a:rPr lang="en-US" sz="1300" dirty="0">
                <a:latin typeface="+mn-lt"/>
              </a:rPr>
              <a:t>Taomei </a:t>
            </a:r>
            <a:r>
              <a:rPr lang="en-US" sz="1300" dirty="0" smtClean="0">
                <a:latin typeface="+mn-lt"/>
              </a:rPr>
              <a:t>Guo</a:t>
            </a:r>
          </a:p>
          <a:p>
            <a:pPr marL="346075" lvl="1" indent="-346075">
              <a:spcBef>
                <a:spcPct val="20000"/>
              </a:spcBef>
              <a:buClr>
                <a:schemeClr val="tx2"/>
              </a:buClr>
              <a:buSzPct val="70000"/>
              <a:buFont typeface="Wingdings" charset="0"/>
              <a:buChar char="l"/>
              <a:tabLst>
                <a:tab pos="346075" algn="l"/>
              </a:tabLst>
              <a:defRPr/>
            </a:pPr>
            <a:r>
              <a:rPr lang="en-US" sz="1300" dirty="0" smtClean="0">
                <a:latin typeface="+mn-lt"/>
              </a:rPr>
              <a:t>Jason Gullifer</a:t>
            </a:r>
            <a:endParaRPr lang="en-US" sz="1300" dirty="0">
              <a:latin typeface="+mn-lt"/>
            </a:endParaRPr>
          </a:p>
          <a:p>
            <a:pPr marL="342900" indent="-342900">
              <a:spcBef>
                <a:spcPct val="20000"/>
              </a:spcBef>
              <a:buClr>
                <a:schemeClr val="tx2"/>
              </a:buClr>
              <a:buSzPct val="70000"/>
              <a:buFont typeface="Wingdings" charset="0"/>
              <a:buChar char="l"/>
              <a:defRPr/>
            </a:pPr>
            <a:r>
              <a:rPr lang="en-US" sz="1300" dirty="0">
                <a:latin typeface="+mn-lt"/>
              </a:rPr>
              <a:t>Noriko Hoshino</a:t>
            </a:r>
          </a:p>
          <a:p>
            <a:pPr marL="342900" indent="-342900">
              <a:spcBef>
                <a:spcPct val="20000"/>
              </a:spcBef>
              <a:buClr>
                <a:schemeClr val="tx2"/>
              </a:buClr>
              <a:buSzPct val="70000"/>
              <a:buFont typeface="Wingdings" charset="0"/>
              <a:buChar char="l"/>
              <a:defRPr/>
            </a:pPr>
            <a:r>
              <a:rPr lang="en-US" sz="1300" dirty="0">
                <a:latin typeface="+mn-lt"/>
              </a:rPr>
              <a:t>April Jacobs</a:t>
            </a:r>
          </a:p>
          <a:p>
            <a:pPr marL="342900" indent="-342900">
              <a:spcBef>
                <a:spcPct val="20000"/>
              </a:spcBef>
              <a:buClr>
                <a:schemeClr val="tx2"/>
              </a:buClr>
              <a:buSzPct val="70000"/>
              <a:buFont typeface="Wingdings" charset="0"/>
              <a:buChar char="l"/>
              <a:defRPr/>
            </a:pPr>
            <a:r>
              <a:rPr lang="en-US" sz="1300" dirty="0">
                <a:latin typeface="+mn-lt"/>
              </a:rPr>
              <a:t>Niels Janssen</a:t>
            </a:r>
          </a:p>
          <a:p>
            <a:pPr marL="342900" indent="-342900">
              <a:spcBef>
                <a:spcPct val="20000"/>
              </a:spcBef>
              <a:buClr>
                <a:schemeClr val="tx2"/>
              </a:buClr>
              <a:buSzPct val="70000"/>
              <a:buFont typeface="Wingdings" charset="0"/>
              <a:buChar char="l"/>
              <a:defRPr/>
            </a:pPr>
            <a:r>
              <a:rPr lang="en-US" sz="1300" dirty="0">
                <a:latin typeface="+mn-lt"/>
              </a:rPr>
              <a:t>Debra Jared</a:t>
            </a:r>
          </a:p>
          <a:p>
            <a:pPr marL="342900" indent="-342900">
              <a:spcBef>
                <a:spcPct val="20000"/>
              </a:spcBef>
              <a:buClr>
                <a:schemeClr val="tx2"/>
              </a:buClr>
              <a:buSzPct val="70000"/>
              <a:buFont typeface="Wingdings" charset="0"/>
              <a:buChar char="l"/>
              <a:defRPr/>
            </a:pPr>
            <a:r>
              <a:rPr lang="en-US" sz="1300" dirty="0">
                <a:latin typeface="+mn-lt"/>
              </a:rPr>
              <a:t>Sonja Kotz</a:t>
            </a:r>
          </a:p>
          <a:p>
            <a:pPr marL="342900" indent="-342900">
              <a:spcBef>
                <a:spcPct val="20000"/>
              </a:spcBef>
              <a:buClr>
                <a:schemeClr val="tx2"/>
              </a:buClr>
              <a:buSzPct val="70000"/>
              <a:buFont typeface="Wingdings" charset="0"/>
              <a:buChar char="l"/>
              <a:defRPr/>
            </a:pPr>
            <a:r>
              <a:rPr lang="en-US" sz="1300" dirty="0">
                <a:latin typeface="+mn-lt"/>
              </a:rPr>
              <a:t>Wido La Heij</a:t>
            </a:r>
          </a:p>
          <a:p>
            <a:pPr marL="342900" indent="-342900">
              <a:spcBef>
                <a:spcPct val="20000"/>
              </a:spcBef>
              <a:buClr>
                <a:schemeClr val="tx2"/>
              </a:buClr>
              <a:buSzPct val="70000"/>
              <a:buFont typeface="Wingdings" charset="0"/>
              <a:buChar char="l"/>
              <a:defRPr/>
            </a:pPr>
            <a:r>
              <a:rPr lang="en-US" sz="1300" dirty="0">
                <a:latin typeface="+mn-lt"/>
              </a:rPr>
              <a:t>Jared </a:t>
            </a:r>
            <a:r>
              <a:rPr lang="en-US" sz="1300" dirty="0" smtClean="0">
                <a:latin typeface="+mn-lt"/>
              </a:rPr>
              <a:t>Linck</a:t>
            </a:r>
          </a:p>
          <a:p>
            <a:pPr marL="342900" indent="-342900">
              <a:spcBef>
                <a:spcPct val="20000"/>
              </a:spcBef>
              <a:buClr>
                <a:schemeClr val="tx2"/>
              </a:buClr>
              <a:buSzPct val="70000"/>
              <a:buFont typeface="Wingdings" charset="0"/>
              <a:buChar char="l"/>
              <a:defRPr/>
            </a:pPr>
            <a:r>
              <a:rPr lang="en-US" sz="1300" dirty="0" smtClean="0">
                <a:latin typeface="+mn-lt"/>
              </a:rPr>
              <a:t>Fengyang Ma</a:t>
            </a:r>
            <a:endParaRPr lang="en-US" sz="1300" dirty="0">
              <a:latin typeface="+mn-lt"/>
            </a:endParaRPr>
          </a:p>
          <a:p>
            <a:pPr marL="342900" indent="-342900">
              <a:spcBef>
                <a:spcPct val="20000"/>
              </a:spcBef>
              <a:buClr>
                <a:schemeClr val="tx2"/>
              </a:buClr>
              <a:buSzPct val="70000"/>
              <a:buFont typeface="Wingdings" charset="0"/>
              <a:buChar char="l"/>
              <a:defRPr/>
            </a:pPr>
            <a:r>
              <a:rPr lang="en-US" sz="1300" dirty="0">
                <a:latin typeface="+mn-lt"/>
              </a:rPr>
              <a:t>Pedro </a:t>
            </a:r>
            <a:r>
              <a:rPr lang="en-US" sz="1300" dirty="0" smtClean="0">
                <a:latin typeface="+mn-lt"/>
              </a:rPr>
              <a:t>Macizo</a:t>
            </a:r>
          </a:p>
          <a:p>
            <a:pPr marL="342900" indent="-342900">
              <a:spcBef>
                <a:spcPct val="20000"/>
              </a:spcBef>
              <a:buClr>
                <a:schemeClr val="tx2"/>
              </a:buClr>
              <a:buSzPct val="70000"/>
              <a:buFont typeface="Wingdings" charset="0"/>
              <a:buChar char="l"/>
              <a:defRPr/>
            </a:pPr>
            <a:r>
              <a:rPr lang="en-US" sz="1300" dirty="0" smtClean="0">
                <a:latin typeface="+mn-lt"/>
              </a:rPr>
              <a:t>Mari Cruz </a:t>
            </a:r>
            <a:r>
              <a:rPr lang="en-US" sz="1300" dirty="0"/>
              <a:t>Martín </a:t>
            </a:r>
            <a:endParaRPr lang="en-US" sz="1300" dirty="0" smtClean="0"/>
          </a:p>
          <a:p>
            <a:pPr marL="342900" indent="-342900">
              <a:spcBef>
                <a:spcPct val="20000"/>
              </a:spcBef>
              <a:buClr>
                <a:schemeClr val="tx2"/>
              </a:buClr>
              <a:buSzPct val="70000"/>
              <a:buFont typeface="Wingdings" charset="0"/>
              <a:buChar char="l"/>
              <a:defRPr/>
            </a:pPr>
            <a:r>
              <a:rPr lang="en-US" sz="1300" dirty="0" smtClean="0">
                <a:latin typeface="+mn-lt"/>
              </a:rPr>
              <a:t>Rhonda </a:t>
            </a:r>
            <a:r>
              <a:rPr lang="en-US" sz="1300" dirty="0">
                <a:latin typeface="+mn-lt"/>
              </a:rPr>
              <a:t>McClain</a:t>
            </a:r>
          </a:p>
          <a:p>
            <a:pPr marL="342900" indent="-342900">
              <a:spcBef>
                <a:spcPct val="20000"/>
              </a:spcBef>
              <a:buClr>
                <a:schemeClr val="tx2"/>
              </a:buClr>
              <a:buSzPct val="70000"/>
              <a:buFont typeface="Wingdings" charset="0"/>
              <a:buChar char="l"/>
              <a:defRPr/>
            </a:pPr>
            <a:r>
              <a:rPr lang="en-US" sz="1300" dirty="0">
                <a:latin typeface="+mn-lt"/>
              </a:rPr>
              <a:t>Erica Michael</a:t>
            </a:r>
          </a:p>
          <a:p>
            <a:pPr marL="342900" indent="-342900">
              <a:spcBef>
                <a:spcPct val="20000"/>
              </a:spcBef>
              <a:buClr>
                <a:schemeClr val="tx2"/>
              </a:buClr>
              <a:buSzPct val="70000"/>
              <a:defRPr/>
            </a:pPr>
            <a:endParaRPr lang="en-US" sz="1400" dirty="0">
              <a:latin typeface="+mn-lt"/>
            </a:endParaRPr>
          </a:p>
          <a:p>
            <a:pPr marL="342900" indent="-342900">
              <a:spcBef>
                <a:spcPct val="20000"/>
              </a:spcBef>
              <a:buClr>
                <a:schemeClr val="tx2"/>
              </a:buClr>
              <a:buSzPct val="70000"/>
              <a:buFont typeface="Wingdings" charset="0"/>
              <a:buNone/>
              <a:defRPr/>
            </a:pPr>
            <a:endParaRPr lang="en-US" sz="1400" dirty="0">
              <a:latin typeface="+mn-lt"/>
            </a:endParaRPr>
          </a:p>
          <a:p>
            <a:pPr marL="342900" indent="-342900">
              <a:spcBef>
                <a:spcPct val="20000"/>
              </a:spcBef>
              <a:buClr>
                <a:schemeClr val="tx2"/>
              </a:buClr>
              <a:buSzPct val="70000"/>
              <a:buFont typeface="Wingdings" charset="0"/>
              <a:buChar char="l"/>
              <a:defRPr/>
            </a:pPr>
            <a:endParaRPr lang="en-US" sz="1700" dirty="0">
              <a:latin typeface="+mn-lt"/>
            </a:endParaRPr>
          </a:p>
          <a:p>
            <a:pPr marL="342900" indent="-342900">
              <a:spcBef>
                <a:spcPct val="20000"/>
              </a:spcBef>
              <a:buClr>
                <a:schemeClr val="tx2"/>
              </a:buClr>
              <a:buSzPct val="70000"/>
              <a:buFont typeface="Wingdings" charset="0"/>
              <a:buChar char="l"/>
              <a:defRPr/>
            </a:pPr>
            <a:endParaRPr lang="en-US" sz="1900" dirty="0">
              <a:latin typeface="+mn-lt"/>
            </a:endParaRPr>
          </a:p>
          <a:p>
            <a:pPr marL="342900" indent="-342900">
              <a:spcBef>
                <a:spcPct val="20000"/>
              </a:spcBef>
              <a:buClr>
                <a:schemeClr val="tx2"/>
              </a:buClr>
              <a:buSzPct val="70000"/>
              <a:buFont typeface="Wingdings" charset="0"/>
              <a:buChar char="l"/>
              <a:defRPr/>
            </a:pPr>
            <a:endParaRPr lang="en-US" sz="1900" dirty="0">
              <a:latin typeface="+mn-lt"/>
            </a:endParaRPr>
          </a:p>
          <a:p>
            <a:pPr marL="342900" indent="-342900" algn="ctr">
              <a:spcBef>
                <a:spcPct val="20000"/>
              </a:spcBef>
              <a:buClr>
                <a:schemeClr val="tx2"/>
              </a:buClr>
              <a:buSzPct val="70000"/>
              <a:buFont typeface="Wingdings" charset="0"/>
              <a:buChar char="l"/>
              <a:defRPr/>
            </a:pPr>
            <a:endParaRPr lang="en-US" sz="1900" dirty="0">
              <a:latin typeface="+mn-lt"/>
            </a:endParaRPr>
          </a:p>
        </p:txBody>
      </p:sp>
      <p:sp>
        <p:nvSpPr>
          <p:cNvPr id="21" name="Text Box 5"/>
          <p:cNvSpPr txBox="1">
            <a:spLocks noChangeArrowheads="1"/>
          </p:cNvSpPr>
          <p:nvPr/>
        </p:nvSpPr>
        <p:spPr bwMode="auto">
          <a:xfrm>
            <a:off x="457200" y="685800"/>
            <a:ext cx="1809827" cy="400110"/>
          </a:xfrm>
          <a:prstGeom prst="rect">
            <a:avLst/>
          </a:prstGeom>
          <a:noFill/>
          <a:ln w="9525">
            <a:noFill/>
            <a:miter lim="800000"/>
            <a:headEnd/>
            <a:tailEnd/>
          </a:ln>
        </p:spPr>
        <p:txBody>
          <a:bodyPr wrap="none">
            <a:spAutoFit/>
          </a:bodyPr>
          <a:lstStyle/>
          <a:p>
            <a:pPr>
              <a:defRPr/>
            </a:pPr>
            <a:r>
              <a:rPr lang="en-US" sz="2000" i="1" dirty="0">
                <a:ln>
                  <a:solidFill>
                    <a:srgbClr val="660066"/>
                  </a:solidFill>
                </a:ln>
                <a:solidFill>
                  <a:schemeClr val="accent1"/>
                </a:solidFill>
                <a:latin typeface="+mn-lt"/>
                <a:ea typeface="+mn-ea"/>
                <a:cs typeface="+mn-cs"/>
              </a:rPr>
              <a:t>Collaborators:</a:t>
            </a:r>
          </a:p>
        </p:txBody>
      </p:sp>
      <p:sp>
        <p:nvSpPr>
          <p:cNvPr id="22" name="Text Box 6"/>
          <p:cNvSpPr txBox="1">
            <a:spLocks noChangeArrowheads="1"/>
          </p:cNvSpPr>
          <p:nvPr/>
        </p:nvSpPr>
        <p:spPr bwMode="auto">
          <a:xfrm>
            <a:off x="533400" y="4572000"/>
            <a:ext cx="2177265" cy="400110"/>
          </a:xfrm>
          <a:prstGeom prst="rect">
            <a:avLst/>
          </a:prstGeom>
          <a:noFill/>
          <a:ln w="9525">
            <a:noFill/>
            <a:miter lim="800000"/>
            <a:headEnd/>
            <a:tailEnd/>
          </a:ln>
        </p:spPr>
        <p:txBody>
          <a:bodyPr wrap="none">
            <a:spAutoFit/>
          </a:bodyPr>
          <a:lstStyle/>
          <a:p>
            <a:pPr>
              <a:defRPr/>
            </a:pPr>
            <a:r>
              <a:rPr lang="en-US" sz="2000" i="1" dirty="0">
                <a:ln>
                  <a:solidFill>
                    <a:srgbClr val="660066"/>
                  </a:solidFill>
                </a:ln>
                <a:solidFill>
                  <a:schemeClr val="accent1"/>
                </a:solidFill>
                <a:latin typeface="+mn-lt"/>
                <a:ea typeface="+mn-ea"/>
                <a:cs typeface="+mn-cs"/>
              </a:rPr>
              <a:t>Research Support:</a:t>
            </a:r>
          </a:p>
        </p:txBody>
      </p:sp>
      <p:sp>
        <p:nvSpPr>
          <p:cNvPr id="16391" name="Text Box 7"/>
          <p:cNvSpPr txBox="1">
            <a:spLocks noChangeArrowheads="1"/>
          </p:cNvSpPr>
          <p:nvPr/>
        </p:nvSpPr>
        <p:spPr bwMode="auto">
          <a:xfrm>
            <a:off x="838200" y="5029200"/>
            <a:ext cx="83058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1500" dirty="0" smtClean="0">
                <a:latin typeface="+mn-lt"/>
              </a:rPr>
              <a:t>  </a:t>
            </a:r>
            <a:r>
              <a:rPr lang="en-US" sz="1500" dirty="0"/>
              <a:t>NIH Grants MH62479 and  </a:t>
            </a:r>
            <a:r>
              <a:rPr lang="en-US" sz="1500" dirty="0">
                <a:cs typeface="Times" charset="0"/>
              </a:rPr>
              <a:t>HD053146</a:t>
            </a:r>
            <a:r>
              <a:rPr lang="en-US" sz="1500" dirty="0">
                <a:solidFill>
                  <a:srgbClr val="000000"/>
                </a:solidFill>
                <a:ea typeface="Times" charset="0"/>
                <a:cs typeface="Times" charset="0"/>
              </a:rPr>
              <a:t>; </a:t>
            </a:r>
            <a:r>
              <a:rPr lang="en-US" sz="1500" dirty="0">
                <a:ea typeface="Times" charset="0"/>
                <a:cs typeface="Times" charset="0"/>
              </a:rPr>
              <a:t>NIH Fellowship </a:t>
            </a:r>
            <a:r>
              <a:rPr lang="en-US" sz="1500" dirty="0" smtClean="0">
                <a:ea typeface="Times" charset="0"/>
                <a:cs typeface="Times" charset="0"/>
              </a:rPr>
              <a:t>F33HD055003</a:t>
            </a:r>
            <a:endParaRPr lang="en-US" sz="1500" dirty="0" smtClean="0">
              <a:latin typeface="+mn-lt"/>
            </a:endParaRPr>
          </a:p>
          <a:p>
            <a:pPr>
              <a:buFontTx/>
              <a:buChar char="•"/>
              <a:defRPr/>
            </a:pPr>
            <a:r>
              <a:rPr lang="en-US" sz="1500" dirty="0" smtClean="0">
                <a:latin typeface="+mn-lt"/>
              </a:rPr>
              <a:t>  NSF PIRE Grant, OISE-0968369: </a:t>
            </a:r>
            <a:r>
              <a:rPr lang="en-US" sz="1500" i="1" dirty="0" smtClean="0">
                <a:latin typeface="+mn-lt"/>
              </a:rPr>
              <a:t>Bilingualism, mind, and brain</a:t>
            </a:r>
            <a:endParaRPr lang="en-US" sz="1500" dirty="0" smtClean="0">
              <a:latin typeface="+mn-lt"/>
            </a:endParaRPr>
          </a:p>
          <a:p>
            <a:pPr>
              <a:buFontTx/>
              <a:buChar char="•"/>
              <a:defRPr/>
            </a:pPr>
            <a:r>
              <a:rPr lang="en-US" sz="1500" dirty="0" smtClean="0">
                <a:latin typeface="+mn-lt"/>
              </a:rPr>
              <a:t>  NSF Grants, BCS-0111734, BCS-0418071, BCS-09</a:t>
            </a:r>
            <a:r>
              <a:rPr lang="en-US" sz="1500" dirty="0" smtClean="0"/>
              <a:t>55090 </a:t>
            </a:r>
            <a:endParaRPr lang="en-US" sz="1500" dirty="0" smtClean="0">
              <a:latin typeface="+mn-lt"/>
            </a:endParaRPr>
          </a:p>
          <a:p>
            <a:pPr>
              <a:buFontTx/>
              <a:buChar char="•"/>
              <a:defRPr/>
            </a:pPr>
            <a:r>
              <a:rPr lang="en-US" sz="1500" dirty="0" smtClean="0">
                <a:latin typeface="+mn-lt"/>
              </a:rPr>
              <a:t>  NSF Dissertation Grants to Sunderman, Schwartz, McClain, Hoshino, Bobb, Bogulski, &amp; Gullifer</a:t>
            </a:r>
          </a:p>
          <a:p>
            <a:pPr>
              <a:buFontTx/>
              <a:buChar char="•"/>
              <a:defRPr/>
            </a:pPr>
            <a:r>
              <a:rPr lang="en-US" sz="1500" dirty="0" smtClean="0">
                <a:solidFill>
                  <a:srgbClr val="000000"/>
                </a:solidFill>
                <a:latin typeface="+mn-lt"/>
                <a:ea typeface="Times" charset="0"/>
                <a:cs typeface="Times" charset="0"/>
              </a:rPr>
              <a:t>  Open Project Grant at State Key Laboratory for Cognitive Neuroscience and Learning,</a:t>
            </a:r>
          </a:p>
          <a:p>
            <a:pPr>
              <a:buFont typeface="Times" charset="0"/>
              <a:buNone/>
              <a:defRPr/>
            </a:pPr>
            <a:r>
              <a:rPr lang="en-US" sz="1500" dirty="0" smtClean="0">
                <a:solidFill>
                  <a:srgbClr val="000000"/>
                </a:solidFill>
                <a:latin typeface="+mn-lt"/>
                <a:ea typeface="Times" charset="0"/>
                <a:cs typeface="Times" charset="0"/>
              </a:rPr>
              <a:t>             Beijing Normal University, China  </a:t>
            </a:r>
          </a:p>
          <a:p>
            <a:pPr marL="166688" indent="-166688">
              <a:buFont typeface="Wingdings" charset="2"/>
              <a:buChar char="§"/>
              <a:defRPr/>
            </a:pPr>
            <a:r>
              <a:rPr lang="en-US" sz="1600" dirty="0"/>
              <a:t>John Simon Guggenheim Memorial Foundation </a:t>
            </a:r>
            <a:r>
              <a:rPr lang="en-US" sz="1600" dirty="0" smtClean="0"/>
              <a:t>Fellowship, 2013-14</a:t>
            </a:r>
            <a:endParaRPr lang="en-US" sz="1500" dirty="0" smtClean="0">
              <a:latin typeface="+mn-lt"/>
              <a:ea typeface="Times" charset="0"/>
              <a:cs typeface="Times" charset="0"/>
            </a:endParaRPr>
          </a:p>
        </p:txBody>
      </p:sp>
      <p:sp>
        <p:nvSpPr>
          <p:cNvPr id="16392" name="Rectangle 8"/>
          <p:cNvSpPr>
            <a:spLocks noChangeArrowheads="1"/>
          </p:cNvSpPr>
          <p:nvPr/>
        </p:nvSpPr>
        <p:spPr bwMode="auto">
          <a:xfrm>
            <a:off x="5791200" y="1143000"/>
            <a:ext cx="2514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tx2"/>
              </a:buClr>
              <a:buSzPct val="70000"/>
              <a:buFont typeface="Wingdings" charset="0"/>
              <a:buChar char="l"/>
              <a:defRPr/>
            </a:pPr>
            <a:r>
              <a:rPr lang="en-US" sz="1300" dirty="0"/>
              <a:t>Natasha </a:t>
            </a:r>
            <a:r>
              <a:rPr lang="en-US" sz="1300" dirty="0" smtClean="0"/>
              <a:t>Miller</a:t>
            </a:r>
          </a:p>
          <a:p>
            <a:pPr marL="342900" indent="-342900">
              <a:spcBef>
                <a:spcPct val="20000"/>
              </a:spcBef>
              <a:buClr>
                <a:schemeClr val="tx2"/>
              </a:buClr>
              <a:buSzPct val="70000"/>
              <a:buFont typeface="Wingdings" charset="0"/>
              <a:buChar char="l"/>
              <a:defRPr/>
            </a:pPr>
            <a:r>
              <a:rPr lang="en-US" sz="1300" dirty="0" smtClean="0"/>
              <a:t>Maya Misra</a:t>
            </a:r>
            <a:endParaRPr lang="en-US" sz="1300" dirty="0" smtClean="0">
              <a:latin typeface="+mn-lt"/>
            </a:endParaRPr>
          </a:p>
          <a:p>
            <a:pPr marL="342900" indent="-342900">
              <a:spcBef>
                <a:spcPct val="20000"/>
              </a:spcBef>
              <a:buClr>
                <a:schemeClr val="tx2"/>
              </a:buClr>
              <a:buSzPct val="70000"/>
              <a:buFont typeface="Wingdings" charset="0"/>
              <a:buChar char="l"/>
              <a:defRPr/>
            </a:pPr>
            <a:r>
              <a:rPr lang="en-US" sz="1300" dirty="0" smtClean="0">
                <a:latin typeface="+mn-lt"/>
              </a:rPr>
              <a:t>Jill </a:t>
            </a:r>
            <a:r>
              <a:rPr lang="en-US" sz="1300" dirty="0">
                <a:latin typeface="+mn-lt"/>
              </a:rPr>
              <a:t>Morford</a:t>
            </a:r>
          </a:p>
          <a:p>
            <a:pPr marL="342900" indent="-342900">
              <a:spcBef>
                <a:spcPct val="20000"/>
              </a:spcBef>
              <a:buClr>
                <a:schemeClr val="tx2"/>
              </a:buClr>
              <a:buSzPct val="70000"/>
              <a:buFont typeface="Wingdings" charset="0"/>
              <a:buChar char="l"/>
              <a:defRPr/>
            </a:pPr>
            <a:r>
              <a:rPr lang="en-US" sz="1300" dirty="0">
                <a:latin typeface="+mn-lt"/>
              </a:rPr>
              <a:t>Juliana Peters</a:t>
            </a:r>
          </a:p>
          <a:p>
            <a:pPr marL="342900" indent="-342900">
              <a:spcBef>
                <a:spcPct val="20000"/>
              </a:spcBef>
              <a:buClr>
                <a:schemeClr val="tx2"/>
              </a:buClr>
              <a:buSzPct val="70000"/>
              <a:buFont typeface="Wingdings" charset="0"/>
              <a:buChar char="l"/>
              <a:defRPr/>
            </a:pPr>
            <a:r>
              <a:rPr lang="en-US" sz="1300" dirty="0">
                <a:latin typeface="+mn-lt"/>
              </a:rPr>
              <a:t>Pilar Piñar</a:t>
            </a:r>
          </a:p>
          <a:p>
            <a:pPr marL="342900" indent="-342900">
              <a:spcBef>
                <a:spcPct val="20000"/>
              </a:spcBef>
              <a:buClr>
                <a:schemeClr val="tx2"/>
              </a:buClr>
              <a:buSzPct val="70000"/>
              <a:buFont typeface="Wingdings" charset="0"/>
              <a:buChar char="l"/>
              <a:defRPr/>
            </a:pPr>
            <a:r>
              <a:rPr lang="en-US" sz="1300" dirty="0" smtClean="0">
                <a:latin typeface="+mn-lt"/>
              </a:rPr>
              <a:t>Eleonora Rossi</a:t>
            </a:r>
            <a:endParaRPr lang="en-US" sz="1300" dirty="0">
              <a:latin typeface="+mn-lt"/>
            </a:endParaRPr>
          </a:p>
          <a:p>
            <a:pPr marL="342900" indent="-342900">
              <a:spcBef>
                <a:spcPct val="20000"/>
              </a:spcBef>
              <a:buClr>
                <a:schemeClr val="tx2"/>
              </a:buClr>
              <a:buSzPct val="70000"/>
              <a:buFont typeface="Wingdings" charset="0"/>
              <a:buChar char="l"/>
              <a:defRPr/>
            </a:pPr>
            <a:r>
              <a:rPr lang="en-US" sz="1300" dirty="0">
                <a:latin typeface="+mn-lt"/>
              </a:rPr>
              <a:t>Rosa Sánchez-Casas</a:t>
            </a:r>
          </a:p>
          <a:p>
            <a:pPr marL="342900" indent="-342900">
              <a:spcBef>
                <a:spcPct val="20000"/>
              </a:spcBef>
              <a:buClr>
                <a:schemeClr val="tx2"/>
              </a:buClr>
              <a:buSzPct val="70000"/>
              <a:buFont typeface="Wingdings" charset="0"/>
              <a:buChar char="l"/>
              <a:defRPr/>
            </a:pPr>
            <a:r>
              <a:rPr lang="en-US" sz="1300" dirty="0" smtClean="0">
                <a:latin typeface="+mn-lt"/>
              </a:rPr>
              <a:t>Ana </a:t>
            </a:r>
            <a:r>
              <a:rPr lang="en-US" sz="1300" dirty="0">
                <a:latin typeface="+mn-lt"/>
              </a:rPr>
              <a:t>Schwartz</a:t>
            </a:r>
          </a:p>
          <a:p>
            <a:pPr marL="342900" indent="-342900">
              <a:spcBef>
                <a:spcPct val="20000"/>
              </a:spcBef>
              <a:buClr>
                <a:schemeClr val="tx2"/>
              </a:buClr>
              <a:buSzPct val="70000"/>
              <a:buFont typeface="Wingdings" charset="0"/>
              <a:buChar char="l"/>
              <a:defRPr/>
            </a:pPr>
            <a:r>
              <a:rPr lang="en-US" sz="1300" dirty="0">
                <a:latin typeface="+mn-lt"/>
              </a:rPr>
              <a:t>Bianca Sumutka</a:t>
            </a:r>
          </a:p>
          <a:p>
            <a:pPr marL="342900" indent="-342900">
              <a:spcBef>
                <a:spcPct val="20000"/>
              </a:spcBef>
              <a:buClr>
                <a:schemeClr val="tx2"/>
              </a:buClr>
              <a:buSzPct val="70000"/>
              <a:buFont typeface="Wingdings" charset="0"/>
              <a:buChar char="l"/>
              <a:defRPr/>
            </a:pPr>
            <a:r>
              <a:rPr lang="en-US" sz="1300" dirty="0">
                <a:latin typeface="+mn-lt"/>
              </a:rPr>
              <a:t>Gretchen Sunderman</a:t>
            </a:r>
          </a:p>
          <a:p>
            <a:pPr marL="342900" indent="-342900">
              <a:spcBef>
                <a:spcPct val="20000"/>
              </a:spcBef>
              <a:buClr>
                <a:schemeClr val="tx2"/>
              </a:buClr>
              <a:buSzPct val="70000"/>
              <a:buFont typeface="Wingdings" charset="0"/>
              <a:buChar char="l"/>
              <a:defRPr/>
            </a:pPr>
            <a:r>
              <a:rPr lang="en-US" sz="1300" dirty="0">
                <a:latin typeface="+mn-lt"/>
              </a:rPr>
              <a:t>Natasha Tokowicz</a:t>
            </a:r>
          </a:p>
          <a:p>
            <a:pPr marL="342900" indent="-342900">
              <a:spcBef>
                <a:spcPct val="20000"/>
              </a:spcBef>
              <a:buClr>
                <a:schemeClr val="tx2"/>
              </a:buClr>
              <a:buSzPct val="70000"/>
              <a:buFont typeface="Wingdings" charset="0"/>
              <a:buChar char="l"/>
              <a:defRPr/>
            </a:pPr>
            <a:r>
              <a:rPr lang="en-US" sz="1300" dirty="0" smtClean="0">
                <a:latin typeface="+mn-lt"/>
              </a:rPr>
              <a:t>Janet </a:t>
            </a:r>
            <a:r>
              <a:rPr lang="en-US" sz="1300" dirty="0">
                <a:latin typeface="+mn-lt"/>
              </a:rPr>
              <a:t>Van Hell</a:t>
            </a:r>
          </a:p>
          <a:p>
            <a:pPr marL="342900" indent="-342900">
              <a:spcBef>
                <a:spcPct val="20000"/>
              </a:spcBef>
              <a:buClr>
                <a:schemeClr val="tx2"/>
              </a:buClr>
              <a:buSzPct val="70000"/>
              <a:buFont typeface="Wingdings" charset="0"/>
              <a:buChar char="l"/>
              <a:defRPr/>
            </a:pPr>
            <a:r>
              <a:rPr lang="en-US" sz="1300" dirty="0">
                <a:latin typeface="+mn-lt"/>
              </a:rPr>
              <a:t>Zofia </a:t>
            </a:r>
            <a:r>
              <a:rPr lang="en-US" sz="1300" dirty="0" smtClean="0">
                <a:latin typeface="+mn-lt"/>
              </a:rPr>
              <a:t>Wodniecka</a:t>
            </a:r>
          </a:p>
          <a:p>
            <a:pPr marL="342900" indent="-342900">
              <a:spcBef>
                <a:spcPct val="20000"/>
              </a:spcBef>
              <a:buClr>
                <a:schemeClr val="tx2"/>
              </a:buClr>
              <a:buSzPct val="70000"/>
              <a:buFont typeface="Wingdings" charset="0"/>
              <a:buChar char="l"/>
              <a:defRPr/>
            </a:pPr>
            <a:r>
              <a:rPr lang="en-US" sz="1300" dirty="0" smtClean="0">
                <a:latin typeface="+mn-lt"/>
              </a:rPr>
              <a:t>Megan Zirnstein</a:t>
            </a:r>
            <a:endParaRPr lang="en-US" sz="1300" dirty="0">
              <a:latin typeface="+mn-lt"/>
            </a:endParaRPr>
          </a:p>
          <a:p>
            <a:pPr marL="342900" indent="-342900">
              <a:spcBef>
                <a:spcPct val="20000"/>
              </a:spcBef>
              <a:buClr>
                <a:schemeClr val="tx2"/>
              </a:buClr>
              <a:buSzPct val="70000"/>
              <a:buFont typeface="Wingdings" charset="0"/>
              <a:buChar char="l"/>
              <a:defRPr/>
            </a:pPr>
            <a:endParaRPr lang="en-US" sz="1300" dirty="0">
              <a:latin typeface="+mn-lt"/>
            </a:endParaRPr>
          </a:p>
          <a:p>
            <a:pPr marL="342900" indent="-342900">
              <a:spcBef>
                <a:spcPct val="20000"/>
              </a:spcBef>
              <a:buClr>
                <a:schemeClr val="tx2"/>
              </a:buClr>
              <a:buSzPct val="70000"/>
              <a:buFont typeface="Wingdings" charset="0"/>
              <a:buChar char="l"/>
              <a:defRPr/>
            </a:pPr>
            <a:endParaRPr lang="en-US" sz="1900" dirty="0">
              <a:latin typeface="+mn-lt"/>
            </a:endParaRPr>
          </a:p>
          <a:p>
            <a:pPr marL="342900" indent="-342900">
              <a:spcBef>
                <a:spcPct val="20000"/>
              </a:spcBef>
              <a:buClr>
                <a:schemeClr val="tx2"/>
              </a:buClr>
              <a:buSzPct val="70000"/>
              <a:buFont typeface="Wingdings" charset="0"/>
              <a:buChar char="l"/>
              <a:defRPr/>
            </a:pPr>
            <a:endParaRPr lang="en-US" sz="1900" dirty="0">
              <a:latin typeface="+mn-lt"/>
            </a:endParaRPr>
          </a:p>
          <a:p>
            <a:pPr algn="ctr">
              <a:spcBef>
                <a:spcPct val="20000"/>
              </a:spcBef>
              <a:buClr>
                <a:schemeClr val="tx2"/>
              </a:buClr>
              <a:buSzPct val="70000"/>
              <a:defRPr/>
            </a:pPr>
            <a:endParaRPr lang="en-US" sz="1900"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reen shot 2011-12-04 at 6.26.0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438400"/>
            <a:ext cx="5702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2-10-23 at 6.36.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28" y="914400"/>
            <a:ext cx="8801100" cy="1854200"/>
          </a:xfrm>
          <a:prstGeom prst="rect">
            <a:avLst/>
          </a:prstGeom>
        </p:spPr>
      </p:pic>
      <p:sp>
        <p:nvSpPr>
          <p:cNvPr id="4" name="TextBox 3"/>
          <p:cNvSpPr txBox="1"/>
          <p:nvPr/>
        </p:nvSpPr>
        <p:spPr>
          <a:xfrm>
            <a:off x="304800" y="228600"/>
            <a:ext cx="8529498" cy="461665"/>
          </a:xfrm>
          <a:prstGeom prst="rect">
            <a:avLst/>
          </a:prstGeom>
          <a:noFill/>
        </p:spPr>
        <p:txBody>
          <a:bodyPr wrap="none" rtlCol="0">
            <a:spAutoFit/>
          </a:bodyPr>
          <a:lstStyle/>
          <a:p>
            <a:r>
              <a:rPr lang="en-US" dirty="0" smtClean="0"/>
              <a:t>What is the neural basis of the bilingual effect in resolving conflict?</a:t>
            </a:r>
            <a:endParaRPr lang="en-US" dirty="0"/>
          </a:p>
        </p:txBody>
      </p:sp>
    </p:spTree>
    <p:extLst>
      <p:ext uri="{BB962C8B-B14F-4D97-AF65-F5344CB8AC3E}">
        <p14:creationId xmlns:p14="http://schemas.microsoft.com/office/powerpoint/2010/main" val="2054233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1 at 12.59.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667000"/>
            <a:ext cx="2759075" cy="1480820"/>
          </a:xfrm>
          <a:prstGeom prst="rect">
            <a:avLst/>
          </a:prstGeom>
        </p:spPr>
      </p:pic>
      <p:pic>
        <p:nvPicPr>
          <p:cNvPr id="3" name="Picture 2" descr="Screen shot 2013-10-01 at 9.10.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28600"/>
            <a:ext cx="6470523" cy="2137410"/>
          </a:xfrm>
          <a:prstGeom prst="rect">
            <a:avLst/>
          </a:prstGeom>
        </p:spPr>
      </p:pic>
      <p:pic>
        <p:nvPicPr>
          <p:cNvPr id="4" name="Picture 3" descr="Screen shot 2013-10-01 at 9.14.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4572000"/>
            <a:ext cx="2517775" cy="1651000"/>
          </a:xfrm>
          <a:prstGeom prst="rect">
            <a:avLst/>
          </a:prstGeom>
        </p:spPr>
      </p:pic>
      <p:sp>
        <p:nvSpPr>
          <p:cNvPr id="6" name="TextBox 5"/>
          <p:cNvSpPr txBox="1"/>
          <p:nvPr/>
        </p:nvSpPr>
        <p:spPr>
          <a:xfrm>
            <a:off x="228600" y="2895600"/>
            <a:ext cx="4621778" cy="1323439"/>
          </a:xfrm>
          <a:prstGeom prst="rect">
            <a:avLst/>
          </a:prstGeom>
          <a:noFill/>
        </p:spPr>
        <p:txBody>
          <a:bodyPr wrap="none" rtlCol="0">
            <a:spAutoFit/>
          </a:bodyPr>
          <a:lstStyle/>
          <a:p>
            <a:r>
              <a:rPr lang="en-US" sz="2000" dirty="0" smtClean="0"/>
              <a:t>Increased task switching costs with age but</a:t>
            </a:r>
          </a:p>
          <a:p>
            <a:r>
              <a:rPr lang="en-US" sz="2000" dirty="0"/>
              <a:t>o</a:t>
            </a:r>
            <a:r>
              <a:rPr lang="en-US" sz="2000" dirty="0" smtClean="0"/>
              <a:t>lder bilinguals fare better than older</a:t>
            </a:r>
          </a:p>
          <a:p>
            <a:r>
              <a:rPr lang="en-US" sz="2000" dirty="0"/>
              <a:t>m</a:t>
            </a:r>
            <a:r>
              <a:rPr lang="en-US" sz="2000" dirty="0" smtClean="0"/>
              <a:t>onolinguals.  For young adults, the</a:t>
            </a:r>
          </a:p>
          <a:p>
            <a:r>
              <a:rPr lang="en-US" sz="2000" dirty="0"/>
              <a:t>e</a:t>
            </a:r>
            <a:r>
              <a:rPr lang="en-US" sz="2000" dirty="0" smtClean="0"/>
              <a:t>ffect of bilingualism is not as dramatic.</a:t>
            </a:r>
            <a:endParaRPr lang="en-US" sz="2000" dirty="0"/>
          </a:p>
        </p:txBody>
      </p:sp>
      <p:sp>
        <p:nvSpPr>
          <p:cNvPr id="7" name="TextBox 6"/>
          <p:cNvSpPr txBox="1"/>
          <p:nvPr/>
        </p:nvSpPr>
        <p:spPr>
          <a:xfrm>
            <a:off x="228600" y="4953000"/>
            <a:ext cx="5419472" cy="1631216"/>
          </a:xfrm>
          <a:prstGeom prst="rect">
            <a:avLst/>
          </a:prstGeom>
          <a:noFill/>
        </p:spPr>
        <p:txBody>
          <a:bodyPr wrap="none" rtlCol="0">
            <a:spAutoFit/>
          </a:bodyPr>
          <a:lstStyle/>
          <a:p>
            <a:r>
              <a:rPr lang="en-US" sz="2000" dirty="0" smtClean="0"/>
              <a:t>Relationship between neural and behavioral switch</a:t>
            </a:r>
          </a:p>
          <a:p>
            <a:r>
              <a:rPr lang="en-US" sz="2000" dirty="0"/>
              <a:t>c</a:t>
            </a:r>
            <a:r>
              <a:rPr lang="en-US" sz="2000" dirty="0" smtClean="0"/>
              <a:t>osts in older adults. This graph shows an age by</a:t>
            </a:r>
          </a:p>
          <a:p>
            <a:r>
              <a:rPr lang="en-US" sz="2000" dirty="0"/>
              <a:t>g</a:t>
            </a:r>
            <a:r>
              <a:rPr lang="en-US" sz="2000" dirty="0" smtClean="0"/>
              <a:t>roup interaction for the ACC, the same region</a:t>
            </a:r>
          </a:p>
          <a:p>
            <a:r>
              <a:rPr lang="en-US" sz="2000" dirty="0"/>
              <a:t>i</a:t>
            </a:r>
            <a:r>
              <a:rPr lang="en-US" sz="2000" dirty="0" smtClean="0"/>
              <a:t>dentified in other studies as associated with more</a:t>
            </a:r>
          </a:p>
          <a:p>
            <a:r>
              <a:rPr lang="en-US" sz="2000" dirty="0" smtClean="0"/>
              <a:t>efficient conflict resolution for bilinguals.</a:t>
            </a:r>
            <a:endParaRPr lang="en-US" sz="2000" dirty="0"/>
          </a:p>
        </p:txBody>
      </p:sp>
    </p:spTree>
    <p:extLst>
      <p:ext uri="{BB962C8B-B14F-4D97-AF65-F5344CB8AC3E}">
        <p14:creationId xmlns:p14="http://schemas.microsoft.com/office/powerpoint/2010/main" val="98169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586788" cy="6096000"/>
          </a:xfrm>
          <a:prstGeom prst="rect">
            <a:avLst/>
          </a:prstGeom>
          <a:noFill/>
        </p:spPr>
        <p:txBody>
          <a:bodyPr wrap="none">
            <a:normAutofit fontScale="92500" lnSpcReduction="10000"/>
          </a:bodyPr>
          <a:lstStyle/>
          <a:p>
            <a:pPr marL="1308100">
              <a:defRPr/>
            </a:pPr>
            <a:r>
              <a:rPr lang="en-US" dirty="0" smtClean="0"/>
              <a:t>How </a:t>
            </a:r>
            <a:r>
              <a:rPr lang="en-US" dirty="0"/>
              <a:t>does the mental juggling of two </a:t>
            </a:r>
            <a:r>
              <a:rPr lang="en-US" dirty="0" smtClean="0"/>
              <a:t>languages create</a:t>
            </a:r>
            <a:endParaRPr lang="en-US" dirty="0"/>
          </a:p>
          <a:p>
            <a:pPr marL="1308100">
              <a:defRPr/>
            </a:pPr>
            <a:r>
              <a:rPr lang="en-US" dirty="0" smtClean="0"/>
              <a:t>these advantages/changes? </a:t>
            </a:r>
            <a:endParaRPr lang="en-US" dirty="0"/>
          </a:p>
          <a:p>
            <a:pPr marL="2052638">
              <a:defRPr/>
            </a:pPr>
            <a:endParaRPr lang="en-US" dirty="0"/>
          </a:p>
          <a:p>
            <a:pPr>
              <a:defRPr/>
            </a:pPr>
            <a:r>
              <a:rPr lang="en-US" dirty="0" smtClean="0"/>
              <a:t>The </a:t>
            </a:r>
            <a:r>
              <a:rPr lang="en-US" dirty="0"/>
              <a:t>evidence to date is largely correlational.  </a:t>
            </a:r>
            <a:r>
              <a:rPr lang="en-US" dirty="0" smtClean="0"/>
              <a:t>Bilinguals are often </a:t>
            </a:r>
          </a:p>
          <a:p>
            <a:pPr>
              <a:defRPr/>
            </a:pPr>
            <a:r>
              <a:rPr lang="en-US" dirty="0" smtClean="0"/>
              <a:t>advantaged </a:t>
            </a:r>
            <a:r>
              <a:rPr lang="en-US" dirty="0"/>
              <a:t>relative to </a:t>
            </a:r>
            <a:r>
              <a:rPr lang="en-US" dirty="0" smtClean="0"/>
              <a:t>monolinguals </a:t>
            </a:r>
            <a:r>
              <a:rPr lang="en-US" dirty="0"/>
              <a:t>on measures of attentional</a:t>
            </a:r>
          </a:p>
          <a:p>
            <a:pPr>
              <a:defRPr/>
            </a:pPr>
            <a:r>
              <a:rPr lang="en-US" dirty="0"/>
              <a:t>control and executive function. </a:t>
            </a:r>
          </a:p>
          <a:p>
            <a:pPr>
              <a:defRPr/>
            </a:pPr>
            <a:endParaRPr lang="en-US" sz="2000" dirty="0"/>
          </a:p>
          <a:p>
            <a:pPr>
              <a:defRPr/>
            </a:pPr>
            <a:r>
              <a:rPr lang="en-US" dirty="0"/>
              <a:t>But what aspect of language use is responsible for </a:t>
            </a:r>
            <a:r>
              <a:rPr lang="en-US" dirty="0" smtClean="0"/>
              <a:t>these consequences</a:t>
            </a:r>
            <a:endParaRPr lang="en-US" dirty="0"/>
          </a:p>
          <a:p>
            <a:pPr>
              <a:defRPr/>
            </a:pPr>
            <a:r>
              <a:rPr lang="en-US" dirty="0" smtClean="0"/>
              <a:t>to </a:t>
            </a:r>
            <a:r>
              <a:rPr lang="en-US" dirty="0"/>
              <a:t>cognition</a:t>
            </a:r>
            <a:r>
              <a:rPr lang="en-US" dirty="0" smtClean="0"/>
              <a:t>?  Bilinguals use language in many different ways.</a:t>
            </a:r>
            <a:endParaRPr lang="en-US" dirty="0"/>
          </a:p>
          <a:p>
            <a:pPr>
              <a:defRPr/>
            </a:pPr>
            <a:endParaRPr lang="en-US" dirty="0" smtClean="0"/>
          </a:p>
          <a:p>
            <a:pPr marL="1033463" indent="-342900">
              <a:buFont typeface="Arial"/>
              <a:buChar char="•"/>
              <a:defRPr/>
            </a:pPr>
            <a:r>
              <a:rPr lang="en-US" sz="2000" dirty="0" smtClean="0"/>
              <a:t>They read and listen to ambiguous words in both languages.</a:t>
            </a:r>
          </a:p>
          <a:p>
            <a:pPr marL="690563">
              <a:defRPr/>
            </a:pPr>
            <a:endParaRPr lang="en-US" sz="2000" dirty="0"/>
          </a:p>
          <a:p>
            <a:pPr marL="1033463" indent="-342900">
              <a:buFont typeface="Arial"/>
              <a:buChar char="•"/>
              <a:defRPr/>
            </a:pPr>
            <a:r>
              <a:rPr lang="en-US" sz="2000" dirty="0" smtClean="0"/>
              <a:t>They select words to speak.</a:t>
            </a:r>
          </a:p>
          <a:p>
            <a:pPr marL="690563">
              <a:defRPr/>
            </a:pPr>
            <a:endParaRPr lang="en-US" sz="2000" dirty="0"/>
          </a:p>
          <a:p>
            <a:pPr marL="1033463" indent="-342900">
              <a:buFont typeface="Arial"/>
              <a:buChar char="•"/>
              <a:defRPr/>
            </a:pPr>
            <a:r>
              <a:rPr lang="en-US" sz="2000" dirty="0" smtClean="0"/>
              <a:t>They code switch from one language to the other.</a:t>
            </a:r>
          </a:p>
          <a:p>
            <a:pPr marL="690563">
              <a:defRPr/>
            </a:pPr>
            <a:endParaRPr lang="en-US" sz="2000" dirty="0"/>
          </a:p>
          <a:p>
            <a:pPr marL="1033463" indent="-342900">
              <a:buFont typeface="Arial"/>
              <a:buChar char="•"/>
              <a:defRPr/>
            </a:pPr>
            <a:r>
              <a:rPr lang="en-US" sz="2000" dirty="0" smtClean="0"/>
              <a:t>They resolve syntactic ambiguities within and across languages.</a:t>
            </a:r>
          </a:p>
          <a:p>
            <a:pPr marL="690563">
              <a:defRPr/>
            </a:pPr>
            <a:endParaRPr lang="en-US" sz="2000" dirty="0"/>
          </a:p>
          <a:p>
            <a:pPr marL="1033463" indent="-342900">
              <a:buFont typeface="Arial"/>
              <a:buChar char="•"/>
              <a:defRPr/>
            </a:pPr>
            <a:r>
              <a:rPr lang="en-US" sz="2000" dirty="0" smtClean="0"/>
              <a:t>They engage in dialogue with speakers who vary in whether they are </a:t>
            </a:r>
          </a:p>
          <a:p>
            <a:pPr marL="690563">
              <a:defRPr/>
            </a:pPr>
            <a:r>
              <a:rPr lang="en-US" sz="2000" dirty="0" smtClean="0"/>
              <a:t>      monolingual or bilingual.</a:t>
            </a:r>
            <a:endParaRPr lang="en-US" sz="2000" dirty="0"/>
          </a:p>
        </p:txBody>
      </p:sp>
      <p:pic>
        <p:nvPicPr>
          <p:cNvPr id="4" name="Picture 3" descr="17CIRCUS-article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457222"/>
            <a:ext cx="957685" cy="716668"/>
          </a:xfrm>
          <a:prstGeom prst="rect">
            <a:avLst/>
          </a:prstGeom>
        </p:spPr>
      </p:pic>
    </p:spTree>
    <p:extLst>
      <p:ext uri="{BB962C8B-B14F-4D97-AF65-F5344CB8AC3E}">
        <p14:creationId xmlns:p14="http://schemas.microsoft.com/office/powerpoint/2010/main" val="38696367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8229600" cy="2554545"/>
          </a:xfrm>
          <a:prstGeom prst="rect">
            <a:avLst/>
          </a:prstGeom>
        </p:spPr>
        <p:txBody>
          <a:bodyPr wrap="square">
            <a:normAutofit/>
          </a:bodyPr>
          <a:lstStyle/>
          <a:p>
            <a:pPr>
              <a:defRPr/>
            </a:pPr>
            <a:r>
              <a:rPr lang="en-US" sz="2000" dirty="0" smtClean="0"/>
              <a:t>Each aspect of language processing may impose different cognitive demands that then create distinct profiles of bilingual cognition. Different forms of bilingualism may have the consequence of differentially tuning the neural networks that support language use (e.g., Green &amp; Abutalebi, 2013). Some bilinguals code switch frequently and others not at all.  Some languages share similar form and others to do not. But in all cases, bilinguals have to potentially negotiate a higher level of competition in their everyday use of language than monolinguals.  For them, mental life is truly a jungle!</a:t>
            </a:r>
          </a:p>
        </p:txBody>
      </p:sp>
      <p:sp>
        <p:nvSpPr>
          <p:cNvPr id="7" name="TextBox 6"/>
          <p:cNvSpPr txBox="1"/>
          <p:nvPr/>
        </p:nvSpPr>
        <p:spPr>
          <a:xfrm>
            <a:off x="533400" y="1752600"/>
            <a:ext cx="4267200" cy="461665"/>
          </a:xfrm>
          <a:prstGeom prst="rect">
            <a:avLst/>
          </a:prstGeom>
          <a:noFill/>
        </p:spPr>
        <p:txBody>
          <a:bodyPr wrap="square" rtlCol="0">
            <a:spAutoFit/>
          </a:bodyPr>
          <a:lstStyle/>
          <a:p>
            <a:endParaRPr lang="en-US" dirty="0"/>
          </a:p>
        </p:txBody>
      </p:sp>
      <p:pic>
        <p:nvPicPr>
          <p:cNvPr id="9" name="Picture 8" descr="Screen shot 2013-10-02 at 1.12.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971800"/>
            <a:ext cx="2463800" cy="3886200"/>
          </a:xfrm>
          <a:prstGeom prst="rect">
            <a:avLst/>
          </a:prstGeom>
        </p:spPr>
      </p:pic>
      <p:pic>
        <p:nvPicPr>
          <p:cNvPr id="10" name="Picture 9"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3505200"/>
            <a:ext cx="3327400" cy="2438400"/>
          </a:xfrm>
          <a:prstGeom prst="rect">
            <a:avLst/>
          </a:prstGeom>
        </p:spPr>
      </p:pic>
    </p:spTree>
    <p:extLst>
      <p:ext uri="{BB962C8B-B14F-4D97-AF65-F5344CB8AC3E}">
        <p14:creationId xmlns:p14="http://schemas.microsoft.com/office/powerpoint/2010/main" val="2316327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09600"/>
            <a:ext cx="8458200" cy="2308324"/>
          </a:xfrm>
          <a:prstGeom prst="rect">
            <a:avLst/>
          </a:prstGeom>
        </p:spPr>
        <p:txBody>
          <a:bodyPr wrap="square">
            <a:spAutoFit/>
          </a:bodyPr>
          <a:lstStyle/>
          <a:p>
            <a:pPr>
              <a:defRPr/>
            </a:pPr>
            <a:r>
              <a:rPr lang="en-US" dirty="0"/>
              <a:t>But some argue that </a:t>
            </a:r>
            <a:r>
              <a:rPr lang="en-US" dirty="0">
                <a:solidFill>
                  <a:srgbClr val="FF0000"/>
                </a:solidFill>
              </a:rPr>
              <a:t>speaking</a:t>
            </a:r>
            <a:r>
              <a:rPr lang="en-US" dirty="0"/>
              <a:t> is the critical language processing task. When you speak two languages you must choose between them before you utter a single word and it is that selection mechanism that has been hypothesized that appears most closely related to the observed cognitive consequences of bilingualism. </a:t>
            </a:r>
            <a:endParaRPr lang="en-US" dirty="0">
              <a:solidFill>
                <a:srgbClr val="FF0000"/>
              </a:solidFill>
            </a:endParaRPr>
          </a:p>
          <a:p>
            <a:pPr>
              <a:defRPr/>
            </a:pPr>
            <a:endParaRPr lang="en-US" dirty="0">
              <a:solidFill>
                <a:srgbClr val="FF0000"/>
              </a:solidFill>
            </a:endParaRPr>
          </a:p>
        </p:txBody>
      </p:sp>
      <p:pic>
        <p:nvPicPr>
          <p:cNvPr id="3" name="Picture 2" descr="Screen shot 2013-05-13 at 6.04.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3429000"/>
            <a:ext cx="3763206" cy="2585085"/>
          </a:xfrm>
          <a:prstGeom prst="rect">
            <a:avLst/>
          </a:prstGeom>
        </p:spPr>
      </p:pic>
    </p:spTree>
    <p:extLst>
      <p:ext uri="{BB962C8B-B14F-4D97-AF65-F5344CB8AC3E}">
        <p14:creationId xmlns:p14="http://schemas.microsoft.com/office/powerpoint/2010/main" val="3459213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28800"/>
            <a:ext cx="8039171" cy="230832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In the time that I have remaining today, I want to illustrate a</a:t>
            </a:r>
          </a:p>
          <a:p>
            <a:r>
              <a:rPr lang="en-US" dirty="0"/>
              <a:t>p</a:t>
            </a:r>
            <a:r>
              <a:rPr lang="en-US" dirty="0" smtClean="0"/>
              <a:t>rogram of research on bilingual speech planning that exploits</a:t>
            </a:r>
          </a:p>
          <a:p>
            <a:r>
              <a:rPr lang="en-US" dirty="0"/>
              <a:t>t</a:t>
            </a:r>
            <a:r>
              <a:rPr lang="en-US" dirty="0" smtClean="0"/>
              <a:t>he power of convergence across different language science</a:t>
            </a:r>
          </a:p>
          <a:p>
            <a:r>
              <a:rPr lang="en-US" dirty="0" smtClean="0"/>
              <a:t>methods. The goal is to focus on the mechanisms engaged during speech planning and then to attempt to relate them to the documented consequences of bilingualism.</a:t>
            </a:r>
            <a:endParaRPr lang="en-US" dirty="0"/>
          </a:p>
        </p:txBody>
      </p:sp>
    </p:spTree>
    <p:extLst>
      <p:ext uri="{BB962C8B-B14F-4D97-AF65-F5344CB8AC3E}">
        <p14:creationId xmlns:p14="http://schemas.microsoft.com/office/powerpoint/2010/main" val="4200163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457200" y="381000"/>
            <a:ext cx="8317151" cy="637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dirty="0">
                <a:cs typeface="Times" charset="0"/>
              </a:rPr>
              <a:t>How is cross-language competition </a:t>
            </a:r>
            <a:r>
              <a:rPr lang="en-US" dirty="0" smtClean="0">
                <a:cs typeface="Times" charset="0"/>
              </a:rPr>
              <a:t>in speech planning resolved</a:t>
            </a:r>
            <a:r>
              <a:rPr lang="en-US" dirty="0">
                <a:cs typeface="Times" charset="0"/>
              </a:rPr>
              <a:t>? </a:t>
            </a:r>
          </a:p>
          <a:p>
            <a:endParaRPr lang="en-US" dirty="0">
              <a:cs typeface="Times" charset="0"/>
            </a:endParaRPr>
          </a:p>
          <a:p>
            <a:r>
              <a:rPr lang="en-US" dirty="0">
                <a:cs typeface="Times" charset="0"/>
              </a:rPr>
              <a:t>Two general alternatives:  </a:t>
            </a:r>
          </a:p>
          <a:p>
            <a:endParaRPr lang="en-US" dirty="0">
              <a:cs typeface="Times" charset="0"/>
            </a:endParaRPr>
          </a:p>
          <a:p>
            <a:pPr lvl="1">
              <a:buFont typeface="Wingdings" charset="0"/>
              <a:buChar char="v"/>
            </a:pPr>
            <a:r>
              <a:rPr lang="en-US" dirty="0">
                <a:solidFill>
                  <a:srgbClr val="E01015"/>
                </a:solidFill>
                <a:cs typeface="Times" charset="0"/>
              </a:rPr>
              <a:t>  </a:t>
            </a:r>
            <a:r>
              <a:rPr lang="en-US" dirty="0">
                <a:cs typeface="Times" charset="0"/>
              </a:rPr>
              <a:t>Bilinguals </a:t>
            </a:r>
            <a:r>
              <a:rPr lang="en-US" dirty="0" smtClean="0">
                <a:cs typeface="Times" charset="0"/>
              </a:rPr>
              <a:t>develop </a:t>
            </a:r>
            <a:r>
              <a:rPr lang="en-US" dirty="0">
                <a:cs typeface="Times" charset="0"/>
              </a:rPr>
              <a:t>skill in selectively attending </a:t>
            </a:r>
          </a:p>
          <a:p>
            <a:pPr lvl="2">
              <a:buFont typeface="Wingdings" charset="0"/>
              <a:buNone/>
            </a:pPr>
            <a:r>
              <a:rPr lang="en-US" dirty="0" smtClean="0">
                <a:cs typeface="Times" charset="0"/>
              </a:rPr>
              <a:t>to </a:t>
            </a:r>
            <a:r>
              <a:rPr lang="en-US" dirty="0">
                <a:cs typeface="Times" charset="0"/>
              </a:rPr>
              <a:t>the critical information that signals language </a:t>
            </a:r>
            <a:r>
              <a:rPr lang="en-US" dirty="0" smtClean="0">
                <a:cs typeface="Times" charset="0"/>
              </a:rPr>
              <a:t>status</a:t>
            </a:r>
            <a:r>
              <a:rPr lang="en-US" dirty="0">
                <a:cs typeface="Times" charset="0"/>
              </a:rPr>
              <a:t>.</a:t>
            </a:r>
          </a:p>
          <a:p>
            <a:endParaRPr lang="en-US" dirty="0">
              <a:cs typeface="Times" charset="0"/>
            </a:endParaRPr>
          </a:p>
          <a:p>
            <a:pPr lvl="1">
              <a:buFont typeface="Wingdings" charset="0"/>
              <a:buChar char="v"/>
            </a:pPr>
            <a:r>
              <a:rPr lang="en-US" dirty="0">
                <a:solidFill>
                  <a:srgbClr val="D71515"/>
                </a:solidFill>
                <a:cs typeface="Times" charset="0"/>
              </a:rPr>
              <a:t>  </a:t>
            </a:r>
            <a:r>
              <a:rPr lang="en-US" dirty="0">
                <a:cs typeface="Times" charset="0"/>
              </a:rPr>
              <a:t>Bilinguals </a:t>
            </a:r>
            <a:r>
              <a:rPr lang="en-US" dirty="0" smtClean="0">
                <a:cs typeface="Times" charset="0"/>
              </a:rPr>
              <a:t>learn </a:t>
            </a:r>
            <a:r>
              <a:rPr lang="en-US" dirty="0">
                <a:cs typeface="Times" charset="0"/>
              </a:rPr>
              <a:t>to inhibit irrelevant information </a:t>
            </a:r>
            <a:r>
              <a:rPr lang="en-US" dirty="0" smtClean="0">
                <a:cs typeface="Times" charset="0"/>
              </a:rPr>
              <a:t>once</a:t>
            </a:r>
            <a:endParaRPr lang="en-US" dirty="0">
              <a:cs typeface="Times" charset="0"/>
            </a:endParaRPr>
          </a:p>
          <a:p>
            <a:pPr lvl="1">
              <a:buFont typeface="Wingdings" charset="0"/>
              <a:buNone/>
            </a:pPr>
            <a:r>
              <a:rPr lang="en-US" dirty="0">
                <a:cs typeface="Times" charset="0"/>
              </a:rPr>
              <a:t>	</a:t>
            </a:r>
            <a:r>
              <a:rPr lang="en-US" dirty="0" smtClean="0">
                <a:cs typeface="Times" charset="0"/>
              </a:rPr>
              <a:t>it </a:t>
            </a:r>
            <a:r>
              <a:rPr lang="en-US" dirty="0">
                <a:cs typeface="Times" charset="0"/>
              </a:rPr>
              <a:t>has been activated.</a:t>
            </a:r>
          </a:p>
          <a:p>
            <a:endParaRPr lang="en-US" dirty="0">
              <a:cs typeface="Times" charset="0"/>
            </a:endParaRPr>
          </a:p>
          <a:p>
            <a:r>
              <a:rPr lang="en-US" dirty="0">
                <a:cs typeface="Times" charset="0"/>
              </a:rPr>
              <a:t>Either of these mechanisms might confer positive cognitive</a:t>
            </a:r>
          </a:p>
          <a:p>
            <a:r>
              <a:rPr lang="en-US" dirty="0">
                <a:cs typeface="Times" charset="0"/>
              </a:rPr>
              <a:t>consequences.</a:t>
            </a:r>
          </a:p>
          <a:p>
            <a:endParaRPr lang="en-US" dirty="0">
              <a:cs typeface="Times" charset="0"/>
            </a:endParaRPr>
          </a:p>
          <a:p>
            <a:r>
              <a:rPr lang="en-US" i="1" dirty="0">
                <a:latin typeface="Times New Roman" charset="0"/>
                <a:cs typeface="Times" charset="0"/>
              </a:rPr>
              <a:t>Speech production may be the critical juggling skill because only </a:t>
            </a:r>
          </a:p>
          <a:p>
            <a:r>
              <a:rPr lang="en-US" i="1" dirty="0">
                <a:latin typeface="Times New Roman" charset="0"/>
                <a:cs typeface="Times" charset="0"/>
              </a:rPr>
              <a:t>in speaking is there a requirement to select a single alternative </a:t>
            </a:r>
          </a:p>
          <a:p>
            <a:r>
              <a:rPr lang="en-US" i="1" dirty="0">
                <a:latin typeface="Times New Roman" charset="0"/>
                <a:cs typeface="Times" charset="0"/>
              </a:rPr>
              <a:t>among activated candidates</a:t>
            </a:r>
            <a:r>
              <a:rPr lang="en-US" i="1" dirty="0" smtClean="0">
                <a:latin typeface="Times New Roman" charset="0"/>
                <a:cs typeface="Times" charset="0"/>
              </a:rPr>
              <a:t>.</a:t>
            </a:r>
            <a:endParaRPr lang="en-US" dirty="0">
              <a:cs typeface="Times" charset="0"/>
            </a:endParaRPr>
          </a:p>
          <a:p>
            <a:endParaRPr lang="en-US" dirty="0">
              <a:cs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5410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rot="5400000">
            <a:off x="2628901" y="5067300"/>
            <a:ext cx="2514600" cy="3175"/>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3555" name="TextBox 7"/>
          <p:cNvSpPr txBox="1">
            <a:spLocks noChangeArrowheads="1"/>
          </p:cNvSpPr>
          <p:nvPr/>
        </p:nvSpPr>
        <p:spPr bwMode="auto">
          <a:xfrm>
            <a:off x="403225" y="4724400"/>
            <a:ext cx="1044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dirty="0">
                <a:solidFill>
                  <a:srgbClr val="FF0000"/>
                </a:solidFill>
                <a:cs typeface="Times" charset="0"/>
              </a:rPr>
              <a:t>Mental</a:t>
            </a:r>
          </a:p>
          <a:p>
            <a:r>
              <a:rPr lang="en-US" b="1" dirty="0">
                <a:solidFill>
                  <a:srgbClr val="FF0000"/>
                </a:solidFill>
                <a:cs typeface="Times" charset="0"/>
              </a:rPr>
              <a:t>Firewall</a:t>
            </a:r>
          </a:p>
        </p:txBody>
      </p:sp>
      <p:cxnSp>
        <p:nvCxnSpPr>
          <p:cNvPr id="5" name="Straight Arrow Connector 4"/>
          <p:cNvCxnSpPr>
            <a:stCxn id="23555" idx="3"/>
          </p:cNvCxnSpPr>
          <p:nvPr/>
        </p:nvCxnSpPr>
        <p:spPr>
          <a:xfrm flipV="1">
            <a:off x="1447800" y="5029200"/>
            <a:ext cx="2384425" cy="1905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4419600" y="2209800"/>
            <a:ext cx="1676400" cy="1447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Times" charset="0"/>
              <a:ea typeface="ＭＳ Ｐゴシック" charset="0"/>
              <a:cs typeface="ＭＳ Ｐゴシック" charset="0"/>
            </a:endParaRPr>
          </a:p>
        </p:txBody>
      </p:sp>
      <p:cxnSp>
        <p:nvCxnSpPr>
          <p:cNvPr id="7" name="Straight Arrow Connector 6"/>
          <p:cNvCxnSpPr/>
          <p:nvPr/>
        </p:nvCxnSpPr>
        <p:spPr>
          <a:xfrm rot="5400000">
            <a:off x="3962400" y="3200400"/>
            <a:ext cx="5334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559" name="Rectangle 7"/>
          <p:cNvSpPr>
            <a:spLocks noChangeArrowheads="1"/>
          </p:cNvSpPr>
          <p:nvPr/>
        </p:nvSpPr>
        <p:spPr bwMode="auto">
          <a:xfrm>
            <a:off x="7010400" y="3124200"/>
            <a:ext cx="1905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cs typeface="Times" charset="0"/>
              </a:rPr>
              <a:t>Can bilinguals can effectively attend to cues in the language context to direct their attention to the intended language?</a:t>
            </a:r>
          </a:p>
        </p:txBody>
      </p:sp>
      <p:sp>
        <p:nvSpPr>
          <p:cNvPr id="23560" name="TextBox 8"/>
          <p:cNvSpPr txBox="1">
            <a:spLocks noChangeArrowheads="1"/>
          </p:cNvSpPr>
          <p:nvPr/>
        </p:nvSpPr>
        <p:spPr bwMode="auto">
          <a:xfrm>
            <a:off x="228600" y="228600"/>
            <a:ext cx="3484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Bilingual speech planning:</a:t>
            </a:r>
          </a:p>
        </p:txBody>
      </p:sp>
      <p:pic>
        <p:nvPicPr>
          <p:cNvPr id="10" name="Picture 8" descr="fiets.jpg-3                                                    001047E2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33400"/>
            <a:ext cx="1379538" cy="103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Arrow Connector 11"/>
          <p:cNvCxnSpPr>
            <a:cxnSpLocks noChangeShapeType="1"/>
          </p:cNvCxnSpPr>
          <p:nvPr/>
        </p:nvCxnSpPr>
        <p:spPr bwMode="auto">
          <a:xfrm rot="10800000" flipV="1">
            <a:off x="6553200" y="1600200"/>
            <a:ext cx="990600" cy="9144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1676400" y="1905000"/>
            <a:ext cx="671209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cs typeface="Times" charset="0"/>
              </a:rPr>
              <a:t>Research strategy:</a:t>
            </a:r>
          </a:p>
          <a:p>
            <a:endParaRPr lang="en-US" dirty="0">
              <a:solidFill>
                <a:srgbClr val="FF0000"/>
              </a:solidFill>
              <a:cs typeface="Times" charset="0"/>
            </a:endParaRPr>
          </a:p>
          <a:p>
            <a:pPr>
              <a:buFont typeface="Wingdings" charset="0"/>
              <a:buChar char="v"/>
            </a:pPr>
            <a:r>
              <a:rPr lang="en-US" dirty="0">
                <a:solidFill>
                  <a:srgbClr val="FF0000"/>
                </a:solidFill>
                <a:cs typeface="Times" charset="0"/>
              </a:rPr>
              <a:t>  </a:t>
            </a:r>
            <a:r>
              <a:rPr lang="en-US" dirty="0">
                <a:cs typeface="Times" charset="0"/>
              </a:rPr>
              <a:t>Look for the cues that enable language selection</a:t>
            </a:r>
          </a:p>
          <a:p>
            <a:endParaRPr lang="en-US" dirty="0">
              <a:cs typeface="Times" charset="0"/>
            </a:endParaRPr>
          </a:p>
          <a:p>
            <a:pPr>
              <a:buFont typeface="Wingdings" charset="0"/>
              <a:buChar char="v"/>
            </a:pPr>
            <a:r>
              <a:rPr lang="en-US" dirty="0">
                <a:solidFill>
                  <a:srgbClr val="FF0000"/>
                </a:solidFill>
                <a:cs typeface="Times" charset="0"/>
              </a:rPr>
              <a:t> </a:t>
            </a:r>
            <a:r>
              <a:rPr lang="en-US" dirty="0">
                <a:cs typeface="Times" charset="0"/>
              </a:rPr>
              <a:t> Look more directly for evidence of </a:t>
            </a:r>
            <a:r>
              <a:rPr lang="en-US" dirty="0" smtClean="0">
                <a:cs typeface="Times" charset="0"/>
              </a:rPr>
              <a:t>attenuation or</a:t>
            </a:r>
          </a:p>
          <a:p>
            <a:pPr marL="457200" lvl="1" indent="0"/>
            <a:r>
              <a:rPr lang="en-US" dirty="0">
                <a:cs typeface="Times" charset="0"/>
              </a:rPr>
              <a:t>i</a:t>
            </a:r>
            <a:r>
              <a:rPr lang="en-US" dirty="0" smtClean="0">
                <a:cs typeface="Times" charset="0"/>
              </a:rPr>
              <a:t>nhibition of </a:t>
            </a:r>
            <a:r>
              <a:rPr lang="en-US" dirty="0">
                <a:cs typeface="Times" charset="0"/>
              </a:rPr>
              <a:t>the language not in </a:t>
            </a:r>
            <a:r>
              <a:rPr lang="en-US" dirty="0" smtClean="0">
                <a:cs typeface="Times" charset="0"/>
              </a:rPr>
              <a:t>use</a:t>
            </a:r>
          </a:p>
          <a:p>
            <a:pPr marL="457200" lvl="1" indent="0"/>
            <a:endParaRPr lang="en-US" dirty="0">
              <a:cs typeface="Times" charset="0"/>
            </a:endParaRPr>
          </a:p>
          <a:p>
            <a:pPr marL="457200" lvl="1" indent="0"/>
            <a:r>
              <a:rPr lang="en-US" dirty="0" smtClean="0">
                <a:cs typeface="Times" charset="0"/>
              </a:rPr>
              <a:t>	</a:t>
            </a:r>
            <a:endParaRPr lang="en-US" dirty="0">
              <a:cs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304800" y="152400"/>
            <a:ext cx="8382000" cy="652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a:cs typeface="Times" charset="0"/>
              </a:rPr>
              <a:t>But cues to language status are not easily </a:t>
            </a:r>
            <a:r>
              <a:rPr lang="en-US" i="1" dirty="0" smtClean="0">
                <a:cs typeface="Times" charset="0"/>
              </a:rPr>
              <a:t>exploited.*</a:t>
            </a:r>
            <a:endParaRPr lang="en-US" i="1" dirty="0">
              <a:cs typeface="Times" charset="0"/>
            </a:endParaRPr>
          </a:p>
          <a:p>
            <a:endParaRPr lang="en-US" dirty="0">
              <a:cs typeface="Times" charset="0"/>
            </a:endParaRPr>
          </a:p>
          <a:p>
            <a:pPr>
              <a:buFont typeface="Wingdings" charset="0"/>
              <a:buChar char="v"/>
            </a:pPr>
            <a:r>
              <a:rPr lang="en-US" dirty="0">
                <a:solidFill>
                  <a:srgbClr val="FF0000"/>
                </a:solidFill>
                <a:cs typeface="Times" charset="0"/>
              </a:rPr>
              <a:t> </a:t>
            </a:r>
            <a:r>
              <a:rPr lang="en-US" dirty="0">
                <a:cs typeface="Times" charset="0"/>
              </a:rPr>
              <a:t> Both languages are active regardless of the similarity </a:t>
            </a:r>
          </a:p>
          <a:p>
            <a:r>
              <a:rPr lang="en-US" dirty="0">
                <a:cs typeface="Times" charset="0"/>
              </a:rPr>
              <a:t>of the bilinguals two languages.</a:t>
            </a:r>
          </a:p>
          <a:p>
            <a:endParaRPr lang="en-US" dirty="0">
              <a:cs typeface="Times" charset="0"/>
            </a:endParaRPr>
          </a:p>
          <a:p>
            <a:pPr lvl="1">
              <a:buFont typeface="Wingdings" charset="0"/>
              <a:buChar char="v"/>
            </a:pPr>
            <a:r>
              <a:rPr lang="en-US" sz="1800" dirty="0">
                <a:cs typeface="Times" charset="0"/>
              </a:rPr>
              <a:t> </a:t>
            </a:r>
            <a:r>
              <a:rPr lang="en-US" sz="1800" dirty="0" smtClean="0">
                <a:cs typeface="Times" charset="0"/>
              </a:rPr>
              <a:t>	</a:t>
            </a:r>
            <a:r>
              <a:rPr lang="en-US" dirty="0" smtClean="0">
                <a:cs typeface="Times" charset="0"/>
              </a:rPr>
              <a:t>Different</a:t>
            </a:r>
            <a:r>
              <a:rPr lang="en-US" dirty="0">
                <a:cs typeface="Times" charset="0"/>
              </a:rPr>
              <a:t>-script bilinguals (e.g., Japanese-English)</a:t>
            </a:r>
          </a:p>
          <a:p>
            <a:pPr lvl="1"/>
            <a:endParaRPr lang="en-US" sz="1000" dirty="0">
              <a:cs typeface="Times" charset="0"/>
            </a:endParaRPr>
          </a:p>
          <a:p>
            <a:pPr lvl="1">
              <a:buFont typeface="Wingdings" charset="0"/>
              <a:buChar char="v"/>
            </a:pPr>
            <a:r>
              <a:rPr lang="en-US" sz="1800" dirty="0">
                <a:cs typeface="Times" charset="0"/>
              </a:rPr>
              <a:t> </a:t>
            </a:r>
            <a:r>
              <a:rPr lang="en-US" sz="1800" dirty="0" smtClean="0">
                <a:cs typeface="Times" charset="0"/>
              </a:rPr>
              <a:t>	</a:t>
            </a:r>
            <a:r>
              <a:rPr lang="en-US" dirty="0" smtClean="0">
                <a:cs typeface="Times" charset="0"/>
              </a:rPr>
              <a:t>Different</a:t>
            </a:r>
            <a:r>
              <a:rPr lang="en-US" dirty="0">
                <a:cs typeface="Times" charset="0"/>
              </a:rPr>
              <a:t>-modality bilinguals (e.g., ASL-English)</a:t>
            </a:r>
          </a:p>
          <a:p>
            <a:endParaRPr lang="en-US" dirty="0">
              <a:cs typeface="Times" charset="0"/>
            </a:endParaRPr>
          </a:p>
          <a:p>
            <a:pPr>
              <a:buFont typeface="Wingdings" charset="0"/>
              <a:buChar char="v"/>
            </a:pPr>
            <a:r>
              <a:rPr lang="en-US" dirty="0">
                <a:solidFill>
                  <a:srgbClr val="FF0000"/>
                </a:solidFill>
                <a:cs typeface="Times" charset="0"/>
              </a:rPr>
              <a:t>  </a:t>
            </a:r>
            <a:r>
              <a:rPr lang="en-US" dirty="0">
                <a:cs typeface="Times" charset="0"/>
              </a:rPr>
              <a:t>When bilinguals encounter language ambiguous words in sentence context, both senses of the word are activated</a:t>
            </a:r>
            <a:r>
              <a:rPr lang="en-US" dirty="0" smtClean="0">
                <a:cs typeface="Times" charset="0"/>
              </a:rPr>
              <a:t>. The language of a sentence does not, itself, restrict activation to one language alone.</a:t>
            </a:r>
            <a:endParaRPr lang="en-US" dirty="0">
              <a:cs typeface="Times" charset="0"/>
            </a:endParaRPr>
          </a:p>
          <a:p>
            <a:pPr>
              <a:buFont typeface="Wingdings" charset="0"/>
              <a:buChar char="v"/>
            </a:pPr>
            <a:endParaRPr lang="en-US" dirty="0">
              <a:cs typeface="Times" charset="0"/>
            </a:endParaRPr>
          </a:p>
          <a:p>
            <a:r>
              <a:rPr lang="en-US" i="1" dirty="0">
                <a:cs typeface="Times" charset="0"/>
              </a:rPr>
              <a:t>So the research strategy has been to look more directly at the </a:t>
            </a:r>
          </a:p>
          <a:p>
            <a:r>
              <a:rPr lang="en-US" i="1" dirty="0">
                <a:cs typeface="Times" charset="0"/>
              </a:rPr>
              <a:t>mechanisms that may enable language selection.</a:t>
            </a:r>
          </a:p>
          <a:p>
            <a:endParaRPr lang="en-US" dirty="0">
              <a:cs typeface="Times" charset="0"/>
            </a:endParaRPr>
          </a:p>
          <a:p>
            <a:pPr marL="1588" lvl="2"/>
            <a:r>
              <a:rPr lang="en-US" sz="2000" dirty="0" smtClean="0">
                <a:cs typeface="Times" charset="0"/>
              </a:rPr>
              <a:t>*</a:t>
            </a:r>
            <a:r>
              <a:rPr lang="en-US" dirty="0" smtClean="0">
                <a:cs typeface="Times" charset="0"/>
              </a:rPr>
              <a:t> </a:t>
            </a:r>
            <a:r>
              <a:rPr lang="en-US" sz="1800" dirty="0" smtClean="0">
                <a:cs typeface="Times" charset="0"/>
              </a:rPr>
              <a:t>But see Zhang et al. (2013; PNAS) for recent evidence of cue sensitivity!</a:t>
            </a:r>
            <a:endParaRPr lang="en-US" sz="1800" dirty="0">
              <a:cs typeface="Times" charset="0"/>
            </a:endParaRPr>
          </a:p>
        </p:txBody>
      </p:sp>
      <p:pic>
        <p:nvPicPr>
          <p:cNvPr id="3" name="Picture 8" descr="fiets.jpg-3                                                    001047E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52400"/>
            <a:ext cx="1379538" cy="103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extLst>
              <p:ext uri="{D42A27DB-BD31-4B8C-83A1-F6EECF244321}">
                <p14:modId xmlns:p14="http://schemas.microsoft.com/office/powerpoint/2010/main" val="3756376388"/>
              </p:ext>
            </p:extLst>
          </p:nvPr>
        </p:nvGraphicFramePr>
        <p:xfrm>
          <a:off x="1447800" y="762000"/>
          <a:ext cx="6248400" cy="4091796"/>
        </p:xfrm>
        <a:graphic>
          <a:graphicData uri="http://schemas.openxmlformats.org/presentationml/2006/ole">
            <mc:AlternateContent xmlns:mc="http://schemas.openxmlformats.org/markup-compatibility/2006">
              <mc:Choice xmlns:v="urn:schemas-microsoft-com:vml" Requires="v">
                <p:oleObj spid="_x0000_s17613" name="Document" r:id="rId3" imgW="20317460" imgH="13307937" progId="Word.Document.12">
                  <p:link updateAutomatic="1"/>
                </p:oleObj>
              </mc:Choice>
              <mc:Fallback>
                <p:oleObj name="Document" r:id="rId3" imgW="20317460" imgH="13307937"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762000"/>
                        <a:ext cx="6248400" cy="4091796"/>
                      </a:xfrm>
                      <a:prstGeom prst="rect">
                        <a:avLst/>
                      </a:prstGeom>
                      <a:noFill/>
                      <a:ln>
                        <a:noFill/>
                      </a:ln>
                      <a:effectLst/>
                      <a:extLst/>
                    </p:spPr>
                  </p:pic>
                </p:oleObj>
              </mc:Fallback>
            </mc:AlternateContent>
          </a:graphicData>
        </a:graphic>
      </p:graphicFrame>
      <p:sp>
        <p:nvSpPr>
          <p:cNvPr id="6" name="TextBox 3"/>
          <p:cNvSpPr txBox="1">
            <a:spLocks noChangeArrowheads="1"/>
          </p:cNvSpPr>
          <p:nvPr/>
        </p:nvSpPr>
        <p:spPr bwMode="auto">
          <a:xfrm>
            <a:off x="762000" y="152400"/>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dirty="0" smtClean="0">
                <a:cs typeface="Times" charset="0"/>
              </a:rPr>
              <a:t>The </a:t>
            </a:r>
            <a:r>
              <a:rPr lang="en-US" sz="2000" b="1" dirty="0">
                <a:cs typeface="Times" charset="0"/>
              </a:rPr>
              <a:t>Penn State Center for Language Science Bilingualism Network</a:t>
            </a:r>
            <a:r>
              <a:rPr lang="en-US" sz="2000" dirty="0">
                <a:cs typeface="Times" charset="0"/>
              </a:rPr>
              <a:t> </a:t>
            </a:r>
          </a:p>
        </p:txBody>
      </p:sp>
      <p:sp>
        <p:nvSpPr>
          <p:cNvPr id="7" name="TextBox 1"/>
          <p:cNvSpPr txBox="1">
            <a:spLocks noChangeArrowheads="1"/>
          </p:cNvSpPr>
          <p:nvPr/>
        </p:nvSpPr>
        <p:spPr bwMode="auto">
          <a:xfrm>
            <a:off x="457200" y="5029200"/>
            <a:ext cx="8382000" cy="1477328"/>
          </a:xfrm>
          <a:prstGeom prst="rect">
            <a:avLst/>
          </a:prstGeom>
          <a:ln/>
          <a:extLst/>
        </p:spPr>
        <p:style>
          <a:lnRef idx="2">
            <a:schemeClr val="accent4"/>
          </a:lnRef>
          <a:fillRef idx="1">
            <a:schemeClr val="lt1"/>
          </a:fillRef>
          <a:effectRef idx="0">
            <a:schemeClr val="accent4"/>
          </a:effectRef>
          <a:fontRef idx="minor">
            <a:schemeClr val="dk1"/>
          </a:fontRef>
        </p:style>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sz="1800" dirty="0" smtClean="0"/>
          </a:p>
          <a:p>
            <a:pPr marL="461963">
              <a:tabLst>
                <a:tab pos="6683375" algn="l"/>
                <a:tab pos="7658100" algn="l"/>
              </a:tabLst>
            </a:pPr>
            <a:r>
              <a:rPr lang="en-US" sz="1800" dirty="0" smtClean="0"/>
              <a:t>         Support </a:t>
            </a:r>
            <a:r>
              <a:rPr lang="en-US" sz="1800" dirty="0"/>
              <a:t>from </a:t>
            </a:r>
            <a:r>
              <a:rPr lang="en-US" sz="1800" b="1" dirty="0"/>
              <a:t>NSF PIRE (Partnerships for International Research </a:t>
            </a:r>
            <a:r>
              <a:rPr lang="en-US" sz="1800" b="1" dirty="0" smtClean="0"/>
              <a:t>and</a:t>
            </a:r>
          </a:p>
          <a:p>
            <a:pPr marL="461963">
              <a:tabLst>
                <a:tab pos="6683375" algn="l"/>
                <a:tab pos="7658100" algn="l"/>
              </a:tabLst>
            </a:pPr>
            <a:r>
              <a:rPr lang="en-US" sz="1800" b="1" dirty="0"/>
              <a:t> </a:t>
            </a:r>
            <a:r>
              <a:rPr lang="en-US" sz="1800" b="1" dirty="0" smtClean="0"/>
              <a:t>        </a:t>
            </a:r>
            <a:r>
              <a:rPr lang="en-US" sz="1800" b="1" dirty="0"/>
              <a:t>Education)</a:t>
            </a:r>
            <a:r>
              <a:rPr lang="en-US" sz="1800" dirty="0"/>
              <a:t>: </a:t>
            </a:r>
            <a:r>
              <a:rPr lang="en-US" sz="1800" dirty="0" smtClean="0"/>
              <a:t> 2010</a:t>
            </a:r>
            <a:r>
              <a:rPr lang="en-US" sz="1800" dirty="0"/>
              <a:t>-2015: </a:t>
            </a:r>
            <a:r>
              <a:rPr lang="en-US" sz="1800" i="1" dirty="0"/>
              <a:t>Bilingualism, mind, and brain: </a:t>
            </a:r>
            <a:r>
              <a:rPr lang="en-US" sz="1800" i="1" dirty="0" smtClean="0"/>
              <a:t>An interdisciplinary      </a:t>
            </a:r>
          </a:p>
          <a:p>
            <a:pPr marL="461963">
              <a:tabLst>
                <a:tab pos="6683375" algn="l"/>
                <a:tab pos="7658100" algn="l"/>
              </a:tabLst>
            </a:pPr>
            <a:r>
              <a:rPr lang="en-US" sz="1800" i="1" dirty="0"/>
              <a:t> </a:t>
            </a:r>
            <a:r>
              <a:rPr lang="en-US" sz="1800" i="1" dirty="0" smtClean="0"/>
              <a:t>        program </a:t>
            </a:r>
            <a:r>
              <a:rPr lang="en-US" sz="1800" i="1" dirty="0"/>
              <a:t>in </a:t>
            </a:r>
            <a:r>
              <a:rPr lang="en-US" sz="1800" i="1" dirty="0" smtClean="0"/>
              <a:t>cognitive psychology</a:t>
            </a:r>
            <a:r>
              <a:rPr lang="en-US" sz="1800" i="1" dirty="0"/>
              <a:t>, linguistics, and cognitive neuroscience</a:t>
            </a:r>
            <a:r>
              <a:rPr lang="en-US" sz="1800" dirty="0"/>
              <a:t>  </a:t>
            </a:r>
            <a:endParaRPr lang="en-US" sz="1800" dirty="0" smtClean="0"/>
          </a:p>
          <a:p>
            <a:endParaRPr lang="en-US" sz="1800" dirty="0"/>
          </a:p>
        </p:txBody>
      </p:sp>
      <p:pic>
        <p:nvPicPr>
          <p:cNvPr id="8" name="Picture 7" descr="Screen shot 2011-02-23 at 4.11.2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5029200"/>
            <a:ext cx="802386" cy="781812"/>
          </a:xfrm>
          <a:prstGeom prst="rect">
            <a:avLst/>
          </a:prstGeom>
        </p:spPr>
      </p:pic>
      <p:pic>
        <p:nvPicPr>
          <p:cNvPr id="9" name="Picture 8" descr="Screen shot 2011-02-23 at 4.05.3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5867400"/>
            <a:ext cx="756920" cy="381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381000" y="762000"/>
            <a:ext cx="828944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cs typeface="Times" charset="0"/>
              </a:rPr>
              <a:t>The results of </a:t>
            </a:r>
            <a:r>
              <a:rPr lang="en-US" dirty="0" smtClean="0">
                <a:cs typeface="Times" charset="0"/>
              </a:rPr>
              <a:t>behavioral studies of lexical </a:t>
            </a:r>
            <a:r>
              <a:rPr lang="en-US" dirty="0">
                <a:cs typeface="Times" charset="0"/>
              </a:rPr>
              <a:t>production </a:t>
            </a:r>
            <a:r>
              <a:rPr lang="en-US" dirty="0" smtClean="0">
                <a:cs typeface="Times" charset="0"/>
              </a:rPr>
              <a:t>suggest </a:t>
            </a:r>
          </a:p>
          <a:p>
            <a:r>
              <a:rPr lang="en-US" dirty="0" smtClean="0">
                <a:cs typeface="Times" charset="0"/>
              </a:rPr>
              <a:t>That both </a:t>
            </a:r>
            <a:r>
              <a:rPr lang="en-US" dirty="0">
                <a:cs typeface="Times" charset="0"/>
              </a:rPr>
              <a:t>languages are active during speech planning of a single</a:t>
            </a:r>
          </a:p>
          <a:p>
            <a:r>
              <a:rPr lang="en-US" dirty="0">
                <a:cs typeface="Times" charset="0"/>
              </a:rPr>
              <a:t>word utterance in L2 </a:t>
            </a:r>
            <a:r>
              <a:rPr lang="en-US" i="1" dirty="0">
                <a:solidFill>
                  <a:srgbClr val="FF0000"/>
                </a:solidFill>
                <a:cs typeface="Times" charset="0"/>
              </a:rPr>
              <a:t>even when the speakers are highly</a:t>
            </a:r>
          </a:p>
          <a:p>
            <a:r>
              <a:rPr lang="en-US" i="1" dirty="0">
                <a:solidFill>
                  <a:srgbClr val="FF0000"/>
                </a:solidFill>
                <a:cs typeface="Times" charset="0"/>
              </a:rPr>
              <a:t>proficient in the L2</a:t>
            </a:r>
            <a:r>
              <a:rPr lang="en-US" dirty="0">
                <a:cs typeface="Times" charset="0"/>
              </a:rPr>
              <a:t>. </a:t>
            </a:r>
            <a:r>
              <a:rPr lang="en-US" dirty="0" smtClean="0">
                <a:cs typeface="Times" charset="0"/>
              </a:rPr>
              <a:t> L1 </a:t>
            </a:r>
            <a:r>
              <a:rPr lang="en-US" dirty="0">
                <a:cs typeface="Times" charset="0"/>
              </a:rPr>
              <a:t>may have to be inhibited to allow</a:t>
            </a:r>
          </a:p>
          <a:p>
            <a:r>
              <a:rPr lang="en-US" dirty="0">
                <a:cs typeface="Times" charset="0"/>
              </a:rPr>
              <a:t>L2 production to proceed</a:t>
            </a:r>
            <a:r>
              <a:rPr lang="en-US" dirty="0" smtClean="0">
                <a:cs typeface="Times" charset="0"/>
              </a:rPr>
              <a:t>.</a:t>
            </a:r>
          </a:p>
          <a:p>
            <a:endParaRPr lang="en-US" dirty="0">
              <a:cs typeface="Times" charset="0"/>
            </a:endParaRPr>
          </a:p>
          <a:p>
            <a:r>
              <a:rPr lang="en-US" dirty="0" smtClean="0">
                <a:cs typeface="Times" charset="0"/>
              </a:rPr>
              <a:t>The modulation of the native language may be a critical feature</a:t>
            </a:r>
          </a:p>
          <a:p>
            <a:r>
              <a:rPr lang="en-US" dirty="0" smtClean="0">
                <a:cs typeface="Times" charset="0"/>
              </a:rPr>
              <a:t>of multiple language use that differentiates bilinguals from</a:t>
            </a:r>
          </a:p>
          <a:p>
            <a:r>
              <a:rPr lang="en-US" dirty="0">
                <a:cs typeface="Times" charset="0"/>
              </a:rPr>
              <a:t>m</a:t>
            </a:r>
            <a:r>
              <a:rPr lang="en-US" dirty="0" smtClean="0">
                <a:cs typeface="Times" charset="0"/>
              </a:rPr>
              <a:t>onolinguals and that creates consequences for both language</a:t>
            </a:r>
          </a:p>
          <a:p>
            <a:r>
              <a:rPr lang="en-US" dirty="0">
                <a:cs typeface="Times" charset="0"/>
              </a:rPr>
              <a:t>p</a:t>
            </a:r>
            <a:r>
              <a:rPr lang="en-US" dirty="0" smtClean="0">
                <a:cs typeface="Times" charset="0"/>
              </a:rPr>
              <a:t>rocessing and cognition.  </a:t>
            </a:r>
          </a:p>
          <a:p>
            <a:endParaRPr lang="en-US" dirty="0">
              <a:cs typeface="Times" charset="0"/>
            </a:endParaRPr>
          </a:p>
          <a:p>
            <a:r>
              <a:rPr lang="en-US" dirty="0" smtClean="0">
                <a:cs typeface="Times" charset="0"/>
              </a:rPr>
              <a:t>Bilinguals who are highly dominant in their native language may </a:t>
            </a:r>
          </a:p>
          <a:p>
            <a:r>
              <a:rPr lang="en-US" dirty="0" smtClean="0">
                <a:cs typeface="Times" charset="0"/>
              </a:rPr>
              <a:t>sometimes be slower to speak the L1 than the L2 if they have just </a:t>
            </a:r>
          </a:p>
          <a:p>
            <a:r>
              <a:rPr lang="en-US" dirty="0" smtClean="0">
                <a:cs typeface="Times" charset="0"/>
              </a:rPr>
              <a:t>spoken the L2.  L1 loses its privilege!</a:t>
            </a:r>
            <a:endParaRPr lang="en-US" dirty="0">
              <a:cs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228600" y="304800"/>
            <a:ext cx="880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latin typeface="Times New Roman" charset="0"/>
                <a:ea typeface="SimSun" charset="0"/>
                <a:cs typeface="SimSun" charset="0"/>
              </a:rPr>
              <a:t>Past behavioral studies of language mixing in speech production have </a:t>
            </a:r>
          </a:p>
          <a:p>
            <a:r>
              <a:rPr lang="en-US" altLang="zh-CN" dirty="0">
                <a:latin typeface="Times New Roman" charset="0"/>
                <a:ea typeface="SimSun" charset="0"/>
                <a:cs typeface="SimSun" charset="0"/>
              </a:rPr>
              <a:t>reported asymmetries with greater apparent processing costs to the L1 </a:t>
            </a:r>
          </a:p>
          <a:p>
            <a:r>
              <a:rPr lang="en-US" altLang="zh-CN" dirty="0">
                <a:latin typeface="Times New Roman" charset="0"/>
                <a:ea typeface="SimSun" charset="0"/>
                <a:cs typeface="SimSun" charset="0"/>
              </a:rPr>
              <a:t>suggesting inhibition of the L1</a:t>
            </a:r>
          </a:p>
        </p:txBody>
      </p:sp>
      <p:sp>
        <p:nvSpPr>
          <p:cNvPr id="26626" name="Text Box 3"/>
          <p:cNvSpPr txBox="1">
            <a:spLocks noChangeArrowheads="1"/>
          </p:cNvSpPr>
          <p:nvPr/>
        </p:nvSpPr>
        <p:spPr bwMode="auto">
          <a:xfrm>
            <a:off x="685800" y="1776413"/>
            <a:ext cx="2711450" cy="701675"/>
          </a:xfrm>
          <a:prstGeom prst="rect">
            <a:avLst/>
          </a:prstGeom>
          <a:solidFill>
            <a:srgbClr val="FFFFFF"/>
          </a:solidFill>
          <a:ln>
            <a:noFill/>
          </a:ln>
          <a:extLst>
            <a:ext uri="{91240B29-F687-4f45-9708-019B960494DF}">
              <a14:hiddenLine xmlns:a14="http://schemas.microsoft.com/office/drawing/2010/main" w="38100" cmpd="dbl">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tLang="zh-CN" sz="2000" dirty="0">
                <a:latin typeface="Times New Roman" charset="0"/>
                <a:ea typeface="SimSun" charset="0"/>
                <a:cs typeface="SimSun" charset="0"/>
              </a:rPr>
              <a:t>Language Switching: </a:t>
            </a:r>
          </a:p>
          <a:p>
            <a:r>
              <a:rPr lang="en-US" altLang="zh-CN" sz="2000" dirty="0">
                <a:latin typeface="Times New Roman" charset="0"/>
                <a:ea typeface="SimSun" charset="0"/>
                <a:cs typeface="SimSun" charset="0"/>
              </a:rPr>
              <a:t>Meuter &amp; Allport (1999)</a:t>
            </a:r>
            <a:endParaRPr lang="en-US" altLang="zh-CN" sz="2000" dirty="0">
              <a:ea typeface="SimSun" charset="0"/>
              <a:cs typeface="SimSun" charset="0"/>
            </a:endParaRPr>
          </a:p>
        </p:txBody>
      </p:sp>
      <p:graphicFrame>
        <p:nvGraphicFramePr>
          <p:cNvPr id="26627" name="Object 2"/>
          <p:cNvGraphicFramePr>
            <a:graphicFrameLocks noChangeAspect="1"/>
          </p:cNvGraphicFramePr>
          <p:nvPr/>
        </p:nvGraphicFramePr>
        <p:xfrm>
          <a:off x="4953000" y="2438400"/>
          <a:ext cx="3867150" cy="3163888"/>
        </p:xfrm>
        <a:graphic>
          <a:graphicData uri="http://schemas.openxmlformats.org/presentationml/2006/ole">
            <mc:AlternateContent xmlns:mc="http://schemas.openxmlformats.org/markup-compatibility/2006">
              <mc:Choice xmlns:v="urn:schemas-microsoft-com:vml" Requires="v">
                <p:oleObj spid="_x0000_s47116" name="Document" r:id="rId3" imgW="5943600" imgH="4165600" progId="Word.Document.8">
                  <p:embed/>
                </p:oleObj>
              </mc:Choice>
              <mc:Fallback>
                <p:oleObj name="Document" r:id="rId3" imgW="5943600" imgH="4165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438400"/>
                        <a:ext cx="3867150" cy="316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B52A2C"/>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6628" name="Rectangle 5"/>
          <p:cNvSpPr>
            <a:spLocks noChangeArrowheads="1"/>
          </p:cNvSpPr>
          <p:nvPr/>
        </p:nvSpPr>
        <p:spPr bwMode="auto">
          <a:xfrm>
            <a:off x="5486400" y="1676400"/>
            <a:ext cx="20653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dirty="0">
                <a:latin typeface="Times New Roman" charset="0"/>
                <a:ea typeface="SimSun" charset="0"/>
                <a:cs typeface="SimSun" charset="0"/>
              </a:rPr>
              <a:t>Language Mixing:</a:t>
            </a:r>
          </a:p>
          <a:p>
            <a:r>
              <a:rPr lang="en-US" altLang="zh-CN" sz="2000" dirty="0">
                <a:latin typeface="Times New Roman" charset="0"/>
                <a:ea typeface="SimSun" charset="0"/>
                <a:cs typeface="SimSun" charset="0"/>
              </a:rPr>
              <a:t>Kroll et al. (2000)</a:t>
            </a:r>
          </a:p>
        </p:txBody>
      </p:sp>
      <p:sp>
        <p:nvSpPr>
          <p:cNvPr id="26629" name="Rectangle 6"/>
          <p:cNvSpPr>
            <a:spLocks noChangeArrowheads="1"/>
          </p:cNvSpPr>
          <p:nvPr/>
        </p:nvSpPr>
        <p:spPr bwMode="auto">
          <a:xfrm>
            <a:off x="685800" y="6019800"/>
            <a:ext cx="7666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ea typeface="SimSun" charset="0"/>
                <a:cs typeface="SimSun" charset="0"/>
              </a:rPr>
              <a:t>In both switching and mixing there is a differential cost to L1</a:t>
            </a:r>
          </a:p>
        </p:txBody>
      </p:sp>
      <p:sp>
        <p:nvSpPr>
          <p:cNvPr id="26630" name="AutoShape 7"/>
          <p:cNvSpPr>
            <a:spLocks noChangeArrowheads="1"/>
          </p:cNvSpPr>
          <p:nvPr/>
        </p:nvSpPr>
        <p:spPr bwMode="auto">
          <a:xfrm>
            <a:off x="6400800" y="3276600"/>
            <a:ext cx="228600" cy="914400"/>
          </a:xfrm>
          <a:prstGeom prst="curvedLeftArrow">
            <a:avLst>
              <a:gd name="adj1" fmla="val 80000"/>
              <a:gd name="adj2" fmla="val 160000"/>
              <a:gd name="adj3" fmla="val 33333"/>
            </a:avLst>
          </a:prstGeom>
          <a:solidFill>
            <a:srgbClr val="B52A2C"/>
          </a:solidFill>
          <a:ln w="9525">
            <a:solidFill>
              <a:schemeClr val="tx1"/>
            </a:solidFill>
            <a:miter lim="800000"/>
            <a:headEnd/>
            <a:tailEnd/>
          </a:ln>
        </p:spPr>
        <p:txBody>
          <a:bodyPr wrap="none" anchor="ctr"/>
          <a:lstStyle/>
          <a:p>
            <a:endParaRPr lang="en-US" dirty="0"/>
          </a:p>
        </p:txBody>
      </p:sp>
      <p:grpSp>
        <p:nvGrpSpPr>
          <p:cNvPr id="26631" name="Group 8"/>
          <p:cNvGrpSpPr>
            <a:grpSpLocks/>
          </p:cNvGrpSpPr>
          <p:nvPr/>
        </p:nvGrpSpPr>
        <p:grpSpPr bwMode="auto">
          <a:xfrm>
            <a:off x="1116013" y="2836863"/>
            <a:ext cx="2428875" cy="2857500"/>
            <a:chOff x="703" y="1979"/>
            <a:chExt cx="1530" cy="1800"/>
          </a:xfrm>
        </p:grpSpPr>
        <p:pic>
          <p:nvPicPr>
            <p:cNvPr id="26632" name="Picture 9"/>
            <p:cNvPicPr>
              <a:picLocks noChangeAspect="1" noChangeArrowheads="1"/>
            </p:cNvPicPr>
            <p:nvPr/>
          </p:nvPicPr>
          <p:blipFill>
            <a:blip r:embed="rId5">
              <a:extLst>
                <a:ext uri="{28A0092B-C50C-407E-A947-70E740481C1C}">
                  <a14:useLocalDpi xmlns:a14="http://schemas.microsoft.com/office/drawing/2010/main" val="0"/>
                </a:ext>
              </a:extLst>
            </a:blip>
            <a:srcRect l="91719" b="7405"/>
            <a:stretch>
              <a:fillRect/>
            </a:stretch>
          </p:blipFill>
          <p:spPr bwMode="auto">
            <a:xfrm>
              <a:off x="1882" y="1979"/>
              <a:ext cx="351" cy="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0"/>
            <p:cNvPicPr>
              <a:picLocks noChangeAspect="1" noChangeArrowheads="1"/>
            </p:cNvPicPr>
            <p:nvPr/>
          </p:nvPicPr>
          <p:blipFill>
            <a:blip r:embed="rId5">
              <a:extLst>
                <a:ext uri="{28A0092B-C50C-407E-A947-70E740481C1C}">
                  <a14:useLocalDpi xmlns:a14="http://schemas.microsoft.com/office/drawing/2010/main" val="0"/>
                </a:ext>
              </a:extLst>
            </a:blip>
            <a:srcRect r="73643" b="7405"/>
            <a:stretch>
              <a:fillRect/>
            </a:stretch>
          </p:blipFill>
          <p:spPr bwMode="auto">
            <a:xfrm>
              <a:off x="703" y="1979"/>
              <a:ext cx="1129"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281778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3" name="Object 2"/>
          <p:cNvGraphicFramePr>
            <a:graphicFrameLocks noChangeAspect="1"/>
          </p:cNvGraphicFramePr>
          <p:nvPr>
            <p:extLst>
              <p:ext uri="{D42A27DB-BD31-4B8C-83A1-F6EECF244321}">
                <p14:modId xmlns:p14="http://schemas.microsoft.com/office/powerpoint/2010/main" val="1713406283"/>
              </p:ext>
            </p:extLst>
          </p:nvPr>
        </p:nvGraphicFramePr>
        <p:xfrm>
          <a:off x="228600" y="1981200"/>
          <a:ext cx="8683625" cy="4016375"/>
        </p:xfrm>
        <a:graphic>
          <a:graphicData uri="http://schemas.openxmlformats.org/presentationml/2006/ole">
            <mc:AlternateContent xmlns:mc="http://schemas.openxmlformats.org/markup-compatibility/2006">
              <mc:Choice xmlns:v="urn:schemas-microsoft-com:vml" Requires="v">
                <p:oleObj spid="_x0000_s28876" name="Document" r:id="rId3" imgW="29765079" imgH="13765079" progId="Word.Document.12">
                  <p:link updateAutomatic="1"/>
                </p:oleObj>
              </mc:Choice>
              <mc:Fallback>
                <p:oleObj name="Document" r:id="rId3" imgW="29765079" imgH="13765079"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81200"/>
                        <a:ext cx="8683625" cy="40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8674" name="TextBox 2"/>
          <p:cNvSpPr txBox="1">
            <a:spLocks noChangeArrowheads="1"/>
          </p:cNvSpPr>
          <p:nvPr/>
        </p:nvSpPr>
        <p:spPr bwMode="auto">
          <a:xfrm>
            <a:off x="1219200" y="609600"/>
            <a:ext cx="6854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cs typeface="Times" charset="0"/>
              </a:rPr>
              <a:t>Converging measures of cross-language activity when</a:t>
            </a:r>
          </a:p>
          <a:p>
            <a:r>
              <a:rPr lang="en-US" dirty="0">
                <a:cs typeface="Times" charset="0"/>
              </a:rPr>
              <a:t>proficient bilinguals plan to speak in L1 or L2</a:t>
            </a:r>
          </a:p>
        </p:txBody>
      </p:sp>
      <p:sp>
        <p:nvSpPr>
          <p:cNvPr id="2" name="TextBox 1"/>
          <p:cNvSpPr txBox="1"/>
          <p:nvPr/>
        </p:nvSpPr>
        <p:spPr>
          <a:xfrm>
            <a:off x="7086600" y="5105400"/>
            <a:ext cx="868597" cy="461665"/>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smtClean="0"/>
              <a:t>fMRI</a:t>
            </a:r>
            <a:endParaRPr lang="en-US" dirty="0"/>
          </a:p>
        </p:txBody>
      </p:sp>
      <p:cxnSp>
        <p:nvCxnSpPr>
          <p:cNvPr id="4" name="Straight Arrow Connector 3"/>
          <p:cNvCxnSpPr/>
          <p:nvPr/>
        </p:nvCxnSpPr>
        <p:spPr bwMode="auto">
          <a:xfrm>
            <a:off x="7772400" y="2133600"/>
            <a:ext cx="0" cy="2971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 name="TextBox 2"/>
          <p:cNvSpPr txBox="1"/>
          <p:nvPr/>
        </p:nvSpPr>
        <p:spPr>
          <a:xfrm>
            <a:off x="457200" y="5867400"/>
            <a:ext cx="7629913" cy="830997"/>
          </a:xfrm>
          <a:prstGeom prst="rect">
            <a:avLst/>
          </a:prstGeom>
          <a:noFill/>
        </p:spPr>
        <p:txBody>
          <a:bodyPr wrap="none" rtlCol="0">
            <a:spAutoFit/>
          </a:bodyPr>
          <a:lstStyle/>
          <a:p>
            <a:r>
              <a:rPr lang="en-US" dirty="0" smtClean="0"/>
              <a:t>Requires collaboration between psychologists, </a:t>
            </a:r>
            <a:r>
              <a:rPr lang="en-US" dirty="0" smtClean="0"/>
              <a:t>linguists, </a:t>
            </a:r>
            <a:r>
              <a:rPr lang="en-US" dirty="0" smtClean="0"/>
              <a:t>and</a:t>
            </a:r>
          </a:p>
          <a:p>
            <a:r>
              <a:rPr lang="en-US" dirty="0" smtClean="0"/>
              <a:t>cognitive neuroscientists.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609600" y="228600"/>
            <a:ext cx="8382000" cy="637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cs typeface="Times" charset="0"/>
              </a:rPr>
              <a:t>Misra, Guo, Bobb, &amp; Kroll </a:t>
            </a:r>
            <a:r>
              <a:rPr lang="en-US" dirty="0" smtClean="0">
                <a:cs typeface="Times" charset="0"/>
              </a:rPr>
              <a:t>(2012)</a:t>
            </a:r>
            <a:endParaRPr lang="en-US" dirty="0">
              <a:cs typeface="Times" charset="0"/>
            </a:endParaRPr>
          </a:p>
          <a:p>
            <a:endParaRPr lang="en-US" dirty="0">
              <a:cs typeface="Times" charset="0"/>
            </a:endParaRPr>
          </a:p>
          <a:p>
            <a:r>
              <a:rPr lang="en-US" dirty="0">
                <a:cs typeface="Times" charset="0"/>
              </a:rPr>
              <a:t>Use ERPs to examine the time course of cross-language </a:t>
            </a:r>
            <a:r>
              <a:rPr lang="en-US" dirty="0" smtClean="0">
                <a:cs typeface="Times" charset="0"/>
              </a:rPr>
              <a:t>activation in </a:t>
            </a:r>
            <a:r>
              <a:rPr lang="en-US" dirty="0">
                <a:cs typeface="Times" charset="0"/>
              </a:rPr>
              <a:t>bilingual speech planning.</a:t>
            </a:r>
          </a:p>
          <a:p>
            <a:endParaRPr lang="en-US" dirty="0">
              <a:cs typeface="Times" charset="0"/>
            </a:endParaRPr>
          </a:p>
          <a:p>
            <a:r>
              <a:rPr lang="en-US" dirty="0">
                <a:cs typeface="Times" charset="0"/>
              </a:rPr>
              <a:t>The effect of </a:t>
            </a:r>
            <a:r>
              <a:rPr lang="en-US" b="1" dirty="0">
                <a:cs typeface="Times" charset="0"/>
              </a:rPr>
              <a:t>language blocking </a:t>
            </a:r>
            <a:r>
              <a:rPr lang="en-US" dirty="0">
                <a:cs typeface="Times" charset="0"/>
              </a:rPr>
              <a:t>in picture naming in the L1 and L2.</a:t>
            </a:r>
          </a:p>
          <a:p>
            <a:endParaRPr lang="en-US" dirty="0">
              <a:cs typeface="Times" charset="0"/>
            </a:endParaRPr>
          </a:p>
          <a:p>
            <a:r>
              <a:rPr lang="en-US" dirty="0">
                <a:cs typeface="Times" charset="0"/>
              </a:rPr>
              <a:t>Relatively proficient Chinese-English bilinguals but dominant in L1 Chinese.</a:t>
            </a:r>
          </a:p>
          <a:p>
            <a:endParaRPr lang="en-US" dirty="0">
              <a:cs typeface="Times" charset="0"/>
            </a:endParaRPr>
          </a:p>
          <a:p>
            <a:r>
              <a:rPr lang="en-US" b="1" dirty="0" smtClean="0">
                <a:cs typeface="Times" charset="0"/>
              </a:rPr>
              <a:t>Group </a:t>
            </a:r>
            <a:r>
              <a:rPr lang="en-US" b="1" dirty="0">
                <a:cs typeface="Times" charset="0"/>
              </a:rPr>
              <a:t>1:  Name pictures in L1 then L2   </a:t>
            </a:r>
          </a:p>
          <a:p>
            <a:r>
              <a:rPr lang="en-US" b="1" dirty="0" smtClean="0">
                <a:cs typeface="Times" charset="0"/>
              </a:rPr>
              <a:t>Group </a:t>
            </a:r>
            <a:r>
              <a:rPr lang="en-US" b="1" dirty="0">
                <a:cs typeface="Times" charset="0"/>
              </a:rPr>
              <a:t>2:  Name pictures in L2 then L1</a:t>
            </a:r>
          </a:p>
          <a:p>
            <a:endParaRPr lang="en-US" b="1" dirty="0">
              <a:cs typeface="Times" charset="0"/>
            </a:endParaRPr>
          </a:p>
          <a:p>
            <a:endParaRPr lang="en-US" i="1" dirty="0" smtClean="0">
              <a:cs typeface="Times" charset="0"/>
            </a:endParaRPr>
          </a:p>
          <a:p>
            <a:r>
              <a:rPr lang="en-US" i="1" dirty="0" smtClean="0">
                <a:cs typeface="Times" charset="0"/>
              </a:rPr>
              <a:t>The </a:t>
            </a:r>
            <a:r>
              <a:rPr lang="en-US" i="1" dirty="0">
                <a:cs typeface="Times" charset="0"/>
              </a:rPr>
              <a:t>pictures were the </a:t>
            </a:r>
            <a:r>
              <a:rPr lang="en-US" i="1" dirty="0">
                <a:solidFill>
                  <a:srgbClr val="FF0000"/>
                </a:solidFill>
                <a:cs typeface="Times" charset="0"/>
              </a:rPr>
              <a:t>same</a:t>
            </a:r>
            <a:r>
              <a:rPr lang="en-US" i="1" dirty="0">
                <a:cs typeface="Times" charset="0"/>
              </a:rPr>
              <a:t> </a:t>
            </a:r>
            <a:r>
              <a:rPr lang="en-US" i="1" dirty="0" smtClean="0">
                <a:cs typeface="Times" charset="0"/>
              </a:rPr>
              <a:t>for both languages; two blocks per language</a:t>
            </a:r>
            <a:r>
              <a:rPr lang="en-US" i="1" dirty="0">
                <a:cs typeface="Times" charset="0"/>
              </a:rPr>
              <a:t>:</a:t>
            </a:r>
            <a:r>
              <a:rPr lang="en-US" i="1" dirty="0" smtClean="0">
                <a:cs typeface="Times" charset="0"/>
              </a:rPr>
              <a:t>  </a:t>
            </a:r>
            <a:r>
              <a:rPr lang="en-US" b="1" dirty="0" smtClean="0">
                <a:cs typeface="Times" charset="0"/>
              </a:rPr>
              <a:t>L1, L1</a:t>
            </a:r>
            <a:r>
              <a:rPr lang="en-US" dirty="0" smtClean="0">
                <a:cs typeface="Times" charset="0"/>
              </a:rPr>
              <a:t>, L2, L2  or L2, L2, </a:t>
            </a:r>
            <a:r>
              <a:rPr lang="en-US" b="1" dirty="0" smtClean="0">
                <a:cs typeface="Times" charset="0"/>
              </a:rPr>
              <a:t>L1, L1</a:t>
            </a:r>
            <a:endParaRPr lang="en-US" b="1" i="1" dirty="0">
              <a:cs typeface="Times" charset="0"/>
            </a:endParaRPr>
          </a:p>
        </p:txBody>
      </p:sp>
      <p:sp>
        <p:nvSpPr>
          <p:cNvPr id="3" name="Rectangle 2"/>
          <p:cNvSpPr/>
          <p:nvPr/>
        </p:nvSpPr>
        <p:spPr>
          <a:xfrm>
            <a:off x="6172200" y="4191000"/>
            <a:ext cx="1143000" cy="485670"/>
          </a:xfrm>
          <a:prstGeom prst="rect">
            <a:avLst/>
          </a:prstGeom>
          <a:solidFill>
            <a:schemeClr val="bg1">
              <a:lumMod val="6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2">
                    <a:lumMod val="10000"/>
                  </a:schemeClr>
                </a:solidFill>
              </a:rPr>
              <a:t>Name in </a:t>
            </a:r>
          </a:p>
          <a:p>
            <a:pPr algn="ctr"/>
            <a:r>
              <a:rPr lang="en-US" sz="1600" dirty="0" smtClean="0">
                <a:solidFill>
                  <a:schemeClr val="bg2">
                    <a:lumMod val="10000"/>
                  </a:schemeClr>
                </a:solidFill>
              </a:rPr>
              <a:t>L1</a:t>
            </a:r>
            <a:endParaRPr lang="en-US" sz="1600" dirty="0">
              <a:solidFill>
                <a:schemeClr val="bg2">
                  <a:lumMod val="10000"/>
                </a:schemeClr>
              </a:solidFill>
            </a:endParaRPr>
          </a:p>
        </p:txBody>
      </p:sp>
      <p:sp>
        <p:nvSpPr>
          <p:cNvPr id="4" name="Rectangle 3"/>
          <p:cNvSpPr/>
          <p:nvPr/>
        </p:nvSpPr>
        <p:spPr>
          <a:xfrm>
            <a:off x="7772400" y="4191000"/>
            <a:ext cx="1143000" cy="485670"/>
          </a:xfrm>
          <a:prstGeom prst="rect">
            <a:avLst/>
          </a:prstGeom>
          <a:solidFill>
            <a:schemeClr val="bg1">
              <a:lumMod val="6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Name in </a:t>
            </a:r>
          </a:p>
          <a:p>
            <a:pPr algn="ctr"/>
            <a:r>
              <a:rPr lang="en-US" sz="1600" dirty="0" smtClean="0">
                <a:solidFill>
                  <a:schemeClr val="tx1"/>
                </a:solidFill>
              </a:rPr>
              <a:t>L2</a:t>
            </a:r>
            <a:endParaRPr lang="en-US" sz="1600" dirty="0">
              <a:solidFill>
                <a:schemeClr val="tx1"/>
              </a:solidFill>
            </a:endParaRPr>
          </a:p>
        </p:txBody>
      </p:sp>
      <p:sp>
        <p:nvSpPr>
          <p:cNvPr id="5" name="Rectangle 4"/>
          <p:cNvSpPr/>
          <p:nvPr/>
        </p:nvSpPr>
        <p:spPr>
          <a:xfrm>
            <a:off x="7772400" y="4876800"/>
            <a:ext cx="1143000" cy="485670"/>
          </a:xfrm>
          <a:prstGeom prst="rect">
            <a:avLst/>
          </a:prstGeom>
          <a:solidFill>
            <a:schemeClr val="bg1">
              <a:lumMod val="6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2">
                    <a:lumMod val="10000"/>
                  </a:schemeClr>
                </a:solidFill>
              </a:rPr>
              <a:t>Name in </a:t>
            </a:r>
          </a:p>
          <a:p>
            <a:pPr algn="ctr"/>
            <a:r>
              <a:rPr lang="en-US" sz="1600" dirty="0" smtClean="0">
                <a:solidFill>
                  <a:schemeClr val="bg2">
                    <a:lumMod val="10000"/>
                  </a:schemeClr>
                </a:solidFill>
              </a:rPr>
              <a:t>L1</a:t>
            </a:r>
            <a:endParaRPr lang="en-US" sz="1600" dirty="0">
              <a:solidFill>
                <a:schemeClr val="bg2">
                  <a:lumMod val="10000"/>
                </a:schemeClr>
              </a:solidFill>
            </a:endParaRPr>
          </a:p>
        </p:txBody>
      </p:sp>
      <p:sp>
        <p:nvSpPr>
          <p:cNvPr id="6" name="Rectangle 5"/>
          <p:cNvSpPr/>
          <p:nvPr/>
        </p:nvSpPr>
        <p:spPr>
          <a:xfrm>
            <a:off x="6172200" y="4876800"/>
            <a:ext cx="1143000" cy="485670"/>
          </a:xfrm>
          <a:prstGeom prst="rect">
            <a:avLst/>
          </a:prstGeom>
          <a:solidFill>
            <a:schemeClr val="bg1">
              <a:lumMod val="6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Name in </a:t>
            </a:r>
          </a:p>
          <a:p>
            <a:pPr algn="ctr"/>
            <a:r>
              <a:rPr lang="en-US" sz="1600" dirty="0" smtClean="0">
                <a:solidFill>
                  <a:schemeClr val="tx1"/>
                </a:solidFill>
              </a:rPr>
              <a:t>L2</a:t>
            </a:r>
            <a:endParaRPr lang="en-US" sz="16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9-30 at 4.47.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8" y="1066800"/>
            <a:ext cx="9144000" cy="5096063"/>
          </a:xfrm>
          <a:prstGeom prst="rect">
            <a:avLst/>
          </a:prstGeom>
        </p:spPr>
      </p:pic>
      <p:sp>
        <p:nvSpPr>
          <p:cNvPr id="4" name="TextBox 3"/>
          <p:cNvSpPr txBox="1"/>
          <p:nvPr/>
        </p:nvSpPr>
        <p:spPr>
          <a:xfrm>
            <a:off x="552667" y="435055"/>
            <a:ext cx="2560767" cy="461665"/>
          </a:xfrm>
          <a:prstGeom prst="rect">
            <a:avLst/>
          </a:prstGeom>
          <a:noFill/>
        </p:spPr>
        <p:txBody>
          <a:bodyPr wrap="none" rtlCol="0">
            <a:spAutoFit/>
          </a:bodyPr>
          <a:lstStyle/>
          <a:p>
            <a:r>
              <a:rPr lang="en-US" dirty="0" smtClean="0"/>
              <a:t>Misra et al. (2012):</a:t>
            </a:r>
            <a:endParaRPr lang="en-US" dirty="0"/>
          </a:p>
        </p:txBody>
      </p:sp>
    </p:spTree>
    <p:extLst>
      <p:ext uri="{BB962C8B-B14F-4D97-AF65-F5344CB8AC3E}">
        <p14:creationId xmlns:p14="http://schemas.microsoft.com/office/powerpoint/2010/main" val="2912139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Picture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377113"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p:cNvSpPr txBox="1">
            <a:spLocks noChangeArrowheads="1"/>
          </p:cNvSpPr>
          <p:nvPr/>
        </p:nvSpPr>
        <p:spPr bwMode="auto">
          <a:xfrm>
            <a:off x="685800" y="381000"/>
            <a:ext cx="661193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cs typeface="Times" charset="0"/>
              </a:rPr>
              <a:t>Blocked Picture Naming: Early indices of inhibition  </a:t>
            </a:r>
          </a:p>
          <a:p>
            <a:endParaRPr lang="en-US" sz="1000" dirty="0">
              <a:cs typeface="Times" charset="0"/>
            </a:endParaRPr>
          </a:p>
          <a:p>
            <a:r>
              <a:rPr lang="en-US" dirty="0">
                <a:solidFill>
                  <a:srgbClr val="0000FF"/>
                </a:solidFill>
                <a:cs typeface="Times" charset="0"/>
              </a:rPr>
              <a:t>	</a:t>
            </a:r>
            <a:endParaRPr lang="en-US" dirty="0">
              <a:solidFill>
                <a:srgbClr val="FF0000"/>
              </a:solidFill>
              <a:cs typeface="Times" charset="0"/>
            </a:endParaRPr>
          </a:p>
        </p:txBody>
      </p:sp>
      <p:sp>
        <p:nvSpPr>
          <p:cNvPr id="10" name="TextBox 3"/>
          <p:cNvSpPr txBox="1">
            <a:spLocks noChangeArrowheads="1"/>
          </p:cNvSpPr>
          <p:nvPr/>
        </p:nvSpPr>
        <p:spPr bwMode="auto">
          <a:xfrm>
            <a:off x="2590800" y="2819400"/>
            <a:ext cx="421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cs typeface="Times" charset="0"/>
              </a:rPr>
              <a:t>L1				L2</a:t>
            </a:r>
          </a:p>
        </p:txBody>
      </p:sp>
      <p:sp>
        <p:nvSpPr>
          <p:cNvPr id="11" name="TextBox 5"/>
          <p:cNvSpPr txBox="1">
            <a:spLocks noChangeArrowheads="1"/>
          </p:cNvSpPr>
          <p:nvPr/>
        </p:nvSpPr>
        <p:spPr bwMode="auto">
          <a:xfrm>
            <a:off x="1873250" y="3505200"/>
            <a:ext cx="22875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0000FF"/>
                </a:solidFill>
                <a:cs typeface="Times" charset="0"/>
              </a:rPr>
              <a:t>L1 First</a:t>
            </a:r>
          </a:p>
          <a:p>
            <a:r>
              <a:rPr lang="en-US" dirty="0">
                <a:solidFill>
                  <a:srgbClr val="FF0000"/>
                </a:solidFill>
                <a:cs typeface="Times" charset="0"/>
              </a:rPr>
              <a:t>L1 Following L2</a:t>
            </a:r>
          </a:p>
        </p:txBody>
      </p:sp>
      <p:sp>
        <p:nvSpPr>
          <p:cNvPr id="12" name="Rectangle 6"/>
          <p:cNvSpPr>
            <a:spLocks noChangeArrowheads="1"/>
          </p:cNvSpPr>
          <p:nvPr/>
        </p:nvSpPr>
        <p:spPr bwMode="auto">
          <a:xfrm>
            <a:off x="5226050" y="35052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FF"/>
                </a:solidFill>
                <a:cs typeface="Times" charset="0"/>
              </a:rPr>
              <a:t>L2 First</a:t>
            </a:r>
          </a:p>
          <a:p>
            <a:r>
              <a:rPr lang="en-US" dirty="0">
                <a:solidFill>
                  <a:srgbClr val="FF0000"/>
                </a:solidFill>
                <a:cs typeface="Times" charset="0"/>
              </a:rPr>
              <a:t>L2 Following L1</a:t>
            </a:r>
          </a:p>
        </p:txBody>
      </p:sp>
      <p:sp>
        <p:nvSpPr>
          <p:cNvPr id="13" name="TextBox 6"/>
          <p:cNvSpPr txBox="1">
            <a:spLocks noChangeArrowheads="1"/>
          </p:cNvSpPr>
          <p:nvPr/>
        </p:nvSpPr>
        <p:spPr bwMode="auto">
          <a:xfrm>
            <a:off x="381000" y="4517304"/>
            <a:ext cx="8610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dirty="0" smtClean="0">
                <a:cs typeface="Times" charset="0"/>
              </a:rPr>
              <a:t>Inhibitory</a:t>
            </a:r>
            <a:r>
              <a:rPr lang="en-US" dirty="0" smtClean="0">
                <a:cs typeface="Times" charset="0"/>
              </a:rPr>
              <a:t> </a:t>
            </a:r>
            <a:r>
              <a:rPr lang="en-US" dirty="0">
                <a:cs typeface="Times" charset="0"/>
              </a:rPr>
              <a:t>pattern for L1 and </a:t>
            </a:r>
            <a:r>
              <a:rPr lang="en-US" b="1" dirty="0">
                <a:cs typeface="Times" charset="0"/>
              </a:rPr>
              <a:t>facilitatory</a:t>
            </a:r>
            <a:r>
              <a:rPr lang="en-US" dirty="0">
                <a:cs typeface="Times" charset="0"/>
              </a:rPr>
              <a:t> pattern for </a:t>
            </a:r>
            <a:r>
              <a:rPr lang="en-US" dirty="0" smtClean="0">
                <a:cs typeface="Times" charset="0"/>
              </a:rPr>
              <a:t>L2:</a:t>
            </a:r>
          </a:p>
          <a:p>
            <a:endParaRPr lang="en-US" dirty="0" smtClean="0">
              <a:cs typeface="Times" charset="0"/>
            </a:endParaRPr>
          </a:p>
          <a:p>
            <a:r>
              <a:rPr lang="en-US" dirty="0" smtClean="0">
                <a:cs typeface="Times" charset="0"/>
              </a:rPr>
              <a:t>If it were a matter of recovering</a:t>
            </a:r>
            <a:r>
              <a:rPr lang="en-US" dirty="0">
                <a:cs typeface="Times" charset="0"/>
              </a:rPr>
              <a:t> </a:t>
            </a:r>
            <a:r>
              <a:rPr lang="en-US" dirty="0" smtClean="0">
                <a:cs typeface="Times" charset="0"/>
              </a:rPr>
              <a:t>from momentary inhibition following naming in L2, then later in the L1 naming blocks we should see this recovery but the pattern persists, suggesting the presence of global inhibition. </a:t>
            </a:r>
            <a:endParaRPr lang="en-US" dirty="0">
              <a:cs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3167761182"/>
              </p:ext>
            </p:extLst>
          </p:nvPr>
        </p:nvGraphicFramePr>
        <p:xfrm>
          <a:off x="228600" y="1981200"/>
          <a:ext cx="8683625" cy="4016375"/>
        </p:xfrm>
        <a:graphic>
          <a:graphicData uri="http://schemas.openxmlformats.org/presentationml/2006/ole">
            <mc:AlternateContent xmlns:mc="http://schemas.openxmlformats.org/markup-compatibility/2006">
              <mc:Choice xmlns:v="urn:schemas-microsoft-com:vml" Requires="v">
                <p:oleObj spid="_x0000_s41103" name="Document" r:id="rId3" imgW="29765079" imgH="13765079" progId="Word.Document.12">
                  <p:link updateAutomatic="1"/>
                </p:oleObj>
              </mc:Choice>
              <mc:Fallback>
                <p:oleObj name="Document" r:id="rId3" imgW="29765079" imgH="13765079"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81200"/>
                        <a:ext cx="8683625" cy="40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 name="TextBox 2"/>
          <p:cNvSpPr txBox="1">
            <a:spLocks noChangeArrowheads="1"/>
          </p:cNvSpPr>
          <p:nvPr/>
        </p:nvSpPr>
        <p:spPr bwMode="auto">
          <a:xfrm>
            <a:off x="1219200" y="609600"/>
            <a:ext cx="6854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cs typeface="Times" charset="0"/>
              </a:rPr>
              <a:t>Converging measures of cross-language activity when</a:t>
            </a:r>
          </a:p>
          <a:p>
            <a:r>
              <a:rPr lang="en-US" dirty="0">
                <a:cs typeface="Times" charset="0"/>
              </a:rPr>
              <a:t>proficient bilinguals plan to speak in L1 or L2</a:t>
            </a:r>
          </a:p>
        </p:txBody>
      </p:sp>
      <p:sp>
        <p:nvSpPr>
          <p:cNvPr id="4" name="TextBox 3"/>
          <p:cNvSpPr txBox="1"/>
          <p:nvPr/>
        </p:nvSpPr>
        <p:spPr>
          <a:xfrm>
            <a:off x="7086600" y="5105400"/>
            <a:ext cx="868597" cy="461665"/>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smtClean="0"/>
              <a:t>fMRI</a:t>
            </a:r>
            <a:endParaRPr lang="en-US" dirty="0"/>
          </a:p>
        </p:txBody>
      </p:sp>
      <p:cxnSp>
        <p:nvCxnSpPr>
          <p:cNvPr id="5" name="Straight Arrow Connector 4"/>
          <p:cNvCxnSpPr/>
          <p:nvPr/>
        </p:nvCxnSpPr>
        <p:spPr bwMode="auto">
          <a:xfrm>
            <a:off x="7772400" y="2133600"/>
            <a:ext cx="0" cy="2971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Up Arrow 5"/>
          <p:cNvSpPr/>
          <p:nvPr/>
        </p:nvSpPr>
        <p:spPr bwMode="auto">
          <a:xfrm>
            <a:off x="6629400" y="3124200"/>
            <a:ext cx="228600" cy="274320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06" charset="0"/>
            </a:endParaRPr>
          </a:p>
        </p:txBody>
      </p:sp>
      <p:sp>
        <p:nvSpPr>
          <p:cNvPr id="7" name="TextBox 6"/>
          <p:cNvSpPr txBox="1"/>
          <p:nvPr/>
        </p:nvSpPr>
        <p:spPr>
          <a:xfrm>
            <a:off x="6553200" y="6019800"/>
            <a:ext cx="366807" cy="584776"/>
          </a:xfrm>
          <a:prstGeom prst="rect">
            <a:avLst/>
          </a:prstGeom>
          <a:noFill/>
        </p:spPr>
        <p:txBody>
          <a:bodyPr wrap="none" rtlCol="0">
            <a:spAutoFit/>
          </a:bodyPr>
          <a:lstStyle/>
          <a:p>
            <a:r>
              <a:rPr lang="en-US" sz="3200" dirty="0" smtClean="0"/>
              <a:t>?</a:t>
            </a:r>
            <a:endParaRPr lang="en-US" sz="3200" dirty="0"/>
          </a:p>
        </p:txBody>
      </p:sp>
    </p:spTree>
    <p:extLst>
      <p:ext uri="{BB962C8B-B14F-4D97-AF65-F5344CB8AC3E}">
        <p14:creationId xmlns:p14="http://schemas.microsoft.com/office/powerpoint/2010/main" val="680083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flipH="1">
            <a:off x="304800" y="152400"/>
            <a:ext cx="8305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cs typeface="Times" charset="0"/>
              </a:rPr>
              <a:t>Gerfen et al.  (in preparation):  Effects of language blocking on articulatory duration:  Are there late inhibitory effects?</a:t>
            </a:r>
          </a:p>
          <a:p>
            <a:endParaRPr lang="en-US" sz="2200" dirty="0">
              <a:cs typeface="Times" charset="0"/>
            </a:endParaRPr>
          </a:p>
          <a:p>
            <a:r>
              <a:rPr lang="en-US" sz="2200" dirty="0">
                <a:cs typeface="Times" charset="0"/>
              </a:rPr>
              <a:t>Name pictures in three blocks</a:t>
            </a:r>
            <a:r>
              <a:rPr lang="en-US" sz="2200" dirty="0" smtClean="0">
                <a:cs typeface="Times" charset="0"/>
              </a:rPr>
              <a:t>: L1 Chinese- L2 English- L1 Chinese</a:t>
            </a:r>
            <a:endParaRPr lang="en-US" sz="2200" dirty="0">
              <a:cs typeface="Times" charset="0"/>
            </a:endParaRPr>
          </a:p>
          <a:p>
            <a:endParaRPr lang="en-US" dirty="0">
              <a:cs typeface="Times" charset="0"/>
            </a:endParaRPr>
          </a:p>
          <a:p>
            <a:r>
              <a:rPr lang="en-US" dirty="0">
                <a:cs typeface="Times" charset="0"/>
              </a:rPr>
              <a:t>             </a:t>
            </a:r>
            <a:r>
              <a:rPr lang="en-US" b="1" dirty="0">
                <a:solidFill>
                  <a:srgbClr val="000000"/>
                </a:solidFill>
                <a:cs typeface="Times" charset="0"/>
              </a:rPr>
              <a:t>Name L1          </a:t>
            </a:r>
            <a:r>
              <a:rPr lang="en-US" dirty="0">
                <a:solidFill>
                  <a:srgbClr val="000000"/>
                </a:solidFill>
                <a:cs typeface="Times" charset="0"/>
              </a:rPr>
              <a:t>Name L2          </a:t>
            </a:r>
            <a:r>
              <a:rPr lang="en-US" b="1" dirty="0">
                <a:solidFill>
                  <a:srgbClr val="000000"/>
                </a:solidFill>
                <a:cs typeface="Times" charset="0"/>
              </a:rPr>
              <a:t>Name L1</a:t>
            </a:r>
          </a:p>
          <a:p>
            <a:endParaRPr lang="en-US" dirty="0">
              <a:cs typeface="Times" charset="0"/>
            </a:endParaRPr>
          </a:p>
          <a:p>
            <a:endParaRPr lang="en-US" dirty="0">
              <a:cs typeface="Times" charset="0"/>
            </a:endParaRPr>
          </a:p>
          <a:p>
            <a:endParaRPr lang="en-US" dirty="0">
              <a:cs typeface="Times" charset="0"/>
            </a:endParaRPr>
          </a:p>
          <a:p>
            <a:endParaRPr lang="en-US" dirty="0">
              <a:cs typeface="Times" charset="0"/>
            </a:endParaRPr>
          </a:p>
          <a:p>
            <a:endParaRPr lang="en-US" dirty="0">
              <a:cs typeface="Times" charset="0"/>
            </a:endParaRPr>
          </a:p>
          <a:p>
            <a:endParaRPr lang="en-US" dirty="0">
              <a:cs typeface="Times" charset="0"/>
            </a:endParaRPr>
          </a:p>
          <a:p>
            <a:r>
              <a:rPr lang="en-US" dirty="0">
                <a:cs typeface="Times" charset="0"/>
              </a:rPr>
              <a:t>  </a:t>
            </a:r>
          </a:p>
        </p:txBody>
      </p:sp>
      <p:sp>
        <p:nvSpPr>
          <p:cNvPr id="7" name="Left Arrow 6"/>
          <p:cNvSpPr/>
          <p:nvPr/>
        </p:nvSpPr>
        <p:spPr>
          <a:xfrm>
            <a:off x="6705600" y="1905000"/>
            <a:ext cx="1219200" cy="4572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Times" charset="0"/>
              <a:ea typeface="ＭＳ Ｐゴシック" charset="0"/>
              <a:cs typeface="ＭＳ Ｐゴシック" charset="0"/>
            </a:endParaRPr>
          </a:p>
        </p:txBody>
      </p:sp>
      <p:graphicFrame>
        <p:nvGraphicFramePr>
          <p:cNvPr id="8" name="Object 2"/>
          <p:cNvGraphicFramePr>
            <a:graphicFrameLocks noChangeAspect="1"/>
          </p:cNvGraphicFramePr>
          <p:nvPr>
            <p:extLst>
              <p:ext uri="{D42A27DB-BD31-4B8C-83A1-F6EECF244321}">
                <p14:modId xmlns:p14="http://schemas.microsoft.com/office/powerpoint/2010/main" val="3730979583"/>
              </p:ext>
            </p:extLst>
          </p:nvPr>
        </p:nvGraphicFramePr>
        <p:xfrm>
          <a:off x="2438400" y="2667000"/>
          <a:ext cx="3751749" cy="2209800"/>
        </p:xfrm>
        <a:graphic>
          <a:graphicData uri="http://schemas.openxmlformats.org/presentationml/2006/ole">
            <mc:AlternateContent xmlns:mc="http://schemas.openxmlformats.org/markup-compatibility/2006">
              <mc:Choice xmlns:v="urn:schemas-microsoft-com:vml" Requires="v">
                <p:oleObj spid="_x0000_s34001" name="Chart" r:id="rId3" imgW="9956800" imgH="5867400" progId="MSGraph.Chart.8">
                  <p:embed followColorScheme="full"/>
                </p:oleObj>
              </mc:Choice>
              <mc:Fallback>
                <p:oleObj name="Chart" r:id="rId3" imgW="9956800" imgH="5867400" progId="MSGraph.Chart.8">
                  <p:embed followColorScheme="full"/>
                  <p:pic>
                    <p:nvPicPr>
                      <p:cNvPr id="0" name=""/>
                      <p:cNvPicPr>
                        <a:picLocks noChangeAspect="1" noChangeArrowheads="1"/>
                      </p:cNvPicPr>
                      <p:nvPr/>
                    </p:nvPicPr>
                    <p:blipFill>
                      <a:blip r:embed="rId4"/>
                      <a:srcRect/>
                      <a:stretch>
                        <a:fillRect/>
                      </a:stretch>
                    </p:blipFill>
                    <p:spPr bwMode="auto">
                      <a:xfrm>
                        <a:off x="2438400" y="2667000"/>
                        <a:ext cx="3751749" cy="2209800"/>
                      </a:xfrm>
                      <a:prstGeom prst="rect">
                        <a:avLst/>
                      </a:prstGeom>
                      <a:noFill/>
                      <a:ln>
                        <a:noFill/>
                      </a:ln>
                      <a:effectLst/>
                      <a:extLst/>
                    </p:spPr>
                  </p:pic>
                </p:oleObj>
              </mc:Fallback>
            </mc:AlternateContent>
          </a:graphicData>
        </a:graphic>
      </p:graphicFrame>
      <p:sp>
        <p:nvSpPr>
          <p:cNvPr id="9" name="TextBox 2"/>
          <p:cNvSpPr txBox="1">
            <a:spLocks noChangeArrowheads="1"/>
          </p:cNvSpPr>
          <p:nvPr/>
        </p:nvSpPr>
        <p:spPr bwMode="auto">
          <a:xfrm>
            <a:off x="152400" y="5105400"/>
            <a:ext cx="8839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100" b="1" i="1" dirty="0" smtClean="0">
                <a:cs typeface="Times" charset="0"/>
              </a:rPr>
              <a:t>Articulatory duration is </a:t>
            </a:r>
            <a:r>
              <a:rPr lang="en-US" sz="2100" b="1" i="1" dirty="0">
                <a:cs typeface="Times" charset="0"/>
              </a:rPr>
              <a:t>longer in L1 following picture naming in L2</a:t>
            </a:r>
            <a:r>
              <a:rPr lang="en-US" sz="2100" dirty="0">
                <a:cs typeface="Times" charset="0"/>
              </a:rPr>
              <a:t>. </a:t>
            </a:r>
            <a:endParaRPr lang="en-US" sz="2100" dirty="0" smtClean="0">
              <a:cs typeface="Times" charset="0"/>
            </a:endParaRPr>
          </a:p>
          <a:p>
            <a:r>
              <a:rPr lang="en-US" sz="2100" dirty="0" smtClean="0">
                <a:cs typeface="Times" charset="0"/>
              </a:rPr>
              <a:t>These </a:t>
            </a:r>
            <a:r>
              <a:rPr lang="en-US" sz="2100" dirty="0">
                <a:cs typeface="Times" charset="0"/>
              </a:rPr>
              <a:t>data  are similar to the conditions that produced extended negativity in the ERPs. The effect is present even for identical tokens that should produce repetition priming, suggesting that there is inhibition of the L1 following naming in the L2. </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1263225532"/>
              </p:ext>
            </p:extLst>
          </p:nvPr>
        </p:nvGraphicFramePr>
        <p:xfrm>
          <a:off x="228600" y="1981200"/>
          <a:ext cx="8683625" cy="4016375"/>
        </p:xfrm>
        <a:graphic>
          <a:graphicData uri="http://schemas.openxmlformats.org/presentationml/2006/ole">
            <mc:AlternateContent xmlns:mc="http://schemas.openxmlformats.org/markup-compatibility/2006">
              <mc:Choice xmlns:v="urn:schemas-microsoft-com:vml" Requires="v">
                <p:oleObj spid="_x0000_s43141" name="Document" r:id="rId3" imgW="29765079" imgH="13765079" progId="Word.Document.12">
                  <p:link updateAutomatic="1"/>
                </p:oleObj>
              </mc:Choice>
              <mc:Fallback>
                <p:oleObj name="Document" r:id="rId3" imgW="29765079" imgH="13765079"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81200"/>
                        <a:ext cx="8683625" cy="40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 name="TextBox 2"/>
          <p:cNvSpPr txBox="1">
            <a:spLocks noChangeArrowheads="1"/>
          </p:cNvSpPr>
          <p:nvPr/>
        </p:nvSpPr>
        <p:spPr bwMode="auto">
          <a:xfrm>
            <a:off x="1219200" y="609600"/>
            <a:ext cx="6854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cs typeface="Times" charset="0"/>
              </a:rPr>
              <a:t>Converging measures of cross-language activity when</a:t>
            </a:r>
          </a:p>
          <a:p>
            <a:r>
              <a:rPr lang="en-US" dirty="0">
                <a:cs typeface="Times" charset="0"/>
              </a:rPr>
              <a:t>proficient bilinguals plan to speak in L1 or L2</a:t>
            </a:r>
          </a:p>
        </p:txBody>
      </p:sp>
      <p:sp>
        <p:nvSpPr>
          <p:cNvPr id="4" name="TextBox 3"/>
          <p:cNvSpPr txBox="1"/>
          <p:nvPr/>
        </p:nvSpPr>
        <p:spPr>
          <a:xfrm>
            <a:off x="7086600" y="5105400"/>
            <a:ext cx="868597" cy="461665"/>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smtClean="0"/>
              <a:t>fMRI</a:t>
            </a:r>
            <a:endParaRPr lang="en-US" dirty="0"/>
          </a:p>
        </p:txBody>
      </p:sp>
      <p:cxnSp>
        <p:nvCxnSpPr>
          <p:cNvPr id="5" name="Straight Arrow Connector 4"/>
          <p:cNvCxnSpPr/>
          <p:nvPr/>
        </p:nvCxnSpPr>
        <p:spPr bwMode="auto">
          <a:xfrm>
            <a:off x="7772400" y="2133600"/>
            <a:ext cx="0" cy="2971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Up Arrow 5"/>
          <p:cNvSpPr/>
          <p:nvPr/>
        </p:nvSpPr>
        <p:spPr bwMode="auto">
          <a:xfrm>
            <a:off x="7543800" y="5715000"/>
            <a:ext cx="152400" cy="53340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06" charset="0"/>
            </a:endParaRPr>
          </a:p>
        </p:txBody>
      </p:sp>
      <p:sp>
        <p:nvSpPr>
          <p:cNvPr id="7" name="TextBox 6"/>
          <p:cNvSpPr txBox="1"/>
          <p:nvPr/>
        </p:nvSpPr>
        <p:spPr>
          <a:xfrm>
            <a:off x="7467600" y="6273224"/>
            <a:ext cx="228600" cy="584776"/>
          </a:xfrm>
          <a:prstGeom prst="rect">
            <a:avLst/>
          </a:prstGeom>
          <a:noFill/>
        </p:spPr>
        <p:txBody>
          <a:bodyPr wrap="square" rtlCol="0">
            <a:spAutoFit/>
          </a:bodyPr>
          <a:lstStyle/>
          <a:p>
            <a:r>
              <a:rPr lang="en-US" sz="3200" dirty="0" smtClean="0"/>
              <a:t>?</a:t>
            </a:r>
            <a:endParaRPr lang="en-US" sz="3200" dirty="0"/>
          </a:p>
        </p:txBody>
      </p:sp>
    </p:spTree>
    <p:extLst>
      <p:ext uri="{BB962C8B-B14F-4D97-AF65-F5344CB8AC3E}">
        <p14:creationId xmlns:p14="http://schemas.microsoft.com/office/powerpoint/2010/main" val="3364689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152400" y="228600"/>
            <a:ext cx="83466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t>Is there supporting fMRI evidence? </a:t>
            </a:r>
            <a:r>
              <a:rPr lang="en-US" b="1" dirty="0" smtClean="0"/>
              <a:t>Abutalebi </a:t>
            </a:r>
            <a:r>
              <a:rPr lang="en-US" b="1" dirty="0"/>
              <a:t>&amp; Green (2007)</a:t>
            </a:r>
          </a:p>
          <a:p>
            <a:endParaRPr lang="en-US" b="1" dirty="0"/>
          </a:p>
        </p:txBody>
      </p:sp>
      <p:pic>
        <p:nvPicPr>
          <p:cNvPr id="36866" name="Picture 2" descr="Picture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621665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57200" y="1524000"/>
            <a:ext cx="8135560" cy="3046988"/>
          </a:xfrm>
          <a:prstGeom prst="rect">
            <a:avLst/>
          </a:prstGeom>
          <a:noFill/>
          <a:ln w="9525">
            <a:noFill/>
            <a:miter lim="800000"/>
            <a:headEnd/>
            <a:tailEnd/>
          </a:ln>
        </p:spPr>
        <p:txBody>
          <a:bodyPr wrap="none">
            <a:prstTxWarp prst="textNoShape">
              <a:avLst/>
            </a:prstTxWarp>
            <a:spAutoFit/>
          </a:bodyPr>
          <a:lstStyle/>
          <a:p>
            <a:r>
              <a:rPr lang="en-US" dirty="0">
                <a:latin typeface="Times New Roman" pitchFamily="-108" charset="0"/>
              </a:rPr>
              <a:t>More people in the world are bilingual than monolingual.</a:t>
            </a:r>
          </a:p>
          <a:p>
            <a:r>
              <a:rPr lang="en-US" dirty="0">
                <a:latin typeface="Times New Roman" pitchFamily="-108" charset="0"/>
              </a:rPr>
              <a:t> </a:t>
            </a:r>
          </a:p>
          <a:p>
            <a:r>
              <a:rPr lang="en-US" dirty="0">
                <a:latin typeface="Times New Roman" pitchFamily="-108" charset="0"/>
              </a:rPr>
              <a:t>But until very recently, most research on language and cognition </a:t>
            </a:r>
          </a:p>
          <a:p>
            <a:r>
              <a:rPr lang="en-US" dirty="0">
                <a:latin typeface="Times New Roman" pitchFamily="-108" charset="0"/>
              </a:rPr>
              <a:t>examined only monolingual speakers of a single language and </a:t>
            </a:r>
          </a:p>
          <a:p>
            <a:r>
              <a:rPr lang="en-US" dirty="0">
                <a:latin typeface="Times New Roman" pitchFamily="-108" charset="0"/>
              </a:rPr>
              <a:t>typically speakers of English as the native language</a:t>
            </a:r>
            <a:r>
              <a:rPr lang="en-US" dirty="0" smtClean="0">
                <a:latin typeface="Times New Roman" pitchFamily="-108" charset="0"/>
              </a:rPr>
              <a:t>.</a:t>
            </a:r>
          </a:p>
          <a:p>
            <a:endParaRPr lang="en-US" dirty="0">
              <a:latin typeface="Times New Roman" pitchFamily="-108" charset="0"/>
            </a:endParaRPr>
          </a:p>
          <a:p>
            <a:r>
              <a:rPr lang="en-US" dirty="0" smtClean="0">
                <a:latin typeface="Times New Roman" pitchFamily="-108" charset="0"/>
              </a:rPr>
              <a:t>Bilinguals were considered to be a “special” population.</a:t>
            </a:r>
          </a:p>
          <a:p>
            <a:endParaRPr lang="en-US" dirty="0" smtClean="0">
              <a:latin typeface="Times New Roman" pitchFamily="-108" charset="0"/>
            </a:endParaRPr>
          </a:p>
        </p:txBody>
      </p:sp>
    </p:spTree>
    <p:extLst>
      <p:ext uri="{BB962C8B-B14F-4D97-AF65-F5344CB8AC3E}">
        <p14:creationId xmlns:p14="http://schemas.microsoft.com/office/powerpoint/2010/main" val="1557584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 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4400"/>
            <a:ext cx="56959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52400" y="304800"/>
            <a:ext cx="8746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Guo, Liu, Misra, &amp; Kroll </a:t>
            </a:r>
            <a:r>
              <a:rPr lang="en-US" dirty="0" smtClean="0"/>
              <a:t>(2011)</a:t>
            </a:r>
            <a:r>
              <a:rPr lang="en-US" dirty="0"/>
              <a:t>: fMRI </a:t>
            </a:r>
            <a:r>
              <a:rPr lang="en-US" dirty="0" smtClean="0"/>
              <a:t>evidence for global inhibition </a:t>
            </a:r>
            <a:endParaRPr lang="en-US" dirty="0"/>
          </a:p>
        </p:txBody>
      </p:sp>
      <p:sp>
        <p:nvSpPr>
          <p:cNvPr id="7" name="Rectangle 6"/>
          <p:cNvSpPr>
            <a:spLocks noChangeArrowheads="1"/>
          </p:cNvSpPr>
          <p:nvPr/>
        </p:nvSpPr>
        <p:spPr bwMode="auto">
          <a:xfrm>
            <a:off x="23568" y="35814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r>
              <a:rPr lang="en-US" sz="2600" dirty="0" smtClean="0"/>
              <a:t>Chinese-English bilinguals named pictures in three blocks:  </a:t>
            </a:r>
          </a:p>
          <a:p>
            <a:endParaRPr lang="en-US" sz="2600" dirty="0"/>
          </a:p>
          <a:p>
            <a:r>
              <a:rPr lang="en-US" sz="2600" dirty="0" smtClean="0"/>
              <a:t>Chinese (L1) – English (L2)  – Mixed</a:t>
            </a:r>
          </a:p>
          <a:p>
            <a:endParaRPr lang="en-US" sz="2600" dirty="0"/>
          </a:p>
          <a:p>
            <a:r>
              <a:rPr lang="en-US" sz="2600" dirty="0" smtClean="0"/>
              <a:t>English </a:t>
            </a:r>
            <a:r>
              <a:rPr lang="en-US" sz="2600" dirty="0"/>
              <a:t>(L2</a:t>
            </a:r>
            <a:r>
              <a:rPr lang="en-US" sz="2600" dirty="0" smtClean="0"/>
              <a:t>)  – Chinese </a:t>
            </a:r>
            <a:r>
              <a:rPr lang="en-US" sz="2600" dirty="0"/>
              <a:t>(L1) </a:t>
            </a:r>
            <a:r>
              <a:rPr lang="en-US" sz="2600" dirty="0" smtClean="0"/>
              <a:t>– Mixed</a:t>
            </a:r>
          </a:p>
          <a:p>
            <a:endParaRPr lang="en-US" sz="2600" dirty="0" smtClean="0"/>
          </a:p>
          <a:p>
            <a:endParaRPr lang="en-US" sz="2600" dirty="0"/>
          </a:p>
          <a:p>
            <a:endParaRPr lang="en-US" sz="2600" dirty="0" smtClean="0"/>
          </a:p>
          <a:p>
            <a:r>
              <a:rPr lang="en-US" sz="2600" dirty="0" smtClean="0"/>
              <a:t>The </a:t>
            </a:r>
            <a:r>
              <a:rPr lang="en-US" sz="2600" dirty="0"/>
              <a:t>comparison between </a:t>
            </a:r>
            <a:r>
              <a:rPr lang="en-US" sz="2600" b="1" dirty="0"/>
              <a:t>blocked</a:t>
            </a:r>
            <a:r>
              <a:rPr lang="en-US" sz="2600" dirty="0"/>
              <a:t> and </a:t>
            </a:r>
            <a:r>
              <a:rPr lang="en-US" sz="2600" b="1" dirty="0"/>
              <a:t>mixed</a:t>
            </a:r>
            <a:r>
              <a:rPr lang="en-US" sz="2600" dirty="0"/>
              <a:t> </a:t>
            </a:r>
            <a:r>
              <a:rPr lang="en-US" sz="2600" dirty="0" smtClean="0"/>
              <a:t>picture naming performance </a:t>
            </a:r>
            <a:r>
              <a:rPr lang="en-US" sz="2600" dirty="0"/>
              <a:t>was defined as </a:t>
            </a:r>
            <a:r>
              <a:rPr lang="en-US" sz="2600" u="sng" dirty="0" smtClean="0">
                <a:solidFill>
                  <a:srgbClr val="FF0000"/>
                </a:solidFill>
              </a:rPr>
              <a:t>local switching</a:t>
            </a:r>
            <a:r>
              <a:rPr lang="en-US" sz="2600" dirty="0" smtClean="0"/>
              <a:t>, </a:t>
            </a:r>
            <a:r>
              <a:rPr lang="en-US" sz="2600" dirty="0"/>
              <a:t>while the comparison between </a:t>
            </a:r>
            <a:r>
              <a:rPr lang="en-US" sz="2600" b="1" dirty="0"/>
              <a:t>blocked naming in each language </a:t>
            </a:r>
            <a:r>
              <a:rPr lang="en-US" sz="2600" dirty="0" smtClean="0"/>
              <a:t>was </a:t>
            </a:r>
            <a:r>
              <a:rPr lang="en-US" sz="2600" dirty="0"/>
              <a:t>defined </a:t>
            </a:r>
            <a:r>
              <a:rPr lang="en-US" sz="2600" dirty="0" smtClean="0"/>
              <a:t>as </a:t>
            </a:r>
            <a:r>
              <a:rPr lang="en-US" sz="2600" u="sng" dirty="0" smtClean="0">
                <a:solidFill>
                  <a:srgbClr val="FF0000"/>
                </a:solidFill>
              </a:rPr>
              <a:t>global switching</a:t>
            </a:r>
            <a:r>
              <a:rPr lang="en-US" sz="2600" dirty="0" smtClean="0"/>
              <a:t>. </a:t>
            </a:r>
          </a:p>
          <a:p>
            <a:endParaRPr lang="en-US" sz="2600" dirty="0" smtClean="0"/>
          </a:p>
          <a:p>
            <a:r>
              <a:rPr lang="en-US" sz="2600" dirty="0" smtClean="0"/>
              <a:t>Distinct </a:t>
            </a:r>
            <a:r>
              <a:rPr lang="en-US" sz="2600" dirty="0"/>
              <a:t>patterns of neural activation were found for </a:t>
            </a:r>
            <a:r>
              <a:rPr lang="en-US" sz="2600" dirty="0" smtClean="0"/>
              <a:t>each of these comparisons.</a:t>
            </a:r>
            <a:endParaRPr lang="en-US" sz="2600" dirty="0">
              <a:solidFill>
                <a:schemeClr val="bg1"/>
              </a:solidFill>
            </a:endParaRPr>
          </a:p>
        </p:txBody>
      </p:sp>
      <p:sp>
        <p:nvSpPr>
          <p:cNvPr id="9" name="Rectangle 8"/>
          <p:cNvSpPr/>
          <p:nvPr/>
        </p:nvSpPr>
        <p:spPr>
          <a:xfrm>
            <a:off x="4369561" y="3886209"/>
            <a:ext cx="914400" cy="518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10000"/>
                  </a:schemeClr>
                </a:solidFill>
              </a:rPr>
              <a:t>Name in </a:t>
            </a:r>
          </a:p>
          <a:p>
            <a:pPr algn="ctr"/>
            <a:r>
              <a:rPr lang="en-US" sz="1400" dirty="0" smtClean="0">
                <a:solidFill>
                  <a:schemeClr val="bg2">
                    <a:lumMod val="10000"/>
                  </a:schemeClr>
                </a:solidFill>
              </a:rPr>
              <a:t>L1</a:t>
            </a:r>
            <a:endParaRPr lang="en-US" sz="1400" dirty="0">
              <a:solidFill>
                <a:schemeClr val="bg2">
                  <a:lumMod val="10000"/>
                </a:schemeClr>
              </a:solidFill>
            </a:endParaRPr>
          </a:p>
        </p:txBody>
      </p:sp>
      <p:sp>
        <p:nvSpPr>
          <p:cNvPr id="10" name="Rectangle 9"/>
          <p:cNvSpPr/>
          <p:nvPr/>
        </p:nvSpPr>
        <p:spPr>
          <a:xfrm>
            <a:off x="5741161" y="3886209"/>
            <a:ext cx="990600" cy="518048"/>
          </a:xfrm>
          <a:prstGeom prst="rect">
            <a:avLst/>
          </a:prstGeom>
          <a:solidFill>
            <a:srgbClr val="FF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Name in </a:t>
            </a:r>
          </a:p>
          <a:p>
            <a:pPr algn="ctr"/>
            <a:r>
              <a:rPr lang="en-US" sz="1400" dirty="0" smtClean="0">
                <a:solidFill>
                  <a:schemeClr val="tx1"/>
                </a:solidFill>
              </a:rPr>
              <a:t>L2</a:t>
            </a:r>
            <a:endParaRPr lang="en-US" sz="1400" dirty="0">
              <a:solidFill>
                <a:schemeClr val="tx1"/>
              </a:solidFill>
            </a:endParaRPr>
          </a:p>
        </p:txBody>
      </p:sp>
      <p:sp>
        <p:nvSpPr>
          <p:cNvPr id="11" name="Rectangle 10"/>
          <p:cNvSpPr/>
          <p:nvPr/>
        </p:nvSpPr>
        <p:spPr>
          <a:xfrm>
            <a:off x="7112761" y="3886209"/>
            <a:ext cx="990600" cy="518048"/>
          </a:xfrm>
          <a:prstGeom prst="rect">
            <a:avLst/>
          </a:prstGeom>
          <a:blipFill rotWithShape="1">
            <a:blip r:embed="rId3"/>
            <a:tile tx="0" ty="0" sx="100000" sy="100000" flip="none" algn="tl"/>
          </a:blip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Name in L1 or L2</a:t>
            </a:r>
            <a:endParaRPr lang="en-US" sz="1400" dirty="0">
              <a:solidFill>
                <a:schemeClr val="tx1"/>
              </a:solidFill>
            </a:endParaRPr>
          </a:p>
        </p:txBody>
      </p:sp>
      <p:sp>
        <p:nvSpPr>
          <p:cNvPr id="12" name="Rectangle 11"/>
          <p:cNvSpPr/>
          <p:nvPr/>
        </p:nvSpPr>
        <p:spPr>
          <a:xfrm>
            <a:off x="5817361" y="4648200"/>
            <a:ext cx="914400" cy="518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10000"/>
                  </a:schemeClr>
                </a:solidFill>
              </a:rPr>
              <a:t>Name in </a:t>
            </a:r>
          </a:p>
          <a:p>
            <a:pPr algn="ctr"/>
            <a:r>
              <a:rPr lang="en-US" sz="1400" dirty="0" smtClean="0">
                <a:solidFill>
                  <a:schemeClr val="bg2">
                    <a:lumMod val="10000"/>
                  </a:schemeClr>
                </a:solidFill>
              </a:rPr>
              <a:t>L1</a:t>
            </a:r>
            <a:endParaRPr lang="en-US" sz="1400" dirty="0">
              <a:solidFill>
                <a:schemeClr val="bg2">
                  <a:lumMod val="10000"/>
                </a:schemeClr>
              </a:solidFill>
            </a:endParaRPr>
          </a:p>
        </p:txBody>
      </p:sp>
      <p:sp>
        <p:nvSpPr>
          <p:cNvPr id="13" name="Rectangle 12"/>
          <p:cNvSpPr/>
          <p:nvPr/>
        </p:nvSpPr>
        <p:spPr>
          <a:xfrm>
            <a:off x="4369561" y="4648200"/>
            <a:ext cx="990600" cy="518048"/>
          </a:xfrm>
          <a:prstGeom prst="rect">
            <a:avLst/>
          </a:prstGeom>
          <a:solidFill>
            <a:srgbClr val="FF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Name in </a:t>
            </a:r>
          </a:p>
          <a:p>
            <a:pPr algn="ctr"/>
            <a:r>
              <a:rPr lang="en-US" sz="1400" dirty="0" smtClean="0">
                <a:solidFill>
                  <a:schemeClr val="tx1"/>
                </a:solidFill>
              </a:rPr>
              <a:t>L2</a:t>
            </a:r>
            <a:endParaRPr lang="en-US" sz="1400" dirty="0">
              <a:solidFill>
                <a:schemeClr val="tx1"/>
              </a:solidFill>
            </a:endParaRPr>
          </a:p>
        </p:txBody>
      </p:sp>
      <p:sp>
        <p:nvSpPr>
          <p:cNvPr id="14" name="Rectangle 13"/>
          <p:cNvSpPr/>
          <p:nvPr/>
        </p:nvSpPr>
        <p:spPr>
          <a:xfrm>
            <a:off x="7112761" y="4572000"/>
            <a:ext cx="990600" cy="518048"/>
          </a:xfrm>
          <a:prstGeom prst="rect">
            <a:avLst/>
          </a:prstGeom>
          <a:blipFill rotWithShape="1">
            <a:blip r:embed="rId3"/>
            <a:tile tx="0" ty="0" sx="100000" sy="100000" flip="none" algn="tl"/>
          </a:blip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Name in L1 or L2</a:t>
            </a:r>
            <a:endParaRPr lang="en-US" sz="1400" dirty="0">
              <a:solidFill>
                <a:schemeClr val="tx1"/>
              </a:solidFill>
            </a:endParaRPr>
          </a:p>
        </p:txBody>
      </p:sp>
    </p:spTree>
    <p:extLst>
      <p:ext uri="{BB962C8B-B14F-4D97-AF65-F5344CB8AC3E}">
        <p14:creationId xmlns:p14="http://schemas.microsoft.com/office/powerpoint/2010/main" val="37158586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Figure 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15645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Box 2"/>
          <p:cNvSpPr txBox="1">
            <a:spLocks noChangeArrowheads="1"/>
          </p:cNvSpPr>
          <p:nvPr/>
        </p:nvSpPr>
        <p:spPr bwMode="auto">
          <a:xfrm>
            <a:off x="152400" y="304800"/>
            <a:ext cx="6190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Guo, Liu, Misra, &amp; Kroll </a:t>
            </a:r>
            <a:r>
              <a:rPr lang="en-US" dirty="0" smtClean="0"/>
              <a:t>(2011)</a:t>
            </a:r>
            <a:r>
              <a:rPr lang="en-US" dirty="0"/>
              <a:t>: fMRI evidence </a:t>
            </a:r>
          </a:p>
        </p:txBody>
      </p:sp>
      <p:sp>
        <p:nvSpPr>
          <p:cNvPr id="41987" name="Rectangle 3"/>
          <p:cNvSpPr>
            <a:spLocks noChangeArrowheads="1"/>
          </p:cNvSpPr>
          <p:nvPr/>
        </p:nvSpPr>
        <p:spPr bwMode="auto">
          <a:xfrm>
            <a:off x="36323" y="4419600"/>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t>Distinct patterns of neural activation were found for local inhibition as compared to global inhibition in bilingual word production: </a:t>
            </a:r>
            <a:endParaRPr lang="en-US" sz="2000" dirty="0" smtClean="0"/>
          </a:p>
          <a:p>
            <a:endParaRPr lang="en-US" sz="2000" dirty="0"/>
          </a:p>
          <a:p>
            <a:r>
              <a:rPr lang="en-US" sz="2000" dirty="0" smtClean="0"/>
              <a:t>The </a:t>
            </a:r>
            <a:r>
              <a:rPr lang="en-US" sz="2000" dirty="0"/>
              <a:t>dorsal anterior cingulate cortex (ACC) and the supplementary motor area (SMA) </a:t>
            </a:r>
            <a:r>
              <a:rPr lang="en-US" sz="2000" dirty="0" smtClean="0"/>
              <a:t>appear to play </a:t>
            </a:r>
            <a:r>
              <a:rPr lang="en-US" sz="2000" dirty="0"/>
              <a:t>important roles in local inhibition, while the dorsal left frontal gyrus and parietal cortex </a:t>
            </a:r>
            <a:r>
              <a:rPr lang="en-US" sz="2000" dirty="0" smtClean="0"/>
              <a:t>appear to be </a:t>
            </a:r>
            <a:r>
              <a:rPr lang="en-US" sz="2000" dirty="0"/>
              <a:t>important for </a:t>
            </a:r>
            <a:r>
              <a:rPr lang="en-US" sz="2000" dirty="0" smtClean="0"/>
              <a:t>global </a:t>
            </a:r>
            <a:r>
              <a:rPr lang="en-US" sz="2000" dirty="0"/>
              <a:t>inhibition.</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3310" y="897938"/>
            <a:ext cx="3150772" cy="461665"/>
          </a:xfrm>
          <a:prstGeom prst="rect">
            <a:avLst/>
          </a:prstGeom>
          <a:noFill/>
        </p:spPr>
        <p:txBody>
          <a:bodyPr wrap="none" rtlCol="0">
            <a:spAutoFit/>
          </a:bodyPr>
          <a:lstStyle/>
          <a:p>
            <a:r>
              <a:rPr lang="en-US" dirty="0" smtClean="0"/>
              <a:t>Many questions remain.  </a:t>
            </a:r>
            <a:endParaRPr lang="en-US" dirty="0"/>
          </a:p>
        </p:txBody>
      </p:sp>
      <p:sp>
        <p:nvSpPr>
          <p:cNvPr id="3" name="TextBox 2"/>
          <p:cNvSpPr txBox="1"/>
          <p:nvPr/>
        </p:nvSpPr>
        <p:spPr>
          <a:xfrm>
            <a:off x="1600200" y="1524000"/>
            <a:ext cx="6177292" cy="461665"/>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smtClean="0"/>
              <a:t>What is inhibited?  And how long is it inhibited?</a:t>
            </a:r>
            <a:endParaRPr lang="en-US" dirty="0"/>
          </a:p>
        </p:txBody>
      </p:sp>
      <p:sp>
        <p:nvSpPr>
          <p:cNvPr id="5" name="TextBox 4"/>
          <p:cNvSpPr txBox="1"/>
          <p:nvPr/>
        </p:nvSpPr>
        <p:spPr>
          <a:xfrm>
            <a:off x="1600200" y="5867400"/>
            <a:ext cx="6799758" cy="830997"/>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smtClean="0"/>
              <a:t>What are the consequences of inhibitory processes</a:t>
            </a:r>
          </a:p>
          <a:p>
            <a:r>
              <a:rPr lang="en-US" dirty="0"/>
              <a:t>i</a:t>
            </a:r>
            <a:r>
              <a:rPr lang="en-US" dirty="0" smtClean="0"/>
              <a:t>n language processing for domain general cognition?</a:t>
            </a:r>
            <a:endParaRPr lang="en-US" dirty="0"/>
          </a:p>
        </p:txBody>
      </p:sp>
      <p:pic>
        <p:nvPicPr>
          <p:cNvPr id="6" name="Picture 5" descr="produ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768" y="2786968"/>
            <a:ext cx="2754535" cy="2057400"/>
          </a:xfrm>
          <a:prstGeom prst="rect">
            <a:avLst/>
          </a:prstGeom>
        </p:spPr>
      </p:pic>
      <p:sp>
        <p:nvSpPr>
          <p:cNvPr id="7" name="Rectangle 6"/>
          <p:cNvSpPr/>
          <p:nvPr/>
        </p:nvSpPr>
        <p:spPr>
          <a:xfrm>
            <a:off x="3505200" y="2514600"/>
            <a:ext cx="4572000" cy="2677656"/>
          </a:xfrm>
          <a:prstGeom prst="rect">
            <a:avLst/>
          </a:prstGeom>
        </p:spPr>
        <p:txBody>
          <a:bodyPr>
            <a:spAutoFit/>
          </a:bodyPr>
          <a:lstStyle/>
          <a:p>
            <a:r>
              <a:rPr lang="en-US" dirty="0"/>
              <a:t>What becomes inhibited?</a:t>
            </a:r>
          </a:p>
          <a:p>
            <a:endParaRPr lang="en-US" dirty="0"/>
          </a:p>
          <a:p>
            <a:pPr marL="628650" indent="-166688">
              <a:buFont typeface="Wingdings" charset="2"/>
              <a:buChar char="v"/>
            </a:pPr>
            <a:r>
              <a:rPr lang="en-US" dirty="0">
                <a:solidFill>
                  <a:srgbClr val="FF0000"/>
                </a:solidFill>
              </a:rPr>
              <a:t>	 </a:t>
            </a:r>
            <a:r>
              <a:rPr lang="en-US" dirty="0"/>
              <a:t>peach  (a single word)</a:t>
            </a:r>
          </a:p>
          <a:p>
            <a:pPr marL="628650" indent="-166688"/>
            <a:endParaRPr lang="en-US" dirty="0"/>
          </a:p>
          <a:p>
            <a:pPr marL="628650" indent="-166688">
              <a:buFont typeface="Wingdings" charset="2"/>
              <a:buChar char="v"/>
            </a:pPr>
            <a:r>
              <a:rPr lang="en-US" dirty="0">
                <a:solidFill>
                  <a:srgbClr val="FF0000"/>
                </a:solidFill>
              </a:rPr>
              <a:t>	 </a:t>
            </a:r>
            <a:r>
              <a:rPr lang="en-US" dirty="0"/>
              <a:t>fruit (a semantic category)</a:t>
            </a:r>
          </a:p>
          <a:p>
            <a:pPr marL="628650" indent="-166688"/>
            <a:endParaRPr lang="en-US" dirty="0"/>
          </a:p>
          <a:p>
            <a:pPr marL="628650" indent="-166688">
              <a:buFont typeface="Wingdings" charset="2"/>
              <a:buChar char="v"/>
            </a:pPr>
            <a:r>
              <a:rPr lang="en-US" dirty="0">
                <a:solidFill>
                  <a:srgbClr val="FF0000"/>
                </a:solidFill>
              </a:rPr>
              <a:t>	 </a:t>
            </a:r>
            <a:r>
              <a:rPr lang="en-US" dirty="0"/>
              <a:t>all of the native language</a:t>
            </a:r>
          </a:p>
        </p:txBody>
      </p:sp>
    </p:spTree>
    <p:extLst>
      <p:ext uri="{BB962C8B-B14F-4D97-AF65-F5344CB8AC3E}">
        <p14:creationId xmlns:p14="http://schemas.microsoft.com/office/powerpoint/2010/main" val="1287720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685800"/>
            <a:ext cx="82708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i="1" dirty="0">
                <a:latin typeface="Times New Roman" charset="0"/>
                <a:cs typeface="Times" charset="0"/>
              </a:rPr>
              <a:t>Does inhibition of L1 depend on the context of language use?</a:t>
            </a:r>
          </a:p>
          <a:p>
            <a:endParaRPr lang="en-US" dirty="0">
              <a:latin typeface="Times New Roman" charset="0"/>
              <a:cs typeface="Times" charset="0"/>
            </a:endParaRPr>
          </a:p>
          <a:p>
            <a:r>
              <a:rPr lang="en-US" dirty="0">
                <a:latin typeface="Times New Roman" charset="0"/>
                <a:cs typeface="Times" charset="0"/>
              </a:rPr>
              <a:t>Linck, Kroll, &amp; Sunderman (2009): </a:t>
            </a:r>
            <a:r>
              <a:rPr lang="en-US" i="1" dirty="0">
                <a:latin typeface="Times New Roman" charset="0"/>
                <a:cs typeface="Times" charset="0"/>
              </a:rPr>
              <a:t>Losing access to</a:t>
            </a:r>
          </a:p>
          <a:p>
            <a:r>
              <a:rPr lang="en-US" i="1" dirty="0">
                <a:latin typeface="Times New Roman" charset="0"/>
                <a:cs typeface="Times" charset="0"/>
              </a:rPr>
              <a:t>the native language while immersed in a second language</a:t>
            </a:r>
            <a:r>
              <a:rPr lang="en-US" dirty="0">
                <a:latin typeface="Times New Roman" charset="0"/>
                <a:cs typeface="Times" charset="0"/>
              </a:rPr>
              <a:t> </a:t>
            </a:r>
          </a:p>
          <a:p>
            <a:endParaRPr lang="en-US" dirty="0">
              <a:latin typeface="Times New Roman" charset="0"/>
              <a:cs typeface="Times" charset="0"/>
            </a:endParaRPr>
          </a:p>
          <a:p>
            <a:r>
              <a:rPr lang="en-US" dirty="0">
                <a:latin typeface="Times New Roman" charset="0"/>
                <a:cs typeface="Times" charset="0"/>
              </a:rPr>
              <a:t>Examined the performance of  L2 learners who were all native </a:t>
            </a:r>
          </a:p>
          <a:p>
            <a:r>
              <a:rPr lang="en-US" dirty="0">
                <a:latin typeface="Times New Roman" charset="0"/>
                <a:cs typeface="Times" charset="0"/>
              </a:rPr>
              <a:t>English speakers at an intermediate level of studying Spanish </a:t>
            </a:r>
          </a:p>
          <a:p>
            <a:r>
              <a:rPr lang="en-US" dirty="0">
                <a:latin typeface="Times New Roman" charset="0"/>
                <a:cs typeface="Times" charset="0"/>
              </a:rPr>
              <a:t>as the L2. </a:t>
            </a:r>
          </a:p>
          <a:p>
            <a:endParaRPr lang="en-US" dirty="0">
              <a:latin typeface="Times New Roman" charset="0"/>
              <a:cs typeface="Times" charset="0"/>
            </a:endParaRPr>
          </a:p>
          <a:p>
            <a:r>
              <a:rPr lang="en-US" dirty="0">
                <a:latin typeface="Times New Roman" charset="0"/>
                <a:cs typeface="Times" charset="0"/>
              </a:rPr>
              <a:t>One group was </a:t>
            </a:r>
            <a:r>
              <a:rPr lang="en-US" b="1" dirty="0">
                <a:latin typeface="Times New Roman" charset="0"/>
                <a:cs typeface="Times" charset="0"/>
              </a:rPr>
              <a:t>studying abroad in Spain and immersed </a:t>
            </a:r>
            <a:r>
              <a:rPr lang="en-US" dirty="0">
                <a:latin typeface="Times New Roman" charset="0"/>
                <a:cs typeface="Times" charset="0"/>
              </a:rPr>
              <a:t>in the </a:t>
            </a:r>
          </a:p>
          <a:p>
            <a:r>
              <a:rPr lang="en-US" dirty="0">
                <a:latin typeface="Times New Roman" charset="0"/>
                <a:cs typeface="Times" charset="0"/>
              </a:rPr>
              <a:t>L2 environment whereas the other group was studying in the </a:t>
            </a:r>
          </a:p>
          <a:p>
            <a:r>
              <a:rPr lang="en-US" b="1" dirty="0">
                <a:latin typeface="Times New Roman" charset="0"/>
                <a:cs typeface="Times" charset="0"/>
              </a:rPr>
              <a:t>classroom</a:t>
            </a:r>
            <a:r>
              <a:rPr lang="en-US" dirty="0">
                <a:latin typeface="Times New Roman" charset="0"/>
                <a:cs typeface="Times" charset="0"/>
              </a:rPr>
              <a:t> in very monolingual Pennsylvania.</a:t>
            </a:r>
          </a:p>
          <a:p>
            <a:endParaRPr lang="en-US" dirty="0">
              <a:latin typeface="Times New Roman" charset="0"/>
              <a:cs typeface="Times" charset="0"/>
            </a:endParaRPr>
          </a:p>
          <a:p>
            <a:r>
              <a:rPr lang="en-US" b="1" i="1" dirty="0">
                <a:latin typeface="Times New Roman" charset="0"/>
                <a:cs typeface="Times" charset="0"/>
              </a:rPr>
              <a:t>L1 activity was reduced in both comprehension and production</a:t>
            </a:r>
          </a:p>
          <a:p>
            <a:r>
              <a:rPr lang="en-US" b="1" i="1" dirty="0">
                <a:latin typeface="Times New Roman" charset="0"/>
                <a:cs typeface="Times" charset="0"/>
              </a:rPr>
              <a:t>when learners were immersed in the L2 environment.</a:t>
            </a:r>
            <a:endParaRPr lang="en-US" dirty="0">
              <a:cs typeface="Times" charset="0"/>
            </a:endParaRPr>
          </a:p>
        </p:txBody>
      </p:sp>
    </p:spTree>
    <p:extLst>
      <p:ext uri="{BB962C8B-B14F-4D97-AF65-F5344CB8AC3E}">
        <p14:creationId xmlns:p14="http://schemas.microsoft.com/office/powerpoint/2010/main" val="286445432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4272397320"/>
              </p:ext>
            </p:extLst>
          </p:nvPr>
        </p:nvGraphicFramePr>
        <p:xfrm>
          <a:off x="1976438" y="1139825"/>
          <a:ext cx="5399087" cy="3436938"/>
        </p:xfrm>
        <a:graphic>
          <a:graphicData uri="http://schemas.openxmlformats.org/presentationml/2006/ole">
            <mc:AlternateContent xmlns:mc="http://schemas.openxmlformats.org/markup-compatibility/2006">
              <mc:Choice xmlns:v="urn:schemas-microsoft-com:vml" Requires="v">
                <p:oleObj spid="_x0000_s1054" name="Chart" r:id="rId3" imgW="6705600" imgH="4013200" progId="MSGraph.Chart.8">
                  <p:embed followColorScheme="full"/>
                </p:oleObj>
              </mc:Choice>
              <mc:Fallback>
                <p:oleObj name="Chart" r:id="rId3" imgW="6705600" imgH="4013200" progId="MSGraph.Chart.8">
                  <p:embed followColorScheme="full"/>
                  <p:pic>
                    <p:nvPicPr>
                      <p:cNvPr id="0" name=""/>
                      <p:cNvPicPr>
                        <a:picLocks noChangeAspect="1" noChangeArrowheads="1"/>
                      </p:cNvPicPr>
                      <p:nvPr/>
                    </p:nvPicPr>
                    <p:blipFill>
                      <a:blip r:embed="rId4"/>
                      <a:srcRect/>
                      <a:stretch>
                        <a:fillRect/>
                      </a:stretch>
                    </p:blipFill>
                    <p:spPr bwMode="auto">
                      <a:xfrm>
                        <a:off x="1976438" y="1139825"/>
                        <a:ext cx="5399087" cy="3436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4"/>
          <p:cNvSpPr>
            <a:spLocks noChangeArrowheads="1"/>
          </p:cNvSpPr>
          <p:nvPr/>
        </p:nvSpPr>
        <p:spPr bwMode="auto">
          <a:xfrm>
            <a:off x="381000" y="4724400"/>
            <a:ext cx="8610600" cy="1785104"/>
          </a:xfrm>
          <a:prstGeom prst="rect">
            <a:avLst/>
          </a:prstGeom>
          <a:noFill/>
          <a:ln w="9525">
            <a:noFill/>
            <a:miter lim="800000"/>
            <a:headEnd/>
            <a:tailEnd/>
          </a:ln>
        </p:spPr>
        <p:txBody>
          <a:bodyPr wrap="square">
            <a:spAutoFit/>
          </a:bodyPr>
          <a:lstStyle/>
          <a:p>
            <a:r>
              <a:rPr lang="en-US" sz="2200" dirty="0">
                <a:latin typeface="Times New Roman" pitchFamily="-106" charset="0"/>
                <a:cs typeface="Times New Roman" pitchFamily="-106" charset="0"/>
              </a:rPr>
              <a:t>The immersed learners </a:t>
            </a:r>
            <a:r>
              <a:rPr lang="en-US" sz="2200" dirty="0" smtClean="0">
                <a:latin typeface="Times New Roman" pitchFamily="-106" charset="0"/>
                <a:cs typeface="Times New Roman" pitchFamily="-106" charset="0"/>
              </a:rPr>
              <a:t>had </a:t>
            </a:r>
            <a:r>
              <a:rPr lang="en-US" sz="2200" dirty="0">
                <a:latin typeface="Times New Roman" pitchFamily="-106" charset="0"/>
                <a:cs typeface="Times New Roman" pitchFamily="-106" charset="0"/>
              </a:rPr>
              <a:t>lower </a:t>
            </a:r>
            <a:r>
              <a:rPr lang="en-US" sz="2200" dirty="0" smtClean="0">
                <a:latin typeface="Times New Roman" pitchFamily="-106" charset="0"/>
                <a:cs typeface="Times New Roman" pitchFamily="-106" charset="0"/>
              </a:rPr>
              <a:t>semantic </a:t>
            </a:r>
            <a:r>
              <a:rPr lang="en-US" sz="2200" dirty="0">
                <a:latin typeface="Times New Roman" pitchFamily="-106" charset="0"/>
                <a:cs typeface="Times New Roman" pitchFamily="-106" charset="0"/>
              </a:rPr>
              <a:t>fluency in </a:t>
            </a:r>
            <a:r>
              <a:rPr lang="en-US" sz="2200" b="1" dirty="0">
                <a:solidFill>
                  <a:srgbClr val="FF0000"/>
                </a:solidFill>
                <a:latin typeface="Times New Roman" pitchFamily="-106" charset="0"/>
                <a:cs typeface="Times New Roman" pitchFamily="-106" charset="0"/>
              </a:rPr>
              <a:t>English</a:t>
            </a:r>
            <a:r>
              <a:rPr lang="en-US" sz="2200" dirty="0">
                <a:latin typeface="Times New Roman" pitchFamily="-106" charset="0"/>
                <a:cs typeface="Times New Roman" pitchFamily="-106" charset="0"/>
              </a:rPr>
              <a:t>, the </a:t>
            </a:r>
            <a:r>
              <a:rPr lang="en-US" sz="2200" dirty="0" smtClean="0">
                <a:latin typeface="Times New Roman" pitchFamily="-106" charset="0"/>
                <a:cs typeface="Times New Roman" pitchFamily="-106" charset="0"/>
              </a:rPr>
              <a:t>L1. Taken together with their performance on a translation recognition task showing that they were insensitive to lexical distractors in the L1, these data suggest </a:t>
            </a:r>
            <a:r>
              <a:rPr lang="en-US" sz="2200" dirty="0">
                <a:latin typeface="Times New Roman" pitchFamily="-106" charset="0"/>
                <a:cs typeface="Times New Roman" pitchFamily="-106" charset="0"/>
              </a:rPr>
              <a:t>that they </a:t>
            </a:r>
            <a:r>
              <a:rPr lang="en-US" sz="2200" dirty="0" smtClean="0">
                <a:latin typeface="Times New Roman" pitchFamily="-106" charset="0"/>
                <a:cs typeface="Times New Roman" pitchFamily="-106" charset="0"/>
              </a:rPr>
              <a:t>were </a:t>
            </a:r>
            <a:r>
              <a:rPr lang="en-US" sz="2200" dirty="0">
                <a:latin typeface="Times New Roman" pitchFamily="-106" charset="0"/>
                <a:cs typeface="Times New Roman" pitchFamily="-106" charset="0"/>
              </a:rPr>
              <a:t>suppressing the L1 while living in the L2 </a:t>
            </a:r>
            <a:r>
              <a:rPr lang="en-US" sz="2200" dirty="0" smtClean="0">
                <a:latin typeface="Times New Roman" pitchFamily="-106" charset="0"/>
                <a:cs typeface="Times New Roman" pitchFamily="-106" charset="0"/>
              </a:rPr>
              <a:t>context</a:t>
            </a:r>
            <a:r>
              <a:rPr lang="en-US" sz="2200" dirty="0">
                <a:latin typeface="Times New Roman" pitchFamily="-106" charset="0"/>
                <a:cs typeface="Times New Roman" pitchFamily="-106" charset="0"/>
              </a:rPr>
              <a:t> </a:t>
            </a:r>
            <a:r>
              <a:rPr lang="en-US" sz="2200" dirty="0" smtClean="0">
                <a:latin typeface="Times New Roman" pitchFamily="-106" charset="0"/>
                <a:cs typeface="Times New Roman" pitchFamily="-106" charset="0"/>
              </a:rPr>
              <a:t>(and see </a:t>
            </a:r>
            <a:r>
              <a:rPr lang="en-US" sz="2200" dirty="0" err="1" smtClean="0">
                <a:latin typeface="Times New Roman" pitchFamily="-106" charset="0"/>
                <a:cs typeface="Times New Roman" pitchFamily="-106" charset="0"/>
              </a:rPr>
              <a:t>Baus</a:t>
            </a:r>
            <a:r>
              <a:rPr lang="en-US" sz="2200" dirty="0" smtClean="0">
                <a:latin typeface="Times New Roman" pitchFamily="-106" charset="0"/>
                <a:cs typeface="Times New Roman" pitchFamily="-106" charset="0"/>
              </a:rPr>
              <a:t> et al., 2013, for related findings).</a:t>
            </a:r>
          </a:p>
        </p:txBody>
      </p:sp>
      <p:sp>
        <p:nvSpPr>
          <p:cNvPr id="4" name="TextBox 3"/>
          <p:cNvSpPr txBox="1"/>
          <p:nvPr/>
        </p:nvSpPr>
        <p:spPr>
          <a:xfrm>
            <a:off x="533400" y="304800"/>
            <a:ext cx="7928222" cy="830997"/>
          </a:xfrm>
          <a:prstGeom prst="rect">
            <a:avLst/>
          </a:prstGeom>
          <a:noFill/>
        </p:spPr>
        <p:txBody>
          <a:bodyPr wrap="none" rtlCol="0">
            <a:spAutoFit/>
          </a:bodyPr>
          <a:lstStyle/>
          <a:p>
            <a:r>
              <a:rPr lang="en-US" dirty="0" smtClean="0"/>
              <a:t>Linck et al. (2009):  Semantic fluency in immersed learners vs.</a:t>
            </a:r>
          </a:p>
          <a:p>
            <a:r>
              <a:rPr lang="en-US" dirty="0"/>
              <a:t>c</a:t>
            </a:r>
            <a:r>
              <a:rPr lang="en-US" dirty="0" smtClean="0"/>
              <a:t>lassroom learners </a:t>
            </a:r>
            <a:endParaRPr lang="en-US" dirty="0"/>
          </a:p>
        </p:txBody>
      </p:sp>
    </p:spTree>
    <p:extLst>
      <p:ext uri="{BB962C8B-B14F-4D97-AF65-F5344CB8AC3E}">
        <p14:creationId xmlns:p14="http://schemas.microsoft.com/office/powerpoint/2010/main" val="40407190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228600" y="152400"/>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200" dirty="0">
                <a:cs typeface="Times" charset="0"/>
              </a:rPr>
              <a:t>             </a:t>
            </a:r>
            <a:r>
              <a:rPr lang="en-US" sz="2800" dirty="0" smtClean="0">
                <a:cs typeface="Times" charset="0"/>
              </a:rPr>
              <a:t>Summary of studies on bilingual speech planning</a:t>
            </a:r>
            <a:endParaRPr lang="en-US" sz="2000" dirty="0">
              <a:solidFill>
                <a:srgbClr val="FF0000"/>
              </a:solidFill>
              <a:cs typeface="Times" charset="0"/>
            </a:endParaRPr>
          </a:p>
        </p:txBody>
      </p:sp>
      <p:sp>
        <p:nvSpPr>
          <p:cNvPr id="6" name="TextBox 5"/>
          <p:cNvSpPr txBox="1"/>
          <p:nvPr/>
        </p:nvSpPr>
        <p:spPr>
          <a:xfrm>
            <a:off x="304800" y="762000"/>
            <a:ext cx="8534400" cy="5943600"/>
          </a:xfrm>
          <a:prstGeom prst="rect">
            <a:avLst/>
          </a:prstGeom>
          <a:noFill/>
        </p:spPr>
        <p:txBody>
          <a:bodyPr wrap="square" rtlCol="0">
            <a:normAutofit lnSpcReduction="10000"/>
          </a:bodyPr>
          <a:lstStyle/>
          <a:p>
            <a:pPr marL="512763" indent="-512763">
              <a:buFont typeface="Wingdings" charset="2"/>
              <a:buChar char="v"/>
            </a:pPr>
            <a:r>
              <a:rPr lang="en-US" sz="2100" dirty="0" smtClean="0"/>
              <a:t>When relatively proficient bilinguals prepare to speak words in their L2,    there is inhibition that appears to suppress the activity of the stronger L1.</a:t>
            </a:r>
          </a:p>
          <a:p>
            <a:pPr marL="512763" indent="-512763"/>
            <a:endParaRPr lang="en-US" sz="2100" dirty="0"/>
          </a:p>
          <a:p>
            <a:pPr marL="512763" indent="-512763">
              <a:buFont typeface="Wingdings" charset="2"/>
              <a:buChar char="v"/>
            </a:pPr>
            <a:r>
              <a:rPr lang="en-US" sz="2100" dirty="0" smtClean="0"/>
              <a:t>The inhibition seen for the L1 can be seen in the earliest measures of speech  planning evident in ERPs, in performance on behavioral tasks, in late acoustic measures of produced speech, and in differential patterns of brain activity in fMRI studies. </a:t>
            </a:r>
          </a:p>
          <a:p>
            <a:pPr marL="512763" indent="-512763"/>
            <a:endParaRPr lang="en-US" sz="2100" dirty="0"/>
          </a:p>
          <a:p>
            <a:pPr marL="512763" indent="-512763">
              <a:buFont typeface="Wingdings" charset="2"/>
              <a:buChar char="v"/>
            </a:pPr>
            <a:r>
              <a:rPr lang="en-US" sz="2100" dirty="0" smtClean="0"/>
              <a:t>A similar inhibitory pattern of L1 is seen among immersed L2 learners.</a:t>
            </a:r>
          </a:p>
          <a:p>
            <a:pPr marL="512763" indent="-512763"/>
            <a:endParaRPr lang="en-US" sz="2100" dirty="0"/>
          </a:p>
          <a:p>
            <a:pPr marL="512763" indent="-512763">
              <a:buFont typeface="Wingdings" charset="2"/>
              <a:buChar char="v"/>
            </a:pPr>
            <a:r>
              <a:rPr lang="en-US" sz="2100" dirty="0" smtClean="0">
                <a:cs typeface="Times" charset="0"/>
              </a:rPr>
              <a:t>Understanding </a:t>
            </a:r>
            <a:r>
              <a:rPr lang="en-US" sz="2100" dirty="0">
                <a:cs typeface="Times" charset="0"/>
              </a:rPr>
              <a:t>the short and long-term consequences of these changes will be critical for developing a comprehensive account of what it means to be a proficient bilingual but also for what it means to lose access to the native language following extended L2 immersion in healthy adults or for bilingual aphasic </a:t>
            </a:r>
            <a:r>
              <a:rPr lang="en-US" sz="2100" dirty="0" smtClean="0">
                <a:cs typeface="Times" charset="0"/>
              </a:rPr>
              <a:t>patients for whom cognitive control is crucial.</a:t>
            </a:r>
            <a:endParaRPr lang="en-US" sz="2100" dirty="0" smtClean="0"/>
          </a:p>
          <a:p>
            <a:pPr marL="512763" indent="-512763"/>
            <a:endParaRPr lang="en-US" sz="2100" dirty="0"/>
          </a:p>
          <a:p>
            <a:pPr marL="512763" indent="-512763">
              <a:buFont typeface="Wingdings" charset="2"/>
              <a:buChar char="v"/>
            </a:pPr>
            <a:r>
              <a:rPr lang="en-US" sz="2100" dirty="0" smtClean="0"/>
              <a:t>A critical issue is now to understand how the observed inhibition relates to the presence of bilingual advantages in the realm of executive control. </a:t>
            </a:r>
            <a:r>
              <a:rPr lang="en-US" sz="2000" dirty="0" smtClean="0">
                <a:cs typeface="Comic Sans MS" charset="0"/>
              </a:rPr>
              <a:t>Inhibitory control </a:t>
            </a:r>
            <a:r>
              <a:rPr lang="en-US" sz="2000" dirty="0">
                <a:cs typeface="Comic Sans MS" charset="0"/>
              </a:rPr>
              <a:t>may involve different brain networks that </a:t>
            </a:r>
            <a:r>
              <a:rPr lang="en-US" sz="2000" dirty="0" smtClean="0">
                <a:cs typeface="Comic Sans MS" charset="0"/>
              </a:rPr>
              <a:t>are </a:t>
            </a:r>
            <a:r>
              <a:rPr lang="en-US" sz="2000" dirty="0">
                <a:cs typeface="Comic Sans MS" charset="0"/>
              </a:rPr>
              <a:t>engaged in specific ways to solve different types of language </a:t>
            </a:r>
            <a:r>
              <a:rPr lang="en-US" sz="2000" dirty="0" smtClean="0">
                <a:cs typeface="Comic Sans MS" charset="0"/>
              </a:rPr>
              <a:t>processing </a:t>
            </a:r>
            <a:r>
              <a:rPr lang="en-US" sz="2000" dirty="0">
                <a:cs typeface="Comic Sans MS" charset="0"/>
              </a:rPr>
              <a:t>problems. </a:t>
            </a:r>
          </a:p>
          <a:p>
            <a:pPr marL="512763" indent="-512763">
              <a:buFont typeface="Wingdings" charset="2"/>
              <a:buChar char="v"/>
            </a:pPr>
            <a:endParaRPr lang="en-US" sz="2100" dirty="0" smtClean="0"/>
          </a:p>
          <a:p>
            <a:pPr marL="512763" indent="-512763"/>
            <a:endParaRPr lang="en-US" sz="2200" dirty="0"/>
          </a:p>
          <a:p>
            <a:pPr marL="512763" indent="-512763"/>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7086600" cy="3046988"/>
          </a:xfrm>
          <a:prstGeom prst="rect">
            <a:avLst/>
          </a:prstGeom>
          <a:no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                                                               </a:t>
            </a:r>
            <a:endParaRPr lang="en-US" dirty="0"/>
          </a:p>
        </p:txBody>
      </p:sp>
      <p:sp>
        <p:nvSpPr>
          <p:cNvPr id="3" name="TextBox 1"/>
          <p:cNvSpPr txBox="1">
            <a:spLocks noChangeArrowheads="1"/>
          </p:cNvSpPr>
          <p:nvPr/>
        </p:nvSpPr>
        <p:spPr bwMode="auto">
          <a:xfrm>
            <a:off x="228600" y="3276600"/>
            <a:ext cx="8555240" cy="327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300" dirty="0"/>
              <a:t>These studies of cross-language </a:t>
            </a:r>
            <a:r>
              <a:rPr lang="en-US" sz="2300" dirty="0" smtClean="0"/>
              <a:t>interaction suggest </a:t>
            </a:r>
            <a:r>
              <a:rPr lang="en-US" sz="2300" dirty="0"/>
              <a:t>that not only </a:t>
            </a:r>
            <a:r>
              <a:rPr lang="en-US" sz="2300" dirty="0" smtClean="0"/>
              <a:t>does </a:t>
            </a:r>
          </a:p>
          <a:p>
            <a:r>
              <a:rPr lang="en-US" sz="2300" dirty="0" smtClean="0"/>
              <a:t>the </a:t>
            </a:r>
            <a:r>
              <a:rPr lang="en-US" sz="2300" dirty="0"/>
              <a:t>L1 </a:t>
            </a:r>
            <a:r>
              <a:rPr lang="en-US" sz="2300" dirty="0" smtClean="0"/>
              <a:t>influence </a:t>
            </a:r>
            <a:r>
              <a:rPr lang="en-US" sz="2300" dirty="0"/>
              <a:t>the L2, but the L2 has persistent effects on the L1, </a:t>
            </a:r>
          </a:p>
          <a:p>
            <a:r>
              <a:rPr lang="en-US" sz="2300" dirty="0"/>
              <a:t>even for highly proficient bilinguals. Negotiating these influences </a:t>
            </a:r>
          </a:p>
          <a:p>
            <a:r>
              <a:rPr lang="en-US" sz="2300" dirty="0" smtClean="0"/>
              <a:t>has </a:t>
            </a:r>
            <a:r>
              <a:rPr lang="en-US" sz="2300" dirty="0" smtClean="0"/>
              <a:t>been hypothesized </a:t>
            </a:r>
            <a:r>
              <a:rPr lang="en-US" sz="2300" dirty="0"/>
              <a:t>to confer </a:t>
            </a:r>
            <a:r>
              <a:rPr lang="en-US" sz="2300" dirty="0" smtClean="0"/>
              <a:t>some of the observed consequences </a:t>
            </a:r>
            <a:r>
              <a:rPr lang="en-US" sz="2300" dirty="0"/>
              <a:t>to </a:t>
            </a:r>
            <a:endParaRPr lang="en-US" sz="2300" dirty="0" smtClean="0"/>
          </a:p>
          <a:p>
            <a:r>
              <a:rPr lang="en-US" sz="2300" dirty="0"/>
              <a:t>c</a:t>
            </a:r>
            <a:r>
              <a:rPr lang="en-US" sz="2300" dirty="0" smtClean="0"/>
              <a:t>ognition in </a:t>
            </a:r>
            <a:r>
              <a:rPr lang="en-US" sz="2300" dirty="0"/>
              <a:t>the realm of executive function</a:t>
            </a:r>
            <a:r>
              <a:rPr lang="en-US" sz="2300" dirty="0" smtClean="0"/>
              <a:t>.</a:t>
            </a:r>
          </a:p>
          <a:p>
            <a:endParaRPr lang="en-US" sz="2300" dirty="0"/>
          </a:p>
          <a:p>
            <a:r>
              <a:rPr lang="en-US" sz="2300" dirty="0" smtClean="0"/>
              <a:t>The effects of bilingualism on the L1 are not just about words.  We see </a:t>
            </a:r>
          </a:p>
          <a:p>
            <a:r>
              <a:rPr lang="en-US" sz="2300" dirty="0"/>
              <a:t>r</a:t>
            </a:r>
            <a:r>
              <a:rPr lang="en-US" sz="2300" dirty="0" smtClean="0"/>
              <a:t>elated phenomena at every level of language processing, including </a:t>
            </a:r>
          </a:p>
          <a:p>
            <a:r>
              <a:rPr lang="en-US" sz="2300" dirty="0" smtClean="0"/>
              <a:t>the grammar.</a:t>
            </a:r>
            <a:endParaRPr lang="en-US" sz="2300" dirty="0"/>
          </a:p>
        </p:txBody>
      </p:sp>
      <p:sp>
        <p:nvSpPr>
          <p:cNvPr id="4" name="Rectangle 2"/>
          <p:cNvSpPr>
            <a:spLocks noChangeArrowheads="1"/>
          </p:cNvSpPr>
          <p:nvPr/>
        </p:nvSpPr>
        <p:spPr bwMode="auto">
          <a:xfrm>
            <a:off x="1828800" y="2438400"/>
            <a:ext cx="6135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The native language is not the Rock of Gibraltar </a:t>
            </a:r>
          </a:p>
        </p:txBody>
      </p:sp>
      <p:pic>
        <p:nvPicPr>
          <p:cNvPr id="5" name="Picture 3" descr="285px-Gib_b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838200"/>
            <a:ext cx="36195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62511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830263" y="1349375"/>
            <a:ext cx="184150" cy="366713"/>
          </a:xfrm>
          <a:prstGeom prst="rect">
            <a:avLst/>
          </a:prstGeom>
          <a:noFill/>
          <a:ln w="9525">
            <a:noFill/>
            <a:miter lim="800000"/>
            <a:headEnd/>
            <a:tailEnd/>
          </a:ln>
        </p:spPr>
        <p:txBody>
          <a:bodyPr wrap="none">
            <a:prstTxWarp prst="textNoShape">
              <a:avLst/>
            </a:prstTxWarp>
            <a:spAutoFit/>
          </a:bodyPr>
          <a:lstStyle/>
          <a:p>
            <a:endParaRPr lang="en-US"/>
          </a:p>
        </p:txBody>
      </p:sp>
      <p:sp>
        <p:nvSpPr>
          <p:cNvPr id="51203" name="Rectangle 5"/>
          <p:cNvSpPr>
            <a:spLocks noChangeArrowheads="1"/>
          </p:cNvSpPr>
          <p:nvPr/>
        </p:nvSpPr>
        <p:spPr bwMode="auto">
          <a:xfrm>
            <a:off x="26988" y="381000"/>
            <a:ext cx="9117012" cy="6524625"/>
          </a:xfrm>
          <a:prstGeom prst="rect">
            <a:avLst/>
          </a:prstGeom>
          <a:noFill/>
          <a:ln w="9525">
            <a:noFill/>
            <a:miter lim="800000"/>
            <a:headEnd/>
            <a:tailEnd/>
          </a:ln>
        </p:spPr>
        <p:txBody>
          <a:bodyPr wrap="none">
            <a:prstTxWarp prst="textNoShape">
              <a:avLst/>
            </a:prstTxWarp>
            <a:spAutoFit/>
          </a:bodyPr>
          <a:lstStyle/>
          <a:p>
            <a:r>
              <a:rPr lang="en-US" i="1"/>
              <a:t>Is this story about the effects of cross-language activation from L2 to L1 </a:t>
            </a:r>
          </a:p>
          <a:p>
            <a:r>
              <a:rPr lang="en-US" i="1"/>
              <a:t>only about the lexicon? No.  It’s also about the grammar.</a:t>
            </a:r>
          </a:p>
          <a:p>
            <a:endParaRPr lang="en-US" sz="2000"/>
          </a:p>
          <a:p>
            <a:r>
              <a:rPr lang="en-US" sz="2000"/>
              <a:t>Many studies of the L2 grammar demonstrate persistent transfer of the L1 in using the </a:t>
            </a:r>
          </a:p>
          <a:p>
            <a:r>
              <a:rPr lang="en-US" sz="2000"/>
              <a:t>L2 but they also show that the L1 becomes sensitive to the influence of the L2.</a:t>
            </a:r>
          </a:p>
          <a:p>
            <a:endParaRPr lang="en-US" sz="2000"/>
          </a:p>
          <a:p>
            <a:r>
              <a:rPr lang="en-US" sz="2000"/>
              <a:t>Dussias (2003): How do the structural commitments of one language influence</a:t>
            </a:r>
          </a:p>
          <a:p>
            <a:r>
              <a:rPr lang="en-US" sz="2000"/>
              <a:t>the processing of the other language?</a:t>
            </a:r>
          </a:p>
          <a:p>
            <a:endParaRPr lang="en-US" sz="2000"/>
          </a:p>
          <a:p>
            <a:r>
              <a:rPr lang="en-US" sz="2000" b="1" i="1">
                <a:solidFill>
                  <a:srgbClr val="FF1D05"/>
                </a:solidFill>
              </a:rPr>
              <a:t>Peter fell in love with the daughter of the psychologist who studied in California.</a:t>
            </a:r>
            <a:endParaRPr lang="en-US" sz="2000" b="1">
              <a:solidFill>
                <a:srgbClr val="FF1D05"/>
              </a:solidFill>
            </a:endParaRPr>
          </a:p>
          <a:p>
            <a:endParaRPr lang="en-US" sz="2000" b="1">
              <a:solidFill>
                <a:srgbClr val="FF1D05"/>
              </a:solidFill>
            </a:endParaRPr>
          </a:p>
          <a:p>
            <a:r>
              <a:rPr lang="en-US" sz="2000"/>
              <a:t>Who studied in California?</a:t>
            </a:r>
          </a:p>
          <a:p>
            <a:endParaRPr lang="en-US" sz="800"/>
          </a:p>
          <a:p>
            <a:r>
              <a:rPr lang="en-US" sz="2000"/>
              <a:t>	</a:t>
            </a:r>
            <a:r>
              <a:rPr lang="en-US" sz="2000" i="1"/>
              <a:t>Native English speakers: </a:t>
            </a:r>
            <a:r>
              <a:rPr lang="en-US" sz="2000" b="1" i="1"/>
              <a:t>the psychologist</a:t>
            </a:r>
            <a:endParaRPr lang="en-US" sz="2000" i="1"/>
          </a:p>
          <a:p>
            <a:endParaRPr lang="en-US" sz="2000"/>
          </a:p>
          <a:p>
            <a:r>
              <a:rPr lang="en-US" sz="2000"/>
              <a:t>	</a:t>
            </a:r>
            <a:r>
              <a:rPr lang="en-US" sz="2000" i="1"/>
              <a:t>Native Spanish speakers: </a:t>
            </a:r>
            <a:r>
              <a:rPr lang="en-US" sz="2000" b="1" i="1"/>
              <a:t>the daughter</a:t>
            </a:r>
          </a:p>
          <a:p>
            <a:endParaRPr lang="en-US" sz="2000" b="1" i="1"/>
          </a:p>
          <a:p>
            <a:r>
              <a:rPr lang="en-US" sz="2200" b="1" i="1"/>
              <a:t>Critical result: Native Spanish speakers immersed in an English dominant</a:t>
            </a:r>
          </a:p>
          <a:p>
            <a:r>
              <a:rPr lang="en-US" sz="2200" b="1" i="1"/>
              <a:t>environment begin to parse sentences in Spanish, their native language, like</a:t>
            </a:r>
          </a:p>
          <a:p>
            <a:r>
              <a:rPr lang="en-US" sz="2200" b="1" i="1"/>
              <a:t>English, their L2!</a:t>
            </a:r>
            <a:endParaRPr lang="en-US" sz="2200"/>
          </a:p>
          <a:p>
            <a:endParaRPr lang="en-US"/>
          </a:p>
        </p:txBody>
      </p:sp>
      <p:sp>
        <p:nvSpPr>
          <p:cNvPr id="51204" name="Rectangle 6"/>
          <p:cNvSpPr>
            <a:spLocks noChangeArrowheads="1"/>
          </p:cNvSpPr>
          <p:nvPr/>
        </p:nvSpPr>
        <p:spPr bwMode="auto">
          <a:xfrm>
            <a:off x="10296525" y="6149975"/>
            <a:ext cx="184150" cy="366713"/>
          </a:xfrm>
          <a:prstGeom prst="rect">
            <a:avLst/>
          </a:prstGeom>
          <a:noFill/>
          <a:ln w="9525">
            <a:noFill/>
            <a:miter lim="800000"/>
            <a:headEnd/>
            <a:tailEnd/>
          </a:ln>
        </p:spPr>
        <p:txBody>
          <a:bodyPr wrap="none">
            <a:prstTxWarp prst="textNoShape">
              <a:avLst/>
            </a:prstTxWarp>
            <a:spAutoFit/>
          </a:bodyPr>
          <a:lstStyle/>
          <a:p>
            <a:endParaRPr lang="en-US"/>
          </a:p>
        </p:txBody>
      </p:sp>
    </p:spTree>
    <p:extLst>
      <p:ext uri="{BB962C8B-B14F-4D97-AF65-F5344CB8AC3E}">
        <p14:creationId xmlns:p14="http://schemas.microsoft.com/office/powerpoint/2010/main" val="350113243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5-23 at 2.38.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43000"/>
            <a:ext cx="8562975" cy="5181981"/>
          </a:xfrm>
          <a:prstGeom prst="rect">
            <a:avLst/>
          </a:prstGeom>
        </p:spPr>
      </p:pic>
      <p:sp>
        <p:nvSpPr>
          <p:cNvPr id="3" name="Rectangle 2"/>
          <p:cNvSpPr/>
          <p:nvPr/>
        </p:nvSpPr>
        <p:spPr>
          <a:xfrm>
            <a:off x="304800" y="76200"/>
            <a:ext cx="6096000" cy="461665"/>
          </a:xfrm>
          <a:prstGeom prst="rect">
            <a:avLst/>
          </a:prstGeom>
        </p:spPr>
        <p:txBody>
          <a:bodyPr wrap="square">
            <a:spAutoFit/>
          </a:bodyPr>
          <a:lstStyle/>
          <a:p>
            <a:r>
              <a:rPr lang="en-US" dirty="0"/>
              <a:t>There are many other questions to ask.</a:t>
            </a:r>
          </a:p>
        </p:txBody>
      </p:sp>
    </p:spTree>
    <p:extLst>
      <p:ext uri="{BB962C8B-B14F-4D97-AF65-F5344CB8AC3E}">
        <p14:creationId xmlns:p14="http://schemas.microsoft.com/office/powerpoint/2010/main" val="297018582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7957226" cy="1200328"/>
          </a:xfrm>
          <a:prstGeom prst="rect">
            <a:avLst/>
          </a:prstGeom>
          <a:noFill/>
        </p:spPr>
        <p:txBody>
          <a:bodyPr wrap="none" rtlCol="0">
            <a:spAutoFit/>
          </a:bodyPr>
          <a:lstStyle/>
          <a:p>
            <a:r>
              <a:rPr lang="en-US" dirty="0" smtClean="0"/>
              <a:t>Does multilingualism enhance the protection from Alzheimer’s</a:t>
            </a:r>
          </a:p>
          <a:p>
            <a:r>
              <a:rPr lang="en-US" dirty="0"/>
              <a:t>t</a:t>
            </a:r>
            <a:r>
              <a:rPr lang="en-US" dirty="0" smtClean="0"/>
              <a:t>ype symptoms that have been reported for bilinguals?  </a:t>
            </a:r>
            <a:endParaRPr lang="en-US" dirty="0" smtClean="0"/>
          </a:p>
          <a:p>
            <a:r>
              <a:rPr lang="en-US" dirty="0" smtClean="0">
                <a:solidFill>
                  <a:srgbClr val="FF0000"/>
                </a:solidFill>
              </a:rPr>
              <a:t>The </a:t>
            </a:r>
            <a:r>
              <a:rPr lang="en-US" dirty="0" smtClean="0">
                <a:solidFill>
                  <a:srgbClr val="FF0000"/>
                </a:solidFill>
              </a:rPr>
              <a:t>evidence </a:t>
            </a:r>
            <a:r>
              <a:rPr lang="en-US" dirty="0" smtClean="0">
                <a:solidFill>
                  <a:srgbClr val="FF0000"/>
                </a:solidFill>
              </a:rPr>
              <a:t>is </a:t>
            </a:r>
            <a:r>
              <a:rPr lang="en-US" dirty="0" smtClean="0">
                <a:solidFill>
                  <a:srgbClr val="FF0000"/>
                </a:solidFill>
              </a:rPr>
              <a:t>mixed.</a:t>
            </a:r>
            <a:endParaRPr lang="en-US" dirty="0">
              <a:solidFill>
                <a:srgbClr val="FF0000"/>
              </a:solidFill>
            </a:endParaRPr>
          </a:p>
        </p:txBody>
      </p:sp>
      <p:sp>
        <p:nvSpPr>
          <p:cNvPr id="3" name="TextBox 2"/>
          <p:cNvSpPr txBox="1"/>
          <p:nvPr/>
        </p:nvSpPr>
        <p:spPr>
          <a:xfrm>
            <a:off x="274715" y="2209800"/>
            <a:ext cx="8869285" cy="3046988"/>
          </a:xfrm>
          <a:prstGeom prst="rect">
            <a:avLst/>
          </a:prstGeom>
          <a:noFill/>
        </p:spPr>
        <p:txBody>
          <a:bodyPr wrap="none" rtlCol="0">
            <a:spAutoFit/>
          </a:bodyPr>
          <a:lstStyle/>
          <a:p>
            <a:r>
              <a:rPr lang="en-US" dirty="0" smtClean="0"/>
              <a:t>Bialystok, Craik, &amp; Freedman (2007): Compared hospital records</a:t>
            </a:r>
          </a:p>
          <a:p>
            <a:r>
              <a:rPr lang="en-US" dirty="0"/>
              <a:t>o</a:t>
            </a:r>
            <a:r>
              <a:rPr lang="en-US" dirty="0" smtClean="0"/>
              <a:t>f monolingual and bilingual dementia patients:  Monolingual patients</a:t>
            </a:r>
          </a:p>
          <a:p>
            <a:r>
              <a:rPr lang="en-US" dirty="0" smtClean="0"/>
              <a:t>were, on average, almost four years younger than bilingual patients at</a:t>
            </a:r>
          </a:p>
          <a:p>
            <a:r>
              <a:rPr lang="en-US" dirty="0"/>
              <a:t>t</a:t>
            </a:r>
            <a:r>
              <a:rPr lang="en-US" dirty="0" smtClean="0"/>
              <a:t>ime they were diagnosed. </a:t>
            </a:r>
          </a:p>
          <a:p>
            <a:endParaRPr lang="en-US" dirty="0"/>
          </a:p>
          <a:p>
            <a:r>
              <a:rPr lang="en-US" dirty="0" smtClean="0"/>
              <a:t>Gollan et al. (2011):  Replicated the bilingual advantage in providing</a:t>
            </a:r>
          </a:p>
          <a:p>
            <a:r>
              <a:rPr lang="en-US" dirty="0"/>
              <a:t>p</a:t>
            </a:r>
            <a:r>
              <a:rPr lang="en-US" dirty="0" smtClean="0"/>
              <a:t>rotection against the onset of Alzheimer’s type symptoms but only</a:t>
            </a:r>
          </a:p>
          <a:p>
            <a:r>
              <a:rPr lang="en-US" dirty="0"/>
              <a:t>f</a:t>
            </a:r>
            <a:r>
              <a:rPr lang="en-US" dirty="0" smtClean="0"/>
              <a:t>or those bilinguals with lower levels of education. </a:t>
            </a:r>
            <a:endParaRPr lang="en-US" dirty="0"/>
          </a:p>
        </p:txBody>
      </p:sp>
      <p:sp>
        <p:nvSpPr>
          <p:cNvPr id="4" name="TextBox 3"/>
          <p:cNvSpPr txBox="1"/>
          <p:nvPr/>
        </p:nvSpPr>
        <p:spPr>
          <a:xfrm>
            <a:off x="228600" y="5715000"/>
            <a:ext cx="7774634" cy="461665"/>
          </a:xfrm>
          <a:prstGeom prst="rect">
            <a:avLst/>
          </a:prstGeom>
          <a:noFill/>
        </p:spPr>
        <p:txBody>
          <a:bodyPr wrap="none" rtlCol="0">
            <a:spAutoFit/>
          </a:bodyPr>
          <a:lstStyle/>
          <a:p>
            <a:r>
              <a:rPr lang="en-US" dirty="0" smtClean="0"/>
              <a:t>It looks like it depends on how the languages have been </a:t>
            </a:r>
            <a:r>
              <a:rPr lang="en-US" dirty="0" smtClean="0"/>
              <a:t>used.</a:t>
            </a:r>
            <a:endParaRPr lang="en-US" dirty="0"/>
          </a:p>
        </p:txBody>
      </p:sp>
    </p:spTree>
    <p:extLst>
      <p:ext uri="{BB962C8B-B14F-4D97-AF65-F5344CB8AC3E}">
        <p14:creationId xmlns:p14="http://schemas.microsoft.com/office/powerpoint/2010/main" val="72013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3400" y="762000"/>
            <a:ext cx="8001000" cy="5170488"/>
          </a:xfrm>
          <a:prstGeom prst="rect">
            <a:avLst/>
          </a:prstGeom>
          <a:noFill/>
          <a:ln w="9525">
            <a:noFill/>
            <a:miter lim="800000"/>
            <a:headEnd/>
            <a:tailEnd/>
          </a:ln>
        </p:spPr>
        <p:txBody>
          <a:bodyPr>
            <a:prstTxWarp prst="textNoShape">
              <a:avLst/>
            </a:prstTxWarp>
            <a:spAutoFit/>
          </a:bodyPr>
          <a:lstStyle/>
          <a:p>
            <a:pPr>
              <a:defRPr/>
            </a:pPr>
            <a:r>
              <a:rPr lang="en-US" sz="2200" dirty="0" smtClean="0">
                <a:latin typeface="Times" pitchFamily="-112" charset="0"/>
              </a:rPr>
              <a:t>Past research </a:t>
            </a:r>
            <a:r>
              <a:rPr lang="en-US" sz="2200" dirty="0">
                <a:latin typeface="Times" pitchFamily="-112" charset="0"/>
              </a:rPr>
              <a:t>on language processing and its cognitive basis has typically assumed that monolingual speakers are the model subjects of study and that the native language alone provides an adequate basis on which universal principles might be generalized. </a:t>
            </a:r>
          </a:p>
          <a:p>
            <a:pPr>
              <a:defRPr/>
            </a:pPr>
            <a:endParaRPr lang="en-US" sz="2200" dirty="0">
              <a:latin typeface="Times" pitchFamily="-112" charset="0"/>
            </a:endParaRPr>
          </a:p>
          <a:p>
            <a:pPr marL="454025">
              <a:buFont typeface="Wingdings" pitchFamily="-112" charset="2"/>
              <a:buChar char="v"/>
              <a:defRPr/>
            </a:pPr>
            <a:r>
              <a:rPr lang="en-US" sz="2200" dirty="0">
                <a:solidFill>
                  <a:srgbClr val="FF0000"/>
                </a:solidFill>
                <a:latin typeface="Times" pitchFamily="-112" charset="0"/>
              </a:rPr>
              <a:t> </a:t>
            </a:r>
            <a:r>
              <a:rPr lang="en-US" sz="2200" dirty="0">
                <a:latin typeface="Times" pitchFamily="-112" charset="0"/>
              </a:rPr>
              <a:t>On this view, bilinguals have been considered a special group of language users, much like brain damaged patients, children with language disorders, or deaf individuals who use a signed language to communicate. </a:t>
            </a:r>
          </a:p>
          <a:p>
            <a:pPr marL="454025">
              <a:defRPr/>
            </a:pPr>
            <a:endParaRPr lang="en-US" sz="2200" dirty="0">
              <a:latin typeface="Times" pitchFamily="-112" charset="0"/>
            </a:endParaRPr>
          </a:p>
          <a:p>
            <a:pPr marL="454025">
              <a:buFont typeface="Wingdings" pitchFamily="-112" charset="2"/>
              <a:buChar char="v"/>
              <a:defRPr/>
            </a:pPr>
            <a:r>
              <a:rPr lang="en-US" sz="2200" dirty="0">
                <a:solidFill>
                  <a:srgbClr val="FF0000"/>
                </a:solidFill>
                <a:latin typeface="Times" pitchFamily="-112" charset="0"/>
              </a:rPr>
              <a:t> </a:t>
            </a:r>
            <a:r>
              <a:rPr lang="en-US" sz="2200" dirty="0">
                <a:latin typeface="Times" pitchFamily="-112" charset="0"/>
              </a:rPr>
              <a:t>Each of these special groups holds genuine interest for the field but their performance is not necessarily taken to provide the primary source of evidence for the purpose of adjudicating the classic debates about the representation and processing of language in the mind and brain.</a:t>
            </a:r>
          </a:p>
        </p:txBody>
      </p:sp>
    </p:spTree>
    <p:extLst>
      <p:ext uri="{BB962C8B-B14F-4D97-AF65-F5344CB8AC3E}">
        <p14:creationId xmlns:p14="http://schemas.microsoft.com/office/powerpoint/2010/main" val="344884551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61482" cy="6217086"/>
          </a:xfrm>
          <a:prstGeom prst="rect">
            <a:avLst/>
          </a:prstGeom>
          <a:noFill/>
        </p:spPr>
        <p:txBody>
          <a:bodyPr wrap="none" rtlCol="0">
            <a:spAutoFit/>
          </a:bodyPr>
          <a:lstStyle/>
          <a:p>
            <a:r>
              <a:rPr lang="en-US" dirty="0" smtClean="0"/>
              <a:t>                                            </a:t>
            </a:r>
            <a:endParaRPr lang="en-US" sz="2200" dirty="0"/>
          </a:p>
          <a:p>
            <a:pPr marL="342900" indent="-342900">
              <a:buFont typeface="Wingdings" charset="2"/>
              <a:buChar char="v"/>
            </a:pPr>
            <a:r>
              <a:rPr lang="en-US" sz="2200" dirty="0" smtClean="0">
                <a:solidFill>
                  <a:srgbClr val="FF0000"/>
                </a:solidFill>
              </a:rPr>
              <a:t> </a:t>
            </a:r>
            <a:r>
              <a:rPr lang="en-US" sz="2200" dirty="0" smtClean="0"/>
              <a:t> Our review of the recent psycholinguistic and neurocognitive evidence</a:t>
            </a:r>
          </a:p>
          <a:p>
            <a:r>
              <a:rPr lang="en-US" sz="2200" dirty="0" smtClean="0"/>
              <a:t>        on juggling more than one language in the same mind and brain suggests</a:t>
            </a:r>
          </a:p>
          <a:p>
            <a:r>
              <a:rPr lang="en-US" sz="2200" dirty="0"/>
              <a:t> </a:t>
            </a:r>
            <a:r>
              <a:rPr lang="en-US" sz="2200" dirty="0" smtClean="0"/>
              <a:t>       that life experience in using more than one language has profound</a:t>
            </a:r>
          </a:p>
          <a:p>
            <a:r>
              <a:rPr lang="en-US" sz="2200" dirty="0" smtClean="0"/>
              <a:t>        consequences for both language processing and domain-general aspects of</a:t>
            </a:r>
          </a:p>
          <a:p>
            <a:r>
              <a:rPr lang="en-US" sz="2200" dirty="0" smtClean="0"/>
              <a:t>        cognitive function and cognitive control</a:t>
            </a:r>
            <a:endParaRPr lang="en-US" sz="2200" dirty="0"/>
          </a:p>
          <a:p>
            <a:endParaRPr lang="en-US" sz="2200" dirty="0"/>
          </a:p>
          <a:p>
            <a:pPr marL="342900" indent="-342900">
              <a:buFont typeface="Wingdings" charset="2"/>
              <a:buChar char="v"/>
            </a:pPr>
            <a:r>
              <a:rPr lang="en-US" sz="2200" dirty="0">
                <a:solidFill>
                  <a:srgbClr val="FF0000"/>
                </a:solidFill>
              </a:rPr>
              <a:t> </a:t>
            </a:r>
            <a:r>
              <a:rPr lang="en-US" sz="2200" dirty="0"/>
              <a:t> </a:t>
            </a:r>
            <a:r>
              <a:rPr lang="en-US" sz="2200" dirty="0" smtClean="0"/>
              <a:t>There is not a simple answer to the question of whether more is better; it</a:t>
            </a:r>
          </a:p>
          <a:p>
            <a:r>
              <a:rPr lang="en-US" sz="2200" dirty="0" smtClean="0"/>
              <a:t>        appears to depend on a set of factors that also determine the way in which</a:t>
            </a:r>
          </a:p>
          <a:p>
            <a:r>
              <a:rPr lang="en-US" sz="2200" dirty="0"/>
              <a:t> </a:t>
            </a:r>
            <a:r>
              <a:rPr lang="en-US" sz="2200" dirty="0" smtClean="0"/>
              <a:t>       cognitive control is manifest in bilinguals, including the context and age</a:t>
            </a:r>
          </a:p>
          <a:p>
            <a:r>
              <a:rPr lang="en-US" sz="2200" dirty="0"/>
              <a:t> </a:t>
            </a:r>
            <a:r>
              <a:rPr lang="en-US" sz="2200" dirty="0" smtClean="0"/>
              <a:t>       of acquisition, proficiency and language dominance, and the structural</a:t>
            </a:r>
          </a:p>
          <a:p>
            <a:r>
              <a:rPr lang="en-US" sz="2200" dirty="0" smtClean="0"/>
              <a:t>        properties across the languages.</a:t>
            </a:r>
          </a:p>
          <a:p>
            <a:endParaRPr lang="en-US" sz="2200" dirty="0"/>
          </a:p>
          <a:p>
            <a:pPr marL="342900" indent="-342900">
              <a:buFont typeface="Wingdings" charset="2"/>
              <a:buChar char="v"/>
            </a:pPr>
            <a:r>
              <a:rPr lang="en-US" sz="2200" dirty="0" smtClean="0">
                <a:solidFill>
                  <a:srgbClr val="FF0000"/>
                </a:solidFill>
              </a:rPr>
              <a:t>  </a:t>
            </a:r>
            <a:r>
              <a:rPr lang="en-US" sz="2200" dirty="0" smtClean="0"/>
              <a:t>Other recent research suggests that early learning mechanisms are affected</a:t>
            </a:r>
          </a:p>
          <a:p>
            <a:r>
              <a:rPr lang="en-US" sz="2200" dirty="0"/>
              <a:t> </a:t>
            </a:r>
            <a:r>
              <a:rPr lang="en-US" sz="2200" dirty="0" smtClean="0"/>
              <a:t>       by language use (see, e.g., Petitto et al., 2012, on the Perceptual Wedge</a:t>
            </a:r>
          </a:p>
          <a:p>
            <a:r>
              <a:rPr lang="en-US" sz="2200" dirty="0" smtClean="0"/>
              <a:t>        Hypothesis) and ultimately it may be those learning mechanisms and the</a:t>
            </a:r>
          </a:p>
          <a:p>
            <a:r>
              <a:rPr lang="en-US" sz="2200" dirty="0" smtClean="0"/>
              <a:t>        plasticity associated with them that are responsible for some of the </a:t>
            </a:r>
          </a:p>
          <a:p>
            <a:r>
              <a:rPr lang="en-US" sz="2200" dirty="0" smtClean="0"/>
              <a:t>        consequences we have described.</a:t>
            </a:r>
          </a:p>
        </p:txBody>
      </p:sp>
    </p:spTree>
    <p:extLst>
      <p:ext uri="{BB962C8B-B14F-4D97-AF65-F5344CB8AC3E}">
        <p14:creationId xmlns:p14="http://schemas.microsoft.com/office/powerpoint/2010/main" val="424206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2 at 1.29.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51178"/>
          </a:xfrm>
          <a:prstGeom prst="rect">
            <a:avLst/>
          </a:prstGeom>
        </p:spPr>
      </p:pic>
    </p:spTree>
    <p:extLst>
      <p:ext uri="{BB962C8B-B14F-4D97-AF65-F5344CB8AC3E}">
        <p14:creationId xmlns:p14="http://schemas.microsoft.com/office/powerpoint/2010/main" val="4166431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676400"/>
            <a:ext cx="7315200"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t>We would know none of this if we studied monolinguals</a:t>
            </a:r>
          </a:p>
          <a:p>
            <a:r>
              <a:rPr lang="en-US" dirty="0"/>
              <a:t>only.  The implications are not just for our interest</a:t>
            </a:r>
          </a:p>
          <a:p>
            <a:r>
              <a:rPr lang="en-US" dirty="0"/>
              <a:t>and curiosity – they require a revision of the </a:t>
            </a:r>
          </a:p>
          <a:p>
            <a:r>
              <a:rPr lang="en-US" dirty="0"/>
              <a:t>traditional story about language development and about </a:t>
            </a:r>
          </a:p>
          <a:p>
            <a:r>
              <a:rPr lang="en-US" dirty="0"/>
              <a:t>the plasticity associated with adult learning.</a:t>
            </a:r>
          </a:p>
          <a:p>
            <a:endParaRPr lang="en-US" dirty="0"/>
          </a:p>
          <a:p>
            <a:r>
              <a:rPr lang="en-US" dirty="0"/>
              <a:t>But still – there are some adults who are simply not</a:t>
            </a:r>
          </a:p>
          <a:p>
            <a:r>
              <a:rPr lang="en-US" dirty="0"/>
              <a:t>that flexible</a:t>
            </a:r>
            <a:r>
              <a:rPr lang="en-US" dirty="0" smtClean="0"/>
              <a:t>… and perhaps for them, it is indeed too late to start!</a:t>
            </a:r>
            <a:endParaRPr lang="en-US" dirty="0"/>
          </a:p>
        </p:txBody>
      </p:sp>
    </p:spTree>
    <p:extLst>
      <p:ext uri="{BB962C8B-B14F-4D97-AF65-F5344CB8AC3E}">
        <p14:creationId xmlns:p14="http://schemas.microsoft.com/office/powerpoint/2010/main" val="4039696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4000" y="304800"/>
            <a:ext cx="6685695" cy="830997"/>
          </a:xfrm>
          <a:prstGeom prst="rect">
            <a:avLst/>
          </a:prstGeom>
          <a:noFill/>
        </p:spPr>
        <p:txBody>
          <a:bodyPr wrap="none" rtlCol="0">
            <a:spAutoFit/>
          </a:bodyPr>
          <a:lstStyle/>
          <a:p>
            <a:r>
              <a:rPr lang="en-US" dirty="0" smtClean="0"/>
              <a:t>An American in Paris – no lexicon; no grammar, and</a:t>
            </a:r>
          </a:p>
          <a:p>
            <a:r>
              <a:rPr lang="en-US" dirty="0"/>
              <a:t>a</a:t>
            </a:r>
            <a:r>
              <a:rPr lang="en-US" dirty="0" smtClean="0"/>
              <a:t>bsolutely no inhibitory control!</a:t>
            </a:r>
            <a:endParaRPr lang="en-US" dirty="0"/>
          </a:p>
        </p:txBody>
      </p:sp>
      <p:sp>
        <p:nvSpPr>
          <p:cNvPr id="10" name="TextBox 9"/>
          <p:cNvSpPr txBox="1">
            <a:spLocks noChangeArrowheads="1"/>
          </p:cNvSpPr>
          <p:nvPr/>
        </p:nvSpPr>
        <p:spPr bwMode="auto">
          <a:xfrm>
            <a:off x="7239000" y="6373998"/>
            <a:ext cx="1611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Thank you!</a:t>
            </a:r>
          </a:p>
        </p:txBody>
      </p:sp>
      <p:pic>
        <p:nvPicPr>
          <p:cNvPr id="11" name="145 Paris At Last (I Love Lucylegendad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1447800"/>
            <a:ext cx="6096000" cy="4648200"/>
          </a:xfrm>
          <a:prstGeom prst="rect">
            <a:avLst/>
          </a:prstGeom>
        </p:spPr>
      </p:pic>
    </p:spTree>
    <p:extLst>
      <p:ext uri="{BB962C8B-B14F-4D97-AF65-F5344CB8AC3E}">
        <p14:creationId xmlns:p14="http://schemas.microsoft.com/office/powerpoint/2010/main" val="85740718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840882" cy="3785652"/>
          </a:xfrm>
          <a:prstGeom prst="rect">
            <a:avLst/>
          </a:prstGeom>
          <a:noFill/>
        </p:spPr>
        <p:txBody>
          <a:bodyPr wrap="none">
            <a:spAutoFit/>
          </a:bodyPr>
          <a:lstStyle/>
          <a:p>
            <a:pPr>
              <a:defRPr/>
            </a:pPr>
            <a:r>
              <a:rPr lang="en-US" dirty="0" smtClean="0"/>
              <a:t>Why have bilinguals been considered special despite the large number</a:t>
            </a:r>
          </a:p>
          <a:p>
            <a:pPr>
              <a:defRPr/>
            </a:pPr>
            <a:r>
              <a:rPr lang="en-US" dirty="0" smtClean="0"/>
              <a:t>of people in the world who speak more than one language?</a:t>
            </a:r>
          </a:p>
          <a:p>
            <a:pPr>
              <a:defRPr/>
            </a:pPr>
            <a:endParaRPr lang="en-US" dirty="0" smtClean="0"/>
          </a:p>
          <a:p>
            <a:pPr>
              <a:defRPr/>
            </a:pPr>
            <a:r>
              <a:rPr lang="en-US" dirty="0" smtClean="0"/>
              <a:t>There are many reasons but a key observation is that learning an L2</a:t>
            </a:r>
          </a:p>
          <a:p>
            <a:pPr>
              <a:defRPr/>
            </a:pPr>
            <a:r>
              <a:rPr lang="en-US" dirty="0" smtClean="0"/>
              <a:t>past early childhood is a difficult task with mixed outcomes. </a:t>
            </a:r>
          </a:p>
          <a:p>
            <a:pPr>
              <a:defRPr/>
            </a:pPr>
            <a:endParaRPr lang="en-US" dirty="0" smtClean="0">
              <a:solidFill>
                <a:srgbClr val="FF0000"/>
              </a:solidFill>
            </a:endParaRPr>
          </a:p>
          <a:p>
            <a:pPr>
              <a:defRPr/>
            </a:pPr>
            <a:r>
              <a:rPr lang="en-US" dirty="0" smtClean="0"/>
              <a:t>Even</a:t>
            </a:r>
            <a:r>
              <a:rPr lang="en-US" dirty="0" smtClean="0">
                <a:solidFill>
                  <a:srgbClr val="FF0000"/>
                </a:solidFill>
              </a:rPr>
              <a:t> </a:t>
            </a:r>
            <a:r>
              <a:rPr lang="en-US" dirty="0" smtClean="0">
                <a:ea typeface="Comic Sans MS" pitchFamily="-112" charset="0"/>
                <a:cs typeface="Comic Sans MS" pitchFamily="-112" charset="0"/>
              </a:rPr>
              <a:t>highly successful late L2 learners speak with an accent and </a:t>
            </a:r>
          </a:p>
          <a:p>
            <a:pPr marL="457200" indent="-457200">
              <a:defRPr/>
            </a:pPr>
            <a:r>
              <a:rPr lang="en-US" dirty="0" smtClean="0">
                <a:ea typeface="Comic Sans MS" pitchFamily="-112" charset="0"/>
                <a:cs typeface="Comic Sans MS" pitchFamily="-112" charset="0"/>
              </a:rPr>
              <a:t>appear to fail to acquire subtle aspects of the L2 grammar. </a:t>
            </a:r>
          </a:p>
          <a:p>
            <a:pPr>
              <a:defRPr/>
            </a:pPr>
            <a:endParaRPr lang="en-US" dirty="0" smtClean="0">
              <a:latin typeface="+mn-lt"/>
            </a:endParaRPr>
          </a:p>
          <a:p>
            <a:pPr>
              <a:defRPr/>
            </a:pPr>
            <a:endParaRPr lang="en-US" dirty="0">
              <a:latin typeface="+mn-lt"/>
            </a:endParaRPr>
          </a:p>
          <a:p>
            <a:pPr>
              <a:defRPr/>
            </a:pPr>
            <a:endParaRPr lang="en-US" dirty="0">
              <a:latin typeface="+mn-lt"/>
            </a:endParaRPr>
          </a:p>
        </p:txBody>
      </p:sp>
      <p:graphicFrame>
        <p:nvGraphicFramePr>
          <p:cNvPr id="3" name="Object 2"/>
          <p:cNvGraphicFramePr>
            <a:graphicFrameLocks noChangeAspect="1"/>
          </p:cNvGraphicFramePr>
          <p:nvPr/>
        </p:nvGraphicFramePr>
        <p:xfrm>
          <a:off x="533400" y="3429000"/>
          <a:ext cx="3810000" cy="2819400"/>
        </p:xfrm>
        <a:graphic>
          <a:graphicData uri="http://schemas.openxmlformats.org/presentationml/2006/ole">
            <mc:AlternateContent xmlns:mc="http://schemas.openxmlformats.org/markup-compatibility/2006">
              <mc:Choice xmlns:v="urn:schemas-microsoft-com:vml" Requires="v">
                <p:oleObj spid="_x0000_s44092" name="Document" r:id="rId3" imgW="3657600" imgH="3130296" progId="Word.Document.8">
                  <p:embed/>
                </p:oleObj>
              </mc:Choice>
              <mc:Fallback>
                <p:oleObj name="Document" r:id="rId3" imgW="3657600" imgH="313029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429000"/>
                        <a:ext cx="3810000" cy="281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8" descr="F5.large.jpg"/>
          <p:cNvPicPr>
            <a:picLocks noChangeAspect="1"/>
          </p:cNvPicPr>
          <p:nvPr/>
        </p:nvPicPr>
        <p:blipFill>
          <a:blip r:embed="rId5"/>
          <a:srcRect/>
          <a:stretch>
            <a:fillRect/>
          </a:stretch>
        </p:blipFill>
        <p:spPr bwMode="auto">
          <a:xfrm>
            <a:off x="5105400" y="3581400"/>
            <a:ext cx="3089275" cy="2438400"/>
          </a:xfrm>
          <a:prstGeom prst="rect">
            <a:avLst/>
          </a:prstGeom>
          <a:noFill/>
          <a:ln w="9525">
            <a:noFill/>
            <a:miter lim="800000"/>
            <a:headEnd/>
            <a:tailEnd/>
          </a:ln>
        </p:spPr>
      </p:pic>
      <p:sp>
        <p:nvSpPr>
          <p:cNvPr id="5" name="TextBox 10"/>
          <p:cNvSpPr txBox="1">
            <a:spLocks noChangeArrowheads="1"/>
          </p:cNvSpPr>
          <p:nvPr/>
        </p:nvSpPr>
        <p:spPr bwMode="auto">
          <a:xfrm>
            <a:off x="1676400" y="6248400"/>
            <a:ext cx="6718300" cy="369888"/>
          </a:xfrm>
          <a:prstGeom prst="rect">
            <a:avLst/>
          </a:prstGeom>
          <a:noFill/>
          <a:ln w="9525">
            <a:noFill/>
            <a:miter lim="800000"/>
            <a:headEnd/>
            <a:tailEnd/>
          </a:ln>
        </p:spPr>
        <p:txBody>
          <a:bodyPr wrap="none">
            <a:prstTxWarp prst="textNoShape">
              <a:avLst/>
            </a:prstTxWarp>
            <a:spAutoFit/>
          </a:bodyPr>
          <a:lstStyle/>
          <a:p>
            <a:r>
              <a:rPr lang="en-US" sz="1800" dirty="0"/>
              <a:t>   Flege et al. (1995)                                  Johnson &amp; Newport (1989)  </a:t>
            </a:r>
          </a:p>
        </p:txBody>
      </p:sp>
    </p:spTree>
    <p:extLst>
      <p:ext uri="{BB962C8B-B14F-4D97-AF65-F5344CB8AC3E}">
        <p14:creationId xmlns:p14="http://schemas.microsoft.com/office/powerpoint/2010/main" val="301414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228600" y="609600"/>
            <a:ext cx="8763000" cy="5970864"/>
          </a:xfrm>
          <a:prstGeom prst="rect">
            <a:avLst/>
          </a:prstGeom>
          <a:noFill/>
          <a:ln w="9525">
            <a:noFill/>
            <a:miter lim="800000"/>
            <a:headEnd/>
            <a:tailEnd/>
          </a:ln>
        </p:spPr>
        <p:txBody>
          <a:bodyPr>
            <a:prstTxWarp prst="textNoShape">
              <a:avLst/>
            </a:prstTxWarp>
            <a:spAutoFit/>
          </a:bodyPr>
          <a:lstStyle/>
          <a:p>
            <a:r>
              <a:rPr lang="en-US" sz="2200" dirty="0"/>
              <a:t>For these reasons, the evidence on bilingualism, particularly for late acquirers of an L2 has been taken by many to suggest that the L2 is fundamentally different and separate from the native language, with properties that are enabled by domain-general cognitive processes but constrained by the inability to access all of the linguistic representations typically associated with the native language.</a:t>
            </a:r>
          </a:p>
          <a:p>
            <a:endParaRPr lang="en-US" sz="2200" dirty="0"/>
          </a:p>
          <a:p>
            <a:endParaRPr lang="en-US" sz="800" dirty="0"/>
          </a:p>
          <a:p>
            <a:r>
              <a:rPr lang="en-US" sz="2200" dirty="0"/>
              <a:t>On this </a:t>
            </a:r>
            <a:r>
              <a:rPr lang="en-US" sz="2200" dirty="0" smtClean="0"/>
              <a:t>(traditional) view</a:t>
            </a:r>
            <a:r>
              <a:rPr lang="en-US" sz="2200" dirty="0"/>
              <a:t>:</a:t>
            </a:r>
          </a:p>
          <a:p>
            <a:endParaRPr lang="en-US" sz="2200" dirty="0"/>
          </a:p>
          <a:p>
            <a:pPr>
              <a:buFont typeface="Wingdings" pitchFamily="-108" charset="2"/>
              <a:buChar char="v"/>
            </a:pPr>
            <a:r>
              <a:rPr lang="en-US" sz="2200" dirty="0">
                <a:solidFill>
                  <a:srgbClr val="FF0000"/>
                </a:solidFill>
              </a:rPr>
              <a:t> </a:t>
            </a:r>
            <a:r>
              <a:rPr lang="en-US" sz="2200" dirty="0"/>
              <a:t>Late bilinguals may indeed be special, with a mixed language system that includes a full native language and a funky L2</a:t>
            </a:r>
          </a:p>
          <a:p>
            <a:endParaRPr lang="en-US" sz="2200" dirty="0"/>
          </a:p>
          <a:p>
            <a:pPr>
              <a:buFont typeface="Wingdings" pitchFamily="-108" charset="2"/>
              <a:buChar char="v"/>
            </a:pPr>
            <a:r>
              <a:rPr lang="en-US" sz="2200" dirty="0">
                <a:solidFill>
                  <a:srgbClr val="FF0000"/>
                </a:solidFill>
              </a:rPr>
              <a:t> </a:t>
            </a:r>
            <a:r>
              <a:rPr lang="en-US" sz="2200" dirty="0" smtClean="0"/>
              <a:t>Bilinguals should </a:t>
            </a:r>
            <a:r>
              <a:rPr lang="en-US" sz="2200" dirty="0"/>
              <a:t>be functionally monolingual in the native </a:t>
            </a:r>
            <a:r>
              <a:rPr lang="en-US" sz="2200" dirty="0" smtClean="0"/>
              <a:t>language</a:t>
            </a:r>
          </a:p>
          <a:p>
            <a:endParaRPr lang="en-US" sz="2200" dirty="0" smtClean="0"/>
          </a:p>
          <a:p>
            <a:pPr>
              <a:buFont typeface="Wingdings" pitchFamily="-108" charset="2"/>
              <a:buChar char="v"/>
            </a:pPr>
            <a:r>
              <a:rPr lang="en-US" sz="2200" dirty="0">
                <a:solidFill>
                  <a:srgbClr val="FF0000"/>
                </a:solidFill>
              </a:rPr>
              <a:t> </a:t>
            </a:r>
            <a:r>
              <a:rPr lang="en-US" sz="2200" dirty="0" smtClean="0"/>
              <a:t>The L1 should transfer to the L2 but not much transfer would be expected </a:t>
            </a:r>
          </a:p>
          <a:p>
            <a:r>
              <a:rPr lang="en-US" sz="2200" dirty="0"/>
              <a:t> </a:t>
            </a:r>
            <a:r>
              <a:rPr lang="en-US" sz="2200" dirty="0" smtClean="0"/>
              <a:t>from the L2 to the L1</a:t>
            </a:r>
            <a:endParaRPr lang="en-US" sz="2200" dirty="0"/>
          </a:p>
          <a:p>
            <a:endParaRPr lang="en-US" sz="2200" dirty="0"/>
          </a:p>
        </p:txBody>
      </p:sp>
    </p:spTree>
    <p:extLst>
      <p:ext uri="{BB962C8B-B14F-4D97-AF65-F5344CB8AC3E}">
        <p14:creationId xmlns:p14="http://schemas.microsoft.com/office/powerpoint/2010/main" val="1518717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81000" y="228600"/>
            <a:ext cx="8382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smtClean="0">
                <a:solidFill>
                  <a:srgbClr val="FF0000"/>
                </a:solidFill>
                <a:latin typeface="Hoefler Text"/>
                <a:cs typeface="Hoefler Text"/>
              </a:rPr>
              <a:t>But that view has changed, in part as a consequence of the upsurge of research on bilingualism and L2 learning across the language science disciplines.</a:t>
            </a:r>
          </a:p>
          <a:p>
            <a:endParaRPr lang="en-US" sz="800" dirty="0">
              <a:latin typeface="Hoefler Text"/>
              <a:cs typeface="Hoefler Text"/>
            </a:endParaRPr>
          </a:p>
          <a:p>
            <a:r>
              <a:rPr lang="en-US" sz="2000" dirty="0" smtClean="0">
                <a:latin typeface="Hoefler Text"/>
                <a:cs typeface="Hoefler Text"/>
              </a:rPr>
              <a:t>On </a:t>
            </a:r>
            <a:r>
              <a:rPr lang="en-US" sz="2000" dirty="0">
                <a:latin typeface="Hoefler Text"/>
                <a:cs typeface="Hoefler Text"/>
              </a:rPr>
              <a:t>the 125</a:t>
            </a:r>
            <a:r>
              <a:rPr lang="en-US" sz="2000" baseline="30000" dirty="0">
                <a:latin typeface="Hoefler Text"/>
                <a:cs typeface="Hoefler Text"/>
              </a:rPr>
              <a:t>th</a:t>
            </a:r>
            <a:r>
              <a:rPr lang="en-US" sz="2000" dirty="0">
                <a:latin typeface="Hoefler Text"/>
                <a:cs typeface="Hoefler Text"/>
              </a:rPr>
              <a:t> anniversary of the journal </a:t>
            </a:r>
            <a:r>
              <a:rPr lang="en-US" sz="2000" i="1" dirty="0">
                <a:latin typeface="Hoefler Text"/>
                <a:cs typeface="Hoefler Text"/>
              </a:rPr>
              <a:t>Science</a:t>
            </a:r>
            <a:r>
              <a:rPr lang="en-US" sz="2000" dirty="0">
                <a:latin typeface="Hoefler Text"/>
                <a:cs typeface="Hoefler Text"/>
              </a:rPr>
              <a:t>, Kennedy and Norman (2005) identified the biological basis of second language (L2) learning as one of the top 125 questions to be answered in the next 25 years of research: </a:t>
            </a:r>
          </a:p>
        </p:txBody>
      </p:sp>
      <p:pic>
        <p:nvPicPr>
          <p:cNvPr id="6" name="Picture 2" descr="Science-Cover125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67000"/>
            <a:ext cx="2090738"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p:cNvGraphicFramePr>
            <a:graphicFrameLocks noChangeAspect="1"/>
          </p:cNvGraphicFramePr>
          <p:nvPr>
            <p:extLst>
              <p:ext uri="{D42A27DB-BD31-4B8C-83A1-F6EECF244321}">
                <p14:modId xmlns:p14="http://schemas.microsoft.com/office/powerpoint/2010/main" val="3008416075"/>
              </p:ext>
            </p:extLst>
          </p:nvPr>
        </p:nvGraphicFramePr>
        <p:xfrm>
          <a:off x="3505200" y="2971800"/>
          <a:ext cx="5543550" cy="2633663"/>
        </p:xfrm>
        <a:graphic>
          <a:graphicData uri="http://schemas.openxmlformats.org/presentationml/2006/ole">
            <mc:AlternateContent xmlns:mc="http://schemas.openxmlformats.org/markup-compatibility/2006">
              <mc:Choice xmlns:v="urn:schemas-microsoft-com:vml" Requires="v">
                <p:oleObj spid="_x0000_s45116" name="Chart" r:id="rId4" imgW="8661400" imgH="4114800" progId="MSGraph.Chart.8">
                  <p:embed followColorScheme="full"/>
                </p:oleObj>
              </mc:Choice>
              <mc:Fallback>
                <p:oleObj name="Chart" r:id="rId4" imgW="8661400" imgH="4114800" progId="MSGraph.Chart.8">
                  <p:embed followColorScheme="full"/>
                  <p:pic>
                    <p:nvPicPr>
                      <p:cNvPr id="0" name=""/>
                      <p:cNvPicPr>
                        <a:picLocks noChangeAspect="1" noChangeArrowheads="1"/>
                      </p:cNvPicPr>
                      <p:nvPr/>
                    </p:nvPicPr>
                    <p:blipFill>
                      <a:blip r:embed="rId5"/>
                      <a:srcRect/>
                      <a:stretch>
                        <a:fillRect/>
                      </a:stretch>
                    </p:blipFill>
                    <p:spPr bwMode="auto">
                      <a:xfrm>
                        <a:off x="3505200" y="2971800"/>
                        <a:ext cx="5543550"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 name="Rectangle 1"/>
          <p:cNvSpPr>
            <a:spLocks noChangeArrowheads="1"/>
          </p:cNvSpPr>
          <p:nvPr/>
        </p:nvSpPr>
        <p:spPr bwMode="auto">
          <a:xfrm>
            <a:off x="914400" y="5867400"/>
            <a:ext cx="784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latin typeface="Hoefler Text"/>
                <a:cs typeface="Hoefler Text"/>
              </a:rPr>
              <a:t>Research articles published on </a:t>
            </a:r>
            <a:r>
              <a:rPr lang="en-US" sz="2000" b="1" dirty="0">
                <a:latin typeface="Hoefler Text"/>
                <a:cs typeface="Hoefler Text"/>
              </a:rPr>
              <a:t>Second Language Acquisition </a:t>
            </a:r>
            <a:r>
              <a:rPr lang="en-US" sz="2000" dirty="0">
                <a:latin typeface="Hoefler Text"/>
                <a:cs typeface="Hoefler Text"/>
              </a:rPr>
              <a:t>and </a:t>
            </a:r>
            <a:r>
              <a:rPr lang="en-US" sz="2000" b="1" dirty="0">
                <a:latin typeface="Hoefler Text"/>
                <a:cs typeface="Hoefler Text"/>
              </a:rPr>
              <a:t>Bilingualism</a:t>
            </a:r>
            <a:r>
              <a:rPr lang="en-US" sz="2000" dirty="0">
                <a:latin typeface="Hoefler Text"/>
                <a:cs typeface="Hoefler Text"/>
              </a:rPr>
              <a:t> since 1985 (</a:t>
            </a:r>
            <a:r>
              <a:rPr lang="en-US" sz="2000" i="1" dirty="0">
                <a:latin typeface="Hoefler Text"/>
                <a:cs typeface="Hoefler Text"/>
              </a:rPr>
              <a:t>Web of Science</a:t>
            </a:r>
            <a:r>
              <a:rPr lang="en-US" sz="2000" dirty="0">
                <a:latin typeface="Hoefler Text"/>
                <a:cs typeface="Hoefler Text"/>
              </a:rPr>
              <a:t>)</a:t>
            </a:r>
          </a:p>
        </p:txBody>
      </p:sp>
    </p:spTree>
    <p:extLst>
      <p:ext uri="{BB962C8B-B14F-4D97-AF65-F5344CB8AC3E}">
        <p14:creationId xmlns:p14="http://schemas.microsoft.com/office/powerpoint/2010/main" val="2569915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1524000"/>
            <a:ext cx="6001131" cy="2685669"/>
          </a:xfrm>
          <a:prstGeom prst="rect">
            <a:avLst/>
          </a:prstGeom>
        </p:spPr>
      </p:pic>
      <p:sp>
        <p:nvSpPr>
          <p:cNvPr id="3" name="Rectangle 2"/>
          <p:cNvSpPr/>
          <p:nvPr/>
        </p:nvSpPr>
        <p:spPr>
          <a:xfrm>
            <a:off x="381000" y="4953000"/>
            <a:ext cx="8382000" cy="1569660"/>
          </a:xfrm>
          <a:prstGeom prst="rect">
            <a:avLst/>
          </a:prstGeom>
        </p:spPr>
        <p:txBody>
          <a:bodyPr wrap="square">
            <a:spAutoFit/>
          </a:bodyPr>
          <a:lstStyle/>
          <a:p>
            <a:r>
              <a:rPr lang="en-US" dirty="0"/>
              <a:t>Figure 1. Results of search for topic ‘‘bilingualism’’ on Thompson-Reuters Web of Science for (a) number of papers published and</a:t>
            </a:r>
          </a:p>
          <a:p>
            <a:r>
              <a:rPr lang="en-US" dirty="0"/>
              <a:t>(b) number of citations of those papers for years 1993 to 2012</a:t>
            </a:r>
            <a:r>
              <a:rPr lang="en-US" dirty="0" smtClean="0"/>
              <a:t>.</a:t>
            </a:r>
          </a:p>
          <a:p>
            <a:r>
              <a:rPr lang="en-US" dirty="0" smtClean="0"/>
              <a:t>(From Kroll &amp; Bialystok, 2013, </a:t>
            </a:r>
            <a:r>
              <a:rPr lang="en-US" i="1" dirty="0" smtClean="0"/>
              <a:t>Journal of Cognitive Psychology</a:t>
            </a:r>
            <a:r>
              <a:rPr lang="en-US" dirty="0" smtClean="0"/>
              <a:t>)</a:t>
            </a:r>
            <a:endParaRPr lang="en-US" dirty="0"/>
          </a:p>
        </p:txBody>
      </p:sp>
      <p:sp>
        <p:nvSpPr>
          <p:cNvPr id="5" name="TextBox 4"/>
          <p:cNvSpPr txBox="1"/>
          <p:nvPr/>
        </p:nvSpPr>
        <p:spPr>
          <a:xfrm>
            <a:off x="479214" y="635028"/>
            <a:ext cx="7936488" cy="461665"/>
          </a:xfrm>
          <a:prstGeom prst="rect">
            <a:avLst/>
          </a:prstGeom>
          <a:noFill/>
        </p:spPr>
        <p:txBody>
          <a:bodyPr wrap="none" rtlCol="0">
            <a:spAutoFit/>
          </a:bodyPr>
          <a:lstStyle/>
          <a:p>
            <a:r>
              <a:rPr lang="en-US" dirty="0" smtClean="0"/>
              <a:t>There has been a virtual explosion of research on bilingualism:</a:t>
            </a:r>
            <a:endParaRPr lang="en-US" dirty="0"/>
          </a:p>
        </p:txBody>
      </p:sp>
    </p:spTree>
    <p:extLst>
      <p:ext uri="{BB962C8B-B14F-4D97-AF65-F5344CB8AC3E}">
        <p14:creationId xmlns:p14="http://schemas.microsoft.com/office/powerpoint/2010/main" val="7400364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12554</TotalTime>
  <Words>3753</Words>
  <Application>Microsoft Macintosh PowerPoint</Application>
  <PresentationFormat>On-screen Show (4:3)</PresentationFormat>
  <Paragraphs>511</Paragraphs>
  <Slides>53</Slides>
  <Notes>1</Notes>
  <HiddenSlides>0</HiddenSlides>
  <MMClips>1</MMClips>
  <ScaleCrop>false</ScaleCrop>
  <HeadingPairs>
    <vt:vector size="8" baseType="variant">
      <vt:variant>
        <vt:lpstr>Theme</vt:lpstr>
      </vt:variant>
      <vt:variant>
        <vt:i4>1</vt:i4>
      </vt:variant>
      <vt:variant>
        <vt:lpstr>Links</vt:lpstr>
      </vt:variant>
      <vt:variant>
        <vt:i4>4</vt:i4>
      </vt:variant>
      <vt:variant>
        <vt:lpstr>Embedded OLE Servers</vt:lpstr>
      </vt:variant>
      <vt:variant>
        <vt:i4>2</vt:i4>
      </vt:variant>
      <vt:variant>
        <vt:lpstr>Slide Titles</vt:lpstr>
      </vt:variant>
      <vt:variant>
        <vt:i4>53</vt:i4>
      </vt:variant>
    </vt:vector>
  </HeadingPairs>
  <TitlesOfParts>
    <vt:vector size="60" baseType="lpstr">
      <vt:lpstr>Blank Presentation</vt:lpstr>
      <vt:lpstr>\\localhost\Talks\AAAS Talks\!OLE_LINK1</vt:lpstr>
      <vt:lpstr>\\localhost\Talks\AAAS Talks\!OLE_LINK1</vt:lpstr>
      <vt:lpstr>\\localhost\Talks\AAAS Talks\!OLE_LINK1</vt:lpstr>
      <vt:lpstr>\\localhost\Talks\AAAS Talks\!OLE_LINK1</vt:lpstr>
      <vt:lpstr>Document</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Judith Kroll</dc:creator>
  <cp:lastModifiedBy>Judith Kroll</cp:lastModifiedBy>
  <cp:revision>596</cp:revision>
  <cp:lastPrinted>2011-09-01T11:05:41Z</cp:lastPrinted>
  <dcterms:created xsi:type="dcterms:W3CDTF">2010-04-30T11:15:20Z</dcterms:created>
  <dcterms:modified xsi:type="dcterms:W3CDTF">2013-10-03T05:41:37Z</dcterms:modified>
</cp:coreProperties>
</file>