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8" r:id="rId2"/>
    <p:sldId id="390" r:id="rId3"/>
    <p:sldId id="393" r:id="rId4"/>
    <p:sldId id="392" r:id="rId5"/>
    <p:sldId id="386" r:id="rId6"/>
    <p:sldId id="387" r:id="rId7"/>
    <p:sldId id="384" r:id="rId8"/>
    <p:sldId id="368" r:id="rId9"/>
    <p:sldId id="369" r:id="rId10"/>
    <p:sldId id="370" r:id="rId11"/>
    <p:sldId id="371" r:id="rId12"/>
    <p:sldId id="372" r:id="rId13"/>
    <p:sldId id="373" r:id="rId14"/>
    <p:sldId id="374" r:id="rId15"/>
    <p:sldId id="377" r:id="rId16"/>
    <p:sldId id="378" r:id="rId17"/>
    <p:sldId id="363" r:id="rId18"/>
    <p:sldId id="395" r:id="rId19"/>
    <p:sldId id="355" r:id="rId20"/>
    <p:sldId id="346" r:id="rId21"/>
    <p:sldId id="344" r:id="rId22"/>
    <p:sldId id="358" r:id="rId23"/>
    <p:sldId id="347" r:id="rId24"/>
    <p:sldId id="382" r:id="rId25"/>
    <p:sldId id="348" r:id="rId26"/>
    <p:sldId id="383" r:id="rId27"/>
    <p:sldId id="389" r:id="rId28"/>
    <p:sldId id="357" r:id="rId29"/>
    <p:sldId id="394" r:id="rId30"/>
    <p:sldId id="396" r:id="rId31"/>
    <p:sldId id="397" r:id="rId32"/>
  </p:sldIdLst>
  <p:sldSz cx="9144000" cy="6858000" type="screen4x3"/>
  <p:notesSz cx="6858000" cy="9144000"/>
  <p:embeddedFontLst>
    <p:embeddedFont>
      <p:font typeface="ＭＳ Ｐゴシック" panose="020B0600070205080204" pitchFamily="34" charset="-128"/>
      <p:regular r:id="rId35"/>
    </p:embeddedFont>
    <p:embeddedFont>
      <p:font typeface="SimSun" panose="02010600030101010101" pitchFamily="2" charset="-122"/>
      <p:regular r:id="rId36"/>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66"/>
    <a:srgbClr val="9900CC"/>
    <a:srgbClr val="9933FF"/>
    <a:srgbClr val="0066CC"/>
    <a:srgbClr val="33CC33"/>
    <a:srgbClr val="1E737C"/>
    <a:srgbClr val="00305C"/>
    <a:srgbClr val="003E72"/>
    <a:srgbClr val="2A6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284" autoAdjust="0"/>
    <p:restoredTop sz="69805" autoAdjust="0"/>
  </p:normalViewPr>
  <p:slideViewPr>
    <p:cSldViewPr snapToGrid="0">
      <p:cViewPr varScale="1">
        <p:scale>
          <a:sx n="50" d="100"/>
          <a:sy n="50" d="100"/>
        </p:scale>
        <p:origin x="-1062" y="-96"/>
      </p:cViewPr>
      <p:guideLst>
        <p:guide orient="horz" pos="2160"/>
        <p:guide pos="2880"/>
      </p:guideLst>
    </p:cSldViewPr>
  </p:slideViewPr>
  <p:notesTextViewPr>
    <p:cViewPr>
      <p:scale>
        <a:sx n="100" d="100"/>
        <a:sy n="100" d="100"/>
      </p:scale>
      <p:origin x="0" y="2190"/>
    </p:cViewPr>
  </p:notesTextViewPr>
  <p:sorterViewPr>
    <p:cViewPr>
      <p:scale>
        <a:sx n="100" d="100"/>
        <a:sy n="100" d="100"/>
      </p:scale>
      <p:origin x="0" y="975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58AE7A83-DA85-48FD-8847-A2907B61CF51}" type="slidenum">
              <a:rPr lang="en-GB"/>
              <a:pPr>
                <a:defRPr/>
              </a:pPr>
              <a:t>‹#›</a:t>
            </a:fld>
            <a:endParaRPr lang="en-GB"/>
          </a:p>
        </p:txBody>
      </p:sp>
    </p:spTree>
    <p:extLst>
      <p:ext uri="{BB962C8B-B14F-4D97-AF65-F5344CB8AC3E}">
        <p14:creationId xmlns:p14="http://schemas.microsoft.com/office/powerpoint/2010/main" val="335581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1143000" y="4343400"/>
            <a:ext cx="455612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E9EAE7D-0AFA-4DCC-83CD-0B1C27296FF4}" type="slidenum">
              <a:rPr lang="en-GB"/>
              <a:pPr>
                <a:defRPr/>
              </a:pPr>
              <a:t>‹#›</a:t>
            </a:fld>
            <a:endParaRPr lang="en-GB"/>
          </a:p>
        </p:txBody>
      </p:sp>
    </p:spTree>
    <p:extLst>
      <p:ext uri="{BB962C8B-B14F-4D97-AF65-F5344CB8AC3E}">
        <p14:creationId xmlns:p14="http://schemas.microsoft.com/office/powerpoint/2010/main" val="1325700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7A75C41-E41A-428A-B9DB-BC03EC158450}" type="slidenum">
              <a:rPr lang="en-GB" smtClean="0">
                <a:latin typeface="Arial" charset="0"/>
              </a:rPr>
              <a:pPr/>
              <a:t>1</a:t>
            </a:fld>
            <a:endParaRPr lang="en-GB"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8E0EC0A0-43B5-41CD-92D4-48BEFE037EA6}" type="slidenum">
              <a:rPr lang="en-GB"/>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BEB5ED24-D8D9-4BEB-A7CC-7892A18FE264}" type="slidenum">
              <a:rPr lang="en-GB"/>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3 bases: “linguistic”, “paralinguistic”, hum</a:t>
            </a:r>
          </a:p>
          <a:p>
            <a:pPr eaLnBrk="1" hangingPunct="1"/>
            <a:endParaRPr lang="en-US" dirty="0" smtClean="0"/>
          </a:p>
        </p:txBody>
      </p:sp>
      <p:sp>
        <p:nvSpPr>
          <p:cNvPr id="66564" name="Slide Number Placeholder 3"/>
          <p:cNvSpPr>
            <a:spLocks noGrp="1"/>
          </p:cNvSpPr>
          <p:nvPr>
            <p:ph type="sldNum" sz="quarter" idx="5"/>
          </p:nvPr>
        </p:nvSpPr>
        <p:spPr>
          <a:noFill/>
        </p:spPr>
        <p:txBody>
          <a:bodyPr/>
          <a:lstStyle/>
          <a:p>
            <a:fld id="{C5D0D5CC-846A-44F3-95B1-B1081474F5F8}" type="slidenum">
              <a:rPr lang="en-GB"/>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220E483B-9F1B-4037-8D1E-F66FDB290E36}" type="slidenum">
              <a:rPr lang="en-GB"/>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6BDBFAAB-100D-4DD1-8C52-FFF2D165648A}" type="slidenum">
              <a:rPr lang="en-GB"/>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atin typeface="Arial" charset="0"/>
              </a:rPr>
              <a:t>Two distinct, functionally specialised parallel processing streams can be distinguished within this network: a dorsal and a ventral stream (Hickok and Poeppel 2000, Scott and Johnsrude 2003). Recent fMRI evidence suggests that interactions with the dorsal-stream network ensure that speech is perceived categorically: successive stages of processing achieve greater abstraction from the acoustic input while maintaining multiple possible interpretations of the incoming signal, with higher-order frontal regions modulating activity in lower-order temporal regions (Davis and Johnsrude 2007). </a:t>
            </a:r>
          </a:p>
          <a:p>
            <a:pPr eaLnBrk="1" hangingPunct="1"/>
            <a:endParaRPr lang="en-GB">
              <a:latin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3CB88C-7437-E74E-A421-579D8ED8510D}" type="slidenum">
              <a:rPr lang="en-GB"/>
              <a:pPr eaLnBrk="1" hangingPunct="1"/>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CAC39B6-9703-0A4B-9FF6-CD5FE177E78E}" type="slidenum">
              <a:rPr lang="en-GB"/>
              <a:pPr eaLnBrk="1" hangingPunct="1"/>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E9EAE7D-0AFA-4DCC-83CD-0B1C27296FF4}" type="slidenum">
              <a:rPr lang="en-GB" smtClean="0"/>
              <a:pPr>
                <a:defRPr/>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3012" name="Slide Number Placeholder 3"/>
          <p:cNvSpPr>
            <a:spLocks noGrp="1"/>
          </p:cNvSpPr>
          <p:nvPr>
            <p:ph type="sldNum" sz="quarter" idx="5"/>
          </p:nvPr>
        </p:nvSpPr>
        <p:spPr>
          <a:noFill/>
        </p:spPr>
        <p:txBody>
          <a:bodyPr/>
          <a:lstStyle/>
          <a:p>
            <a:fld id="{D4C2C1D5-3789-467A-A95E-9926D2050D38}" type="slidenum">
              <a:rPr lang="en-GB" smtClean="0">
                <a:latin typeface="Arial" charset="0"/>
              </a:rPr>
              <a:pPr/>
              <a:t>20</a:t>
            </a:fld>
            <a:endParaRPr lang="en-GB"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charset="0"/>
            </a:endParaRPr>
          </a:p>
        </p:txBody>
      </p:sp>
      <p:sp>
        <p:nvSpPr>
          <p:cNvPr id="46084" name="Slide Number Placeholder 3"/>
          <p:cNvSpPr>
            <a:spLocks noGrp="1"/>
          </p:cNvSpPr>
          <p:nvPr>
            <p:ph type="sldNum" sz="quarter" idx="5"/>
          </p:nvPr>
        </p:nvSpPr>
        <p:spPr>
          <a:noFill/>
        </p:spPr>
        <p:txBody>
          <a:bodyPr/>
          <a:lstStyle/>
          <a:p>
            <a:fld id="{64386EE9-46FE-483B-8BB4-0B199559616B}" type="slidenum">
              <a:rPr lang="en-GB" smtClean="0">
                <a:latin typeface="Arial" charset="0"/>
              </a:rPr>
              <a:pPr/>
              <a:t>21</a:t>
            </a:fld>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dirty="0" smtClean="0"/>
          </a:p>
        </p:txBody>
      </p:sp>
      <p:sp>
        <p:nvSpPr>
          <p:cNvPr id="25604" name="Slide Number Placeholder 3"/>
          <p:cNvSpPr>
            <a:spLocks noGrp="1"/>
          </p:cNvSpPr>
          <p:nvPr>
            <p:ph type="sldNum" sz="quarter" idx="5"/>
          </p:nvPr>
        </p:nvSpPr>
        <p:spPr>
          <a:noFill/>
        </p:spPr>
        <p:txBody>
          <a:bodyPr/>
          <a:lstStyle/>
          <a:p>
            <a:fld id="{B040EAEC-C493-4C51-937C-A5CEF69A0F18}" type="slidenum">
              <a:rPr lang="en-GB" smtClean="0"/>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dirty="0" smtClean="0">
              <a:latin typeface="Arial" charset="0"/>
            </a:endParaRPr>
          </a:p>
        </p:txBody>
      </p:sp>
      <p:sp>
        <p:nvSpPr>
          <p:cNvPr id="49156" name="Slide Number Placeholder 3"/>
          <p:cNvSpPr>
            <a:spLocks noGrp="1"/>
          </p:cNvSpPr>
          <p:nvPr>
            <p:ph type="sldNum" sz="quarter" idx="5"/>
          </p:nvPr>
        </p:nvSpPr>
        <p:spPr>
          <a:noFill/>
        </p:spPr>
        <p:txBody>
          <a:bodyPr/>
          <a:lstStyle/>
          <a:p>
            <a:fld id="{0CA7925C-05AA-4D5F-A25B-701828596A3D}" type="slidenum">
              <a:rPr lang="en-GB" smtClean="0">
                <a:latin typeface="Arial" charset="0"/>
              </a:rPr>
              <a:pPr/>
              <a:t>22</a:t>
            </a:fld>
            <a:endParaRPr lang="en-GB"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50180" name="Slide Number Placeholder 3"/>
          <p:cNvSpPr>
            <a:spLocks noGrp="1"/>
          </p:cNvSpPr>
          <p:nvPr>
            <p:ph type="sldNum" sz="quarter" idx="5"/>
          </p:nvPr>
        </p:nvSpPr>
        <p:spPr>
          <a:noFill/>
        </p:spPr>
        <p:txBody>
          <a:bodyPr/>
          <a:lstStyle/>
          <a:p>
            <a:fld id="{3C84FC5B-9E9C-407F-9AFE-854D2144DCC2}" type="slidenum">
              <a:rPr lang="en-GB" smtClean="0">
                <a:latin typeface="Arial" charset="0"/>
              </a:rPr>
              <a:pPr/>
              <a:t>23</a:t>
            </a:fld>
            <a:endParaRPr lang="en-GB"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Compares smoothed grand averages for the baseline condition (in green) and the three deviants (list colours) measured at FC4. These illustrate the significant differences that we found; </a:t>
            </a:r>
            <a:r>
              <a:rPr lang="en-GB" dirty="0" smtClean="0"/>
              <a:t>the</a:t>
            </a:r>
            <a:r>
              <a:rPr lang="en-GB" baseline="0" dirty="0" smtClean="0"/>
              <a:t> </a:t>
            </a:r>
            <a:r>
              <a:rPr lang="en-GB" baseline="0" dirty="0" smtClean="0"/>
              <a:t>analysis was an analysis of variance comparing the averages of the difference waveforms (i.e. Deviant – baseline). We haven’t had time to properly interpret these data yet, but what we can see is that (click 1) there </a:t>
            </a:r>
            <a:r>
              <a:rPr lang="en-GB" baseline="0" dirty="0" smtClean="0"/>
              <a:t>is the </a:t>
            </a:r>
            <a:r>
              <a:rPr lang="en-GB" baseline="0" dirty="0" smtClean="0"/>
              <a:t>expected positivity </a:t>
            </a:r>
            <a:r>
              <a:rPr lang="en-GB" baseline="0" dirty="0" smtClean="0"/>
              <a:t>associated </a:t>
            </a:r>
            <a:r>
              <a:rPr lang="en-GB" baseline="0" dirty="0" smtClean="0"/>
              <a:t>with the recruitment of auditory </a:t>
            </a:r>
            <a:r>
              <a:rPr lang="en-GB" baseline="0" dirty="0" smtClean="0"/>
              <a:t>centres; </a:t>
            </a:r>
            <a:r>
              <a:rPr lang="en-GB" baseline="0" dirty="0" smtClean="0"/>
              <a:t>they characterise the auditory ERP paradigm. We can also see [click2] a positivity. We provisionally assume that what we see here is that the expected N1-P2 complex is delayed, with N1 peaking around 200ms and P2 around 350. </a:t>
            </a:r>
            <a:r>
              <a:rPr lang="en-GB" baseline="0" dirty="0" smtClean="0"/>
              <a:t>carrying out analysis with different </a:t>
            </a:r>
            <a:r>
              <a:rPr lang="en-GB" baseline="0" dirty="0" err="1" smtClean="0"/>
              <a:t>basline</a:t>
            </a:r>
            <a:r>
              <a:rPr lang="en-GB" baseline="0" dirty="0" smtClean="0"/>
              <a:t> time window to verify whether this can be a baseline problem, since all ERP components appear to be delayed. P2 </a:t>
            </a:r>
            <a:r>
              <a:rPr lang="en-GB" baseline="0" dirty="0" smtClean="0"/>
              <a:t>has been associated with pitch mismatch and linguistic mismatch in previous experiments, not clear yet how to interpret it in the context of our experiment, but overall activation was significantly stronger here for the question conditions than for the statement (not visible here). We also observed what may be a delayed N400, with more negativity for excited questions than for the other conditions. N400 has been associated with lexical tone, but we’ll need to think about this. Finally [click 4], we observed a set of clear </a:t>
            </a:r>
            <a:r>
              <a:rPr lang="en-GB" baseline="0" dirty="0" err="1" smtClean="0"/>
              <a:t>positivities</a:t>
            </a:r>
            <a:r>
              <a:rPr lang="en-GB" baseline="0" dirty="0" smtClean="0"/>
              <a:t>: P58 in </a:t>
            </a:r>
            <a:r>
              <a:rPr lang="en-GB" baseline="0" dirty="0" err="1" smtClean="0"/>
              <a:t>fronto</a:t>
            </a:r>
            <a:r>
              <a:rPr lang="en-GB" baseline="0" dirty="0" smtClean="0"/>
              <a:t>-parietal areas, and late positivity, both showing higher peaks for questions than statements. So these preliminary results at least appear to confirm that differences in </a:t>
            </a:r>
            <a:r>
              <a:rPr lang="en-GB" baseline="0" dirty="0" err="1" smtClean="0"/>
              <a:t>intonational</a:t>
            </a:r>
            <a:r>
              <a:rPr lang="en-GB" baseline="0" dirty="0" smtClean="0"/>
              <a:t> function are also reflected in the </a:t>
            </a:r>
            <a:r>
              <a:rPr lang="en-GB" baseline="0" dirty="0" err="1" smtClean="0"/>
              <a:t>timecourse</a:t>
            </a:r>
            <a:r>
              <a:rPr lang="en-GB" baseline="0" dirty="0" smtClean="0"/>
              <a:t> of processing.</a:t>
            </a:r>
          </a:p>
          <a:p>
            <a:r>
              <a:rPr lang="en-GB" sz="1200" kern="1200" dirty="0" smtClean="0">
                <a:solidFill>
                  <a:schemeClr val="tx1"/>
                </a:solidFill>
                <a:latin typeface="Arial" pitchFamily="34" charset="0"/>
                <a:ea typeface="+mn-ea"/>
                <a:cs typeface="+mn-cs"/>
              </a:rPr>
              <a:t>During testing, participants stared at a fixation cross on a computer screen while pairs of stimuli were presented: a baseline stimulus (A) followed by either another baseline stimulus (A) or one of the deviant stimuli B, C or D. The participant was told to pay attention to the pairs of stimuli and detect any difference in pitch contour between the stimuli within each pair. Following 20% of the stimulus pairs, the participant was asked by a computer screen to respond by pressing a key, to indicate whether the stimuli within the pair were the same or different in pitch contour. These 20% of trials were discarded to prevent any electrical potentials corresponding to voluntary movement from interfering with the ERPs of interest. Participants were instructed not to respond on the 80% of trials for which a response was not requested.</a:t>
            </a:r>
          </a:p>
          <a:p>
            <a:r>
              <a:rPr lang="en-GB" sz="1200" kern="1200" dirty="0" smtClean="0">
                <a:solidFill>
                  <a:schemeClr val="tx1"/>
                </a:solidFill>
                <a:latin typeface="Arial" pitchFamily="34" charset="0"/>
                <a:ea typeface="+mn-ea"/>
                <a:cs typeface="+mn-cs"/>
              </a:rPr>
              <a:t>Pre-processing of the data was carried out using </a:t>
            </a:r>
            <a:r>
              <a:rPr lang="en-GB" sz="1200" kern="1200" dirty="0" err="1" smtClean="0">
                <a:solidFill>
                  <a:schemeClr val="tx1"/>
                </a:solidFill>
                <a:latin typeface="Arial" pitchFamily="34" charset="0"/>
                <a:ea typeface="+mn-ea"/>
                <a:cs typeface="+mn-cs"/>
              </a:rPr>
              <a:t>Compumedics</a:t>
            </a:r>
            <a:r>
              <a:rPr lang="en-GB" sz="1200" kern="1200" dirty="0" smtClean="0">
                <a:solidFill>
                  <a:schemeClr val="tx1"/>
                </a:solidFill>
                <a:latin typeface="Arial" pitchFamily="34" charset="0"/>
                <a:ea typeface="+mn-ea"/>
                <a:cs typeface="+mn-cs"/>
              </a:rPr>
              <a:t> Scan4 Edit software. The raw data were </a:t>
            </a:r>
            <a:r>
              <a:rPr lang="en-GB" sz="1200" kern="1200" dirty="0" err="1" smtClean="0">
                <a:solidFill>
                  <a:schemeClr val="tx1"/>
                </a:solidFill>
                <a:latin typeface="Arial" pitchFamily="34" charset="0"/>
                <a:ea typeface="+mn-ea"/>
                <a:cs typeface="+mn-cs"/>
              </a:rPr>
              <a:t>downsampled</a:t>
            </a:r>
            <a:r>
              <a:rPr lang="en-GB" sz="1200" kern="1200" dirty="0" smtClean="0">
                <a:solidFill>
                  <a:schemeClr val="tx1"/>
                </a:solidFill>
                <a:latin typeface="Arial" pitchFamily="34" charset="0"/>
                <a:ea typeface="+mn-ea"/>
                <a:cs typeface="+mn-cs"/>
              </a:rPr>
              <a:t> from 1000 to 500 Hz using a decimation filter. A low pass filter of 30Hz with 6 </a:t>
            </a:r>
            <a:r>
              <a:rPr lang="en-GB" sz="1200" kern="1200" dirty="0" err="1" smtClean="0">
                <a:solidFill>
                  <a:schemeClr val="tx1"/>
                </a:solidFill>
                <a:latin typeface="Arial" pitchFamily="34" charset="0"/>
                <a:ea typeface="+mn-ea"/>
                <a:cs typeface="+mn-cs"/>
              </a:rPr>
              <a:t>db</a:t>
            </a:r>
            <a:r>
              <a:rPr lang="en-GB" sz="1200" kern="1200" dirty="0" smtClean="0">
                <a:solidFill>
                  <a:schemeClr val="tx1"/>
                </a:solidFill>
                <a:latin typeface="Arial" pitchFamily="34" charset="0"/>
                <a:ea typeface="+mn-ea"/>
                <a:cs typeface="+mn-cs"/>
              </a:rPr>
              <a:t>/octave was applied. Epochs were made from -100 to 1000 </a:t>
            </a:r>
            <a:r>
              <a:rPr lang="en-GB" sz="1200" kern="1200" dirty="0" err="1" smtClean="0">
                <a:solidFill>
                  <a:schemeClr val="tx1"/>
                </a:solidFill>
                <a:latin typeface="Arial" pitchFamily="34" charset="0"/>
                <a:ea typeface="+mn-ea"/>
                <a:cs typeface="+mn-cs"/>
              </a:rPr>
              <a:t>ms</a:t>
            </a:r>
            <a:r>
              <a:rPr lang="en-GB" sz="1200" kern="1200" dirty="0" smtClean="0">
                <a:solidFill>
                  <a:schemeClr val="tx1"/>
                </a:solidFill>
                <a:latin typeface="Arial" pitchFamily="34" charset="0"/>
                <a:ea typeface="+mn-ea"/>
                <a:cs typeface="+mn-cs"/>
              </a:rPr>
              <a:t> time-locked to the beginning of the second word in each pair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E9EAE7D-0AFA-4DCC-83CD-0B1C27296FF4}" type="slidenum">
              <a:rPr lang="en-GB" smtClean="0"/>
              <a:pPr>
                <a:defRPr/>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charset="0"/>
            </a:endParaRPr>
          </a:p>
        </p:txBody>
      </p:sp>
      <p:sp>
        <p:nvSpPr>
          <p:cNvPr id="51204" name="Slide Number Placeholder 3"/>
          <p:cNvSpPr>
            <a:spLocks noGrp="1"/>
          </p:cNvSpPr>
          <p:nvPr>
            <p:ph type="sldNum" sz="quarter" idx="5"/>
          </p:nvPr>
        </p:nvSpPr>
        <p:spPr>
          <a:noFill/>
        </p:spPr>
        <p:txBody>
          <a:bodyPr/>
          <a:lstStyle/>
          <a:p>
            <a:fld id="{1AD7F248-2B46-40A0-9427-3D2ED44BE941}" type="slidenum">
              <a:rPr lang="en-GB" smtClean="0">
                <a:latin typeface="Arial" charset="0"/>
              </a:rPr>
              <a:pPr/>
              <a:t>25</a:t>
            </a:fld>
            <a:endParaRPr lang="en-GB"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E9EAE7D-0AFA-4DCC-83CD-0B1C27296FF4}" type="slidenum">
              <a:rPr lang="en-GB" smtClean="0"/>
              <a:pPr>
                <a:defRPr/>
              </a:pPr>
              <a:t>27</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Arial" charset="0"/>
            </a:endParaRPr>
          </a:p>
        </p:txBody>
      </p:sp>
      <p:sp>
        <p:nvSpPr>
          <p:cNvPr id="44036" name="Slide Number Placeholder 3"/>
          <p:cNvSpPr>
            <a:spLocks noGrp="1"/>
          </p:cNvSpPr>
          <p:nvPr>
            <p:ph type="sldNum" sz="quarter" idx="5"/>
          </p:nvPr>
        </p:nvSpPr>
        <p:spPr>
          <a:noFill/>
        </p:spPr>
        <p:txBody>
          <a:bodyPr/>
          <a:lstStyle/>
          <a:p>
            <a:fld id="{80B99001-7625-4D2D-AA36-6D9E5689C2EB}" type="slidenum">
              <a:rPr lang="en-GB" smtClean="0">
                <a:latin typeface="Arial" charset="0"/>
              </a:rPr>
              <a:pPr/>
              <a:t>28</a:t>
            </a:fld>
            <a:endParaRPr lang="en-GB"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AE1AE254-9810-49EF-86A4-08B24DB5FE37}" type="slidenum">
              <a:rPr lang="en-GB"/>
              <a:pPr/>
              <a:t>29</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charset="0"/>
            </a:endParaRPr>
          </a:p>
        </p:txBody>
      </p:sp>
      <p:sp>
        <p:nvSpPr>
          <p:cNvPr id="48132" name="Slide Number Placeholder 3"/>
          <p:cNvSpPr>
            <a:spLocks noGrp="1"/>
          </p:cNvSpPr>
          <p:nvPr>
            <p:ph type="sldNum" sz="quarter" idx="5"/>
          </p:nvPr>
        </p:nvSpPr>
        <p:spPr>
          <a:noFill/>
        </p:spPr>
        <p:txBody>
          <a:bodyPr/>
          <a:lstStyle/>
          <a:p>
            <a:fld id="{614DDF8A-CB49-44D5-9AA6-33E829EA12E5}" type="slidenum">
              <a:rPr lang="en-GB" smtClean="0">
                <a:latin typeface="Arial" charset="0"/>
              </a:rPr>
              <a:pPr/>
              <a:t>30</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3796" name="Slide Number Placeholder 3"/>
          <p:cNvSpPr>
            <a:spLocks noGrp="1"/>
          </p:cNvSpPr>
          <p:nvPr>
            <p:ph type="sldNum" sz="quarter" idx="5"/>
          </p:nvPr>
        </p:nvSpPr>
        <p:spPr>
          <a:noFill/>
        </p:spPr>
        <p:txBody>
          <a:bodyPr/>
          <a:lstStyle/>
          <a:p>
            <a:fld id="{26E445A7-01D4-4961-8E49-AFD55AAAE551}" type="slidenum">
              <a:rPr lang="en-GB" smtClean="0">
                <a:latin typeface="Arial" charset="0"/>
              </a:rPr>
              <a:pPr/>
              <a:t>4</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xfrm>
            <a:off x="1143001" y="4343400"/>
            <a:ext cx="5029200" cy="4114800"/>
          </a:xfrm>
        </p:spPr>
        <p:txBody>
          <a:bodyPr/>
          <a:lstStyle/>
          <a:p>
            <a:pPr algn="just"/>
            <a:endParaRPr lang="en-GB" alt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FFA099-3C90-4EDA-B7E4-FB0F68DB2429}" type="slidenum">
              <a:rPr lang="en-GB" smtClean="0">
                <a:latin typeface="Arial" pitchFamily="34" charset="0"/>
                <a:cs typeface="Arial" pitchFamily="34" charset="0"/>
              </a:rPr>
              <a:pPr/>
              <a:t>7</a:t>
            </a:fld>
            <a:endParaRPr lang="en-GB"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80000"/>
              </a:lnSpc>
            </a:pPr>
            <a:r>
              <a:rPr lang="en-GB" sz="1000" dirty="0" smtClean="0">
                <a:latin typeface="Arial" pitchFamily="34" charset="0"/>
                <a:cs typeface="Arial" pitchFamily="34" charset="0"/>
              </a:rPr>
              <a:t>What WE would like to argue, on the basis of these points is that</a:t>
            </a:r>
          </a:p>
          <a:p>
            <a:pPr eaLnBrk="1" hangingPunct="1">
              <a:lnSpc>
                <a:spcPct val="80000"/>
              </a:lnSpc>
            </a:pPr>
            <a:r>
              <a:rPr lang="en-GB" sz="1000" dirty="0" smtClean="0">
                <a:latin typeface="Arial" pitchFamily="34" charset="0"/>
                <a:cs typeface="Arial" pitchFamily="34" charset="0"/>
              </a:rPr>
              <a:t>Further development theories form-function relations in intonation</a:t>
            </a:r>
          </a:p>
          <a:p>
            <a:pPr eaLnBrk="1" hangingPunct="1">
              <a:lnSpc>
                <a:spcPct val="80000"/>
              </a:lnSpc>
            </a:pPr>
            <a:r>
              <a:rPr lang="en-GB" sz="1000" dirty="0" smtClean="0">
                <a:latin typeface="Arial" pitchFamily="34" charset="0"/>
                <a:cs typeface="Arial" pitchFamily="34" charset="0"/>
              </a:rPr>
              <a:t>will greatly benefit from better understanding of the kinds of parameters involved FPD dependencies</a:t>
            </a:r>
          </a:p>
          <a:p>
            <a:pPr eaLnBrk="1" hangingPunct="1">
              <a:lnSpc>
                <a:spcPct val="80000"/>
              </a:lnSpc>
            </a:pPr>
            <a:r>
              <a:rPr lang="en-GB" sz="1000" dirty="0" smtClean="0">
                <a:latin typeface="Arial" pitchFamily="34" charset="0"/>
                <a:cs typeface="Arial" pitchFamily="34" charset="0"/>
              </a:rPr>
              <a:t>Which, we believe, signal two separable but intertwined components in </a:t>
            </a:r>
            <a:r>
              <a:rPr lang="en-GB" sz="1000" dirty="0" err="1" smtClean="0">
                <a:latin typeface="Arial" pitchFamily="34" charset="0"/>
                <a:cs typeface="Arial" pitchFamily="34" charset="0"/>
              </a:rPr>
              <a:t>intonational</a:t>
            </a:r>
            <a:r>
              <a:rPr lang="en-GB" sz="1000" dirty="0" smtClean="0">
                <a:latin typeface="Arial" pitchFamily="34" charset="0"/>
                <a:cs typeface="Arial" pitchFamily="34" charset="0"/>
              </a:rPr>
              <a:t> meaning: a linguistically structured part in which the form-function relations are in principle language-specific, arbitrary and discrete, and a part which is iconic and largely independent of the individual language, which I will refer to here as linguistic and paralinguistic meaning.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26628" name="Slide Number Placeholder 3"/>
          <p:cNvSpPr>
            <a:spLocks noGrp="1"/>
          </p:cNvSpPr>
          <p:nvPr>
            <p:ph type="sldNum" sz="quarter" idx="5"/>
          </p:nvPr>
        </p:nvSpPr>
        <p:spPr>
          <a:noFill/>
        </p:spPr>
        <p:txBody>
          <a:bodyPr/>
          <a:lstStyle/>
          <a:p>
            <a:fld id="{2FF6B371-EF5B-42CF-A623-470640596398}" type="slidenum">
              <a:rPr lang="en-GB" smtClean="0">
                <a:latin typeface="Arial" charset="0"/>
              </a:rPr>
              <a:pPr/>
              <a:t>8</a:t>
            </a:fld>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
        <p:nvSpPr>
          <p:cNvPr id="61444" name="Slide Number Placeholder 3"/>
          <p:cNvSpPr>
            <a:spLocks noGrp="1"/>
          </p:cNvSpPr>
          <p:nvPr>
            <p:ph type="sldNum" sz="quarter" idx="5"/>
          </p:nvPr>
        </p:nvSpPr>
        <p:spPr>
          <a:noFill/>
        </p:spPr>
        <p:txBody>
          <a:bodyPr/>
          <a:lstStyle/>
          <a:p>
            <a:fld id="{32A8D017-7247-4918-BFC8-5DA50E4FDB49}" type="slidenum">
              <a:rPr lang="en-GB"/>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62468" name="Slide Number Placeholder 3"/>
          <p:cNvSpPr>
            <a:spLocks noGrp="1"/>
          </p:cNvSpPr>
          <p:nvPr>
            <p:ph type="sldNum" sz="quarter" idx="5"/>
          </p:nvPr>
        </p:nvSpPr>
        <p:spPr>
          <a:noFill/>
        </p:spPr>
        <p:txBody>
          <a:bodyPr/>
          <a:lstStyle/>
          <a:p>
            <a:fld id="{1DB0686A-9DE3-4DE6-8237-D5C44620A49B}" type="slidenum">
              <a:rPr lang="en-GB"/>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GB" dirty="0" smtClean="0"/>
              <a:t>in the nucleus compared with the </a:t>
            </a:r>
            <a:r>
              <a:rPr lang="en-GB" dirty="0" err="1" smtClean="0"/>
              <a:t>prenuclear</a:t>
            </a:r>
            <a:r>
              <a:rPr lang="en-GB" dirty="0" smtClean="0"/>
              <a:t> syllable and the final syllable (all normalised as % here)</a:t>
            </a:r>
            <a:endParaRPr lang="en-US" dirty="0" smtClean="0"/>
          </a:p>
        </p:txBody>
      </p:sp>
      <p:sp>
        <p:nvSpPr>
          <p:cNvPr id="63492" name="Slide Number Placeholder 3"/>
          <p:cNvSpPr>
            <a:spLocks noGrp="1"/>
          </p:cNvSpPr>
          <p:nvPr>
            <p:ph type="sldNum" sz="quarter" idx="5"/>
          </p:nvPr>
        </p:nvSpPr>
        <p:spPr>
          <a:noFill/>
        </p:spPr>
        <p:txBody>
          <a:bodyPr/>
          <a:lstStyle/>
          <a:p>
            <a:fld id="{935223B8-D768-437D-B9BF-518945854387}" type="slidenum">
              <a:rPr lang="en-GB"/>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w="127">
            <a:noFill/>
            <a:miter lim="800000"/>
            <a:headEnd/>
            <a:tailEnd/>
          </a:ln>
          <a:effectLst/>
        </p:spPr>
        <p:txBody>
          <a:bodyPr wrap="none" anchor="ctr"/>
          <a:lstStyle/>
          <a:p>
            <a:pPr>
              <a:defRPr/>
            </a:pPr>
            <a:endParaRPr lang="en-GB">
              <a:latin typeface="Arial" pitchFamily="34" charset="0"/>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w="127">
            <a:noFill/>
            <a:miter lim="800000"/>
            <a:headEnd/>
            <a:tailEnd/>
          </a:ln>
          <a:effectLst/>
        </p:spPr>
        <p:txBody>
          <a:bodyPr wrap="none" anchor="ctr"/>
          <a:lstStyle/>
          <a:p>
            <a:pPr>
              <a:defRPr/>
            </a:pPr>
            <a:endParaRPr lang="en-GB">
              <a:latin typeface="Arial" pitchFamily="34" charset="0"/>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r>
              <a:rPr lang="en-GB"/>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r>
              <a:rPr lang="en-GB"/>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13A9872B-DA8E-4FD6-8A55-212C27E342D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47E4E2-01F6-4A4B-A168-5671EBAB17C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E3A8AA0-D810-4B45-B84A-11ED562C049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78C4EA9-8BA4-4B22-B9E1-0E4ED123726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B88E1A1A-A8E1-4CA7-A585-A9704071369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E3B13A15-EBA5-4241-85F3-4173FB7D452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BAADEF7-D694-4C65-9FEA-AA554F73E7E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117AB7-BA64-4A1A-B0CD-E8464CF642E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F238FF-BDD6-4A18-BA3B-05944AAF9CE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0D6BD95-3042-42C0-908B-698F1FDA235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tx2"/>
                </a:solidFill>
                <a:latin typeface="Arial" pitchFamily="34" charset="0"/>
              </a:defRPr>
            </a:lvl1pPr>
          </a:lstStyle>
          <a:p>
            <a:pPr>
              <a:defRPr/>
            </a:pPr>
            <a:fld id="{B9B24CE5-7047-431A-AD34-AE32C96B9C0C}" type="slidenum">
              <a:rPr lang="en-GB"/>
              <a:pPr>
                <a:defRPr/>
              </a:pPr>
              <a:t>‹#›</a:t>
            </a:fld>
            <a:endParaRPr lang="en-GB"/>
          </a:p>
        </p:txBody>
      </p:sp>
      <p:pic>
        <p:nvPicPr>
          <p:cNvPr id="1029" name="Picture 4" descr="ESRC.jpg"/>
          <p:cNvPicPr>
            <a:picLocks noChangeAspect="1"/>
          </p:cNvPicPr>
          <p:nvPr userDrawn="1"/>
        </p:nvPicPr>
        <p:blipFill>
          <a:blip r:embed="rId14" cstate="print"/>
          <a:srcRect/>
          <a:stretch>
            <a:fillRect/>
          </a:stretch>
        </p:blipFill>
        <p:spPr bwMode="auto">
          <a:xfrm>
            <a:off x="8010525" y="122238"/>
            <a:ext cx="1023938" cy="889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pitchFamily="34" charset="0"/>
        </a:defRPr>
      </a:lvl2pPr>
      <a:lvl3pPr algn="l" rtl="0" eaLnBrk="0" fontAlgn="base" hangingPunct="0">
        <a:spcBef>
          <a:spcPct val="0"/>
        </a:spcBef>
        <a:spcAft>
          <a:spcPct val="0"/>
        </a:spcAft>
        <a:defRPr sz="2600" b="1">
          <a:solidFill>
            <a:schemeClr val="tx2"/>
          </a:solidFill>
          <a:latin typeface="Arial" pitchFamily="34" charset="0"/>
        </a:defRPr>
      </a:lvl3pPr>
      <a:lvl4pPr algn="l" rtl="0" eaLnBrk="0" fontAlgn="base" hangingPunct="0">
        <a:spcBef>
          <a:spcPct val="0"/>
        </a:spcBef>
        <a:spcAft>
          <a:spcPct val="0"/>
        </a:spcAft>
        <a:defRPr sz="2600" b="1">
          <a:solidFill>
            <a:schemeClr val="tx2"/>
          </a:solidFill>
          <a:latin typeface="Arial" pitchFamily="34" charset="0"/>
        </a:defRPr>
      </a:lvl4pPr>
      <a:lvl5pPr algn="l" rtl="0" eaLnBrk="0" fontAlgn="base" hangingPunct="0">
        <a:spcBef>
          <a:spcPct val="0"/>
        </a:spcBef>
        <a:spcAft>
          <a:spcPct val="0"/>
        </a:spcAft>
        <a:defRPr sz="2600" b="1">
          <a:solidFill>
            <a:schemeClr val="tx2"/>
          </a:solidFill>
          <a:latin typeface="Arial" pitchFamily="34" charset="0"/>
        </a:defRPr>
      </a:lvl5pPr>
      <a:lvl6pPr marL="457200" algn="l" rtl="0" fontAlgn="base">
        <a:spcBef>
          <a:spcPct val="0"/>
        </a:spcBef>
        <a:spcAft>
          <a:spcPct val="0"/>
        </a:spcAft>
        <a:defRPr sz="2600" b="1">
          <a:solidFill>
            <a:schemeClr val="tx2"/>
          </a:solidFill>
          <a:latin typeface="Arial" pitchFamily="34" charset="0"/>
        </a:defRPr>
      </a:lvl6pPr>
      <a:lvl7pPr marL="914400" algn="l" rtl="0" fontAlgn="base">
        <a:spcBef>
          <a:spcPct val="0"/>
        </a:spcBef>
        <a:spcAft>
          <a:spcPct val="0"/>
        </a:spcAft>
        <a:defRPr sz="2600" b="1">
          <a:solidFill>
            <a:schemeClr val="tx2"/>
          </a:solidFill>
          <a:latin typeface="Arial" pitchFamily="34" charset="0"/>
        </a:defRPr>
      </a:lvl7pPr>
      <a:lvl8pPr marL="1371600" algn="l" rtl="0" fontAlgn="base">
        <a:spcBef>
          <a:spcPct val="0"/>
        </a:spcBef>
        <a:spcAft>
          <a:spcPct val="0"/>
        </a:spcAft>
        <a:defRPr sz="2600" b="1">
          <a:solidFill>
            <a:schemeClr val="tx2"/>
          </a:solidFill>
          <a:latin typeface="Arial" pitchFamily="34" charset="0"/>
        </a:defRPr>
      </a:lvl8pPr>
      <a:lvl9pPr marL="1828800" algn="l" rtl="0" fontAlgn="base">
        <a:spcBef>
          <a:spcPct val="0"/>
        </a:spcBef>
        <a:spcAft>
          <a:spcPct val="0"/>
        </a:spcAft>
        <a:defRPr sz="2600" b="1">
          <a:solidFill>
            <a:schemeClr val="tx2"/>
          </a:solidFill>
          <a:latin typeface="Arial" pitchFamily="34"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audio" Target="../media/media3.WAV"/><Relationship Id="rId7" Type="http://schemas.microsoft.com/office/2007/relationships/media" Target="../media/media5.WAV"/><Relationship Id="rId12" Type="http://schemas.openxmlformats.org/officeDocument/2006/relationships/notesSlide" Target="../notesSlides/notesSlide12.xml"/><Relationship Id="rId17" Type="http://schemas.openxmlformats.org/officeDocument/2006/relationships/image" Target="../media/image19.png"/><Relationship Id="rId2" Type="http://schemas.microsoft.com/office/2007/relationships/media" Target="../media/media3.WAV"/><Relationship Id="rId16" Type="http://schemas.openxmlformats.org/officeDocument/2006/relationships/image" Target="../media/image18.png"/><Relationship Id="rId1" Type="http://schemas.openxmlformats.org/officeDocument/2006/relationships/audio" Target="../media/audio1.wav"/><Relationship Id="rId6" Type="http://schemas.openxmlformats.org/officeDocument/2006/relationships/audio" Target="../media/audio2.wav"/><Relationship Id="rId11" Type="http://schemas.openxmlformats.org/officeDocument/2006/relationships/slideLayout" Target="../slideLayouts/slideLayout2.xml"/><Relationship Id="rId5" Type="http://schemas.openxmlformats.org/officeDocument/2006/relationships/audio" Target="../media/media4.WAV"/><Relationship Id="rId15" Type="http://schemas.openxmlformats.org/officeDocument/2006/relationships/image" Target="../media/image17.png"/><Relationship Id="rId10" Type="http://schemas.openxmlformats.org/officeDocument/2006/relationships/audio" Target="../media/media6.WAV"/><Relationship Id="rId4" Type="http://schemas.microsoft.com/office/2007/relationships/media" Target="../media/media4.WAV"/><Relationship Id="rId9" Type="http://schemas.microsoft.com/office/2007/relationships/media" Target="../media/media6.WAV"/><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2.xml"/><Relationship Id="rId3" Type="http://schemas.microsoft.com/office/2007/relationships/media" Target="../media/media4.WAV"/><Relationship Id="rId7" Type="http://schemas.microsoft.com/office/2007/relationships/media" Target="../media/media5.WAV"/><Relationship Id="rId12" Type="http://schemas.openxmlformats.org/officeDocument/2006/relationships/audio" Target="../media/media3.WAV"/><Relationship Id="rId17" Type="http://schemas.openxmlformats.org/officeDocument/2006/relationships/image" Target="../media/image26.png"/><Relationship Id="rId2" Type="http://schemas.openxmlformats.org/officeDocument/2006/relationships/audio" Target="../media/media7.wav"/><Relationship Id="rId16" Type="http://schemas.openxmlformats.org/officeDocument/2006/relationships/image" Target="../media/image25.png"/><Relationship Id="rId1" Type="http://schemas.microsoft.com/office/2007/relationships/media" Target="../media/media7.wav"/><Relationship Id="rId6" Type="http://schemas.openxmlformats.org/officeDocument/2006/relationships/audio" Target="../media/media8.wav"/><Relationship Id="rId11" Type="http://schemas.microsoft.com/office/2007/relationships/media" Target="../media/media3.WAV"/><Relationship Id="rId5" Type="http://schemas.microsoft.com/office/2007/relationships/media" Target="../media/media8.wav"/><Relationship Id="rId15" Type="http://schemas.openxmlformats.org/officeDocument/2006/relationships/image" Target="../media/image24.png"/><Relationship Id="rId10" Type="http://schemas.openxmlformats.org/officeDocument/2006/relationships/audio" Target="../media/media9.wav"/><Relationship Id="rId4" Type="http://schemas.openxmlformats.org/officeDocument/2006/relationships/audio" Target="../media/media4.WAV"/><Relationship Id="rId9" Type="http://schemas.microsoft.com/office/2007/relationships/media" Target="../media/media9.wav"/><Relationship Id="rId1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36.png"/><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WAV"/><Relationship Id="rId7"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audio" Target="../media/media2.WAV"/><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58368" y="2521837"/>
            <a:ext cx="7845552" cy="576263"/>
          </a:xfrm>
        </p:spPr>
        <p:txBody>
          <a:bodyPr anchor="ctr"/>
          <a:lstStyle/>
          <a:p>
            <a:pPr algn="ctr"/>
            <a:r>
              <a:rPr lang="en-GB" sz="2800" dirty="0" smtClean="0"/>
              <a:t>Intonation: From animal communication to grammatical encoding</a:t>
            </a:r>
            <a:endParaRPr lang="en-GB" sz="2800" dirty="0"/>
          </a:p>
        </p:txBody>
      </p:sp>
      <p:sp>
        <p:nvSpPr>
          <p:cNvPr id="5" name="Rectangle 4"/>
          <p:cNvSpPr>
            <a:spLocks noChangeArrowheads="1"/>
          </p:cNvSpPr>
          <p:nvPr/>
        </p:nvSpPr>
        <p:spPr bwMode="auto">
          <a:xfrm>
            <a:off x="520699" y="5522073"/>
            <a:ext cx="8135938" cy="1203808"/>
          </a:xfrm>
          <a:prstGeom prst="rect">
            <a:avLst/>
          </a:prstGeom>
          <a:noFill/>
          <a:ln w="127">
            <a:noFill/>
            <a:miter lim="800000"/>
            <a:headEnd/>
            <a:tailEnd/>
          </a:ln>
          <a:effectLst/>
        </p:spPr>
        <p:txBody>
          <a:bodyPr wrap="none" lIns="0" tIns="0" rIns="0" bIns="0"/>
          <a:lstStyle/>
          <a:p>
            <a:pPr algn="ctr">
              <a:defRPr/>
            </a:pPr>
            <a:r>
              <a:rPr lang="en-GB" sz="2200" baseline="30000" dirty="0" smtClean="0">
                <a:solidFill>
                  <a:schemeClr val="tx2"/>
                </a:solidFill>
                <a:latin typeface="+mj-lt"/>
              </a:rPr>
              <a:t>*</a:t>
            </a:r>
            <a:r>
              <a:rPr lang="en-GB" sz="2200" dirty="0" smtClean="0">
                <a:solidFill>
                  <a:schemeClr val="tx2"/>
                </a:solidFill>
                <a:latin typeface="+mj-lt"/>
              </a:rPr>
              <a:t>DTAL </a:t>
            </a:r>
            <a:r>
              <a:rPr lang="en-GB" sz="2200" dirty="0" smtClean="0">
                <a:solidFill>
                  <a:schemeClr val="tx2"/>
                </a:solidFill>
                <a:latin typeface="+mj-lt"/>
              </a:rPr>
              <a:t>Phonetics </a:t>
            </a:r>
            <a:r>
              <a:rPr lang="en-GB" sz="2200" dirty="0" smtClean="0">
                <a:solidFill>
                  <a:schemeClr val="tx2"/>
                </a:solidFill>
                <a:latin typeface="+mj-lt"/>
              </a:rPr>
              <a:t>Laboratory </a:t>
            </a:r>
            <a:r>
              <a:rPr lang="en-GB" sz="2200" baseline="30000" dirty="0" smtClean="0">
                <a:solidFill>
                  <a:schemeClr val="tx2"/>
                </a:solidFill>
                <a:latin typeface="+mj-lt"/>
              </a:rPr>
              <a:t>+</a:t>
            </a:r>
            <a:r>
              <a:rPr lang="en-GB" sz="2200" dirty="0" smtClean="0">
                <a:solidFill>
                  <a:schemeClr val="tx2"/>
                </a:solidFill>
                <a:latin typeface="+mj-lt"/>
              </a:rPr>
              <a:t>Division of Anaesthesia</a:t>
            </a:r>
            <a:endParaRPr lang="en-GB" sz="2200" baseline="30000" dirty="0">
              <a:solidFill>
                <a:schemeClr val="tx2"/>
              </a:solidFill>
              <a:latin typeface="+mj-lt"/>
            </a:endParaRPr>
          </a:p>
        </p:txBody>
      </p:sp>
      <p:sp>
        <p:nvSpPr>
          <p:cNvPr id="6" name="Rectangle 5"/>
          <p:cNvSpPr>
            <a:spLocks noChangeArrowheads="1"/>
          </p:cNvSpPr>
          <p:nvPr/>
        </p:nvSpPr>
        <p:spPr bwMode="auto">
          <a:xfrm>
            <a:off x="158260" y="4250165"/>
            <a:ext cx="8915399" cy="1873811"/>
          </a:xfrm>
          <a:prstGeom prst="rect">
            <a:avLst/>
          </a:prstGeom>
          <a:noFill/>
          <a:ln w="127">
            <a:noFill/>
            <a:miter lim="800000"/>
            <a:headEnd/>
            <a:tailEnd/>
          </a:ln>
          <a:effectLst/>
        </p:spPr>
        <p:txBody>
          <a:bodyPr wrap="none" lIns="0" tIns="0" rIns="0" bIns="0"/>
          <a:lstStyle/>
          <a:p>
            <a:pPr algn="ctr">
              <a:defRPr/>
            </a:pPr>
            <a:r>
              <a:rPr lang="en-GB" sz="2200" dirty="0" err="1">
                <a:solidFill>
                  <a:schemeClr val="tx2"/>
                </a:solidFill>
              </a:rPr>
              <a:t>Brechtje</a:t>
            </a:r>
            <a:r>
              <a:rPr lang="en-GB" sz="2200" dirty="0">
                <a:solidFill>
                  <a:schemeClr val="tx2"/>
                </a:solidFill>
              </a:rPr>
              <a:t> </a:t>
            </a:r>
            <a:r>
              <a:rPr lang="en-GB" sz="2200" dirty="0" smtClean="0">
                <a:solidFill>
                  <a:schemeClr val="tx2"/>
                </a:solidFill>
              </a:rPr>
              <a:t>Post</a:t>
            </a:r>
            <a:r>
              <a:rPr lang="en-GB" sz="2200" baseline="30000" dirty="0">
                <a:solidFill>
                  <a:schemeClr val="tx2"/>
                </a:solidFill>
              </a:rPr>
              <a:t> *</a:t>
            </a:r>
            <a:r>
              <a:rPr lang="en-GB" sz="2200" dirty="0" smtClean="0">
                <a:solidFill>
                  <a:schemeClr val="tx2"/>
                </a:solidFill>
              </a:rPr>
              <a:t>, Emmanuel </a:t>
            </a:r>
            <a:r>
              <a:rPr lang="en-GB" sz="2200" dirty="0" err="1" smtClean="0">
                <a:solidFill>
                  <a:schemeClr val="tx2"/>
                </a:solidFill>
              </a:rPr>
              <a:t>Stamatakis</a:t>
            </a:r>
            <a:r>
              <a:rPr lang="en-GB" sz="2200" baseline="30000" dirty="0" smtClean="0">
                <a:solidFill>
                  <a:schemeClr val="tx2"/>
                </a:solidFill>
              </a:rPr>
              <a:t>+</a:t>
            </a:r>
            <a:r>
              <a:rPr lang="en-GB" sz="2200" dirty="0" smtClean="0">
                <a:solidFill>
                  <a:schemeClr val="tx2"/>
                </a:solidFill>
              </a:rPr>
              <a:t> Iwo Bohr</a:t>
            </a:r>
            <a:r>
              <a:rPr lang="en-GB" sz="2200" baseline="30000" dirty="0" smtClean="0">
                <a:solidFill>
                  <a:schemeClr val="tx2"/>
                </a:solidFill>
              </a:rPr>
              <a:t>*</a:t>
            </a:r>
            <a:r>
              <a:rPr lang="en-GB" sz="2200" dirty="0" smtClean="0">
                <a:solidFill>
                  <a:schemeClr val="tx2"/>
                </a:solidFill>
              </a:rPr>
              <a:t>,</a:t>
            </a:r>
          </a:p>
          <a:p>
            <a:pPr algn="ctr">
              <a:defRPr/>
            </a:pPr>
            <a:r>
              <a:rPr lang="en-GB" sz="2200" dirty="0" smtClean="0">
                <a:solidFill>
                  <a:schemeClr val="tx2"/>
                </a:solidFill>
              </a:rPr>
              <a:t>Francis Nolan</a:t>
            </a:r>
            <a:r>
              <a:rPr lang="en-GB" sz="2200" baseline="30000" dirty="0" smtClean="0">
                <a:solidFill>
                  <a:schemeClr val="tx2"/>
                </a:solidFill>
              </a:rPr>
              <a:t>*</a:t>
            </a:r>
            <a:r>
              <a:rPr lang="en-GB" sz="2200" dirty="0" smtClean="0">
                <a:solidFill>
                  <a:schemeClr val="tx2"/>
                </a:solidFill>
              </a:rPr>
              <a:t>, and Chris Cummins</a:t>
            </a:r>
            <a:r>
              <a:rPr lang="en-GB" sz="2200" baseline="30000" dirty="0">
                <a:solidFill>
                  <a:schemeClr val="tx2"/>
                </a:solidFill>
              </a:rPr>
              <a:t> *</a:t>
            </a:r>
            <a:endParaRPr lang="en-GB" sz="2200" b="1" baseline="30000" dirty="0">
              <a:solidFill>
                <a:schemeClr val="tx2"/>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mtClean="0"/>
              <a:t>Production experiment</a:t>
            </a:r>
          </a:p>
        </p:txBody>
      </p:sp>
      <p:sp>
        <p:nvSpPr>
          <p:cNvPr id="48131" name="Content Placeholder 2"/>
          <p:cNvSpPr>
            <a:spLocks noGrp="1"/>
          </p:cNvSpPr>
          <p:nvPr>
            <p:ph idx="1"/>
          </p:nvPr>
        </p:nvSpPr>
        <p:spPr>
          <a:xfrm>
            <a:off x="384175" y="1441450"/>
            <a:ext cx="8259763" cy="4275138"/>
          </a:xfrm>
        </p:spPr>
        <p:txBody>
          <a:bodyPr/>
          <a:lstStyle/>
          <a:p>
            <a:pPr marL="457200" indent="-457200" eaLnBrk="1" hangingPunct="1">
              <a:spcBef>
                <a:spcPts val="0"/>
              </a:spcBef>
              <a:spcAft>
                <a:spcPts val="600"/>
              </a:spcAft>
              <a:buFontTx/>
              <a:buNone/>
              <a:defRPr/>
            </a:pPr>
            <a:r>
              <a:rPr lang="en-GB" sz="2400" dirty="0" smtClean="0"/>
              <a:t>Rises and falls elicited in context</a:t>
            </a:r>
          </a:p>
          <a:p>
            <a:pPr marL="457200" indent="-457200" eaLnBrk="1" hangingPunct="1">
              <a:spcBef>
                <a:spcPts val="0"/>
              </a:spcBef>
              <a:spcAft>
                <a:spcPts val="600"/>
              </a:spcAft>
              <a:defRPr/>
            </a:pPr>
            <a:r>
              <a:rPr lang="en-GB" sz="2400" dirty="0" smtClean="0"/>
              <a:t>controlled for stress and segmental make-up </a:t>
            </a:r>
          </a:p>
          <a:p>
            <a:pPr marL="996950" lvl="2" indent="-457200" eaLnBrk="1" hangingPunct="1">
              <a:spcBef>
                <a:spcPts val="0"/>
              </a:spcBef>
              <a:spcAft>
                <a:spcPts val="600"/>
              </a:spcAft>
              <a:buFontTx/>
              <a:buNone/>
              <a:defRPr/>
            </a:pPr>
            <a:r>
              <a:rPr lang="en-GB" sz="1800" dirty="0" smtClean="0"/>
              <a:t>(e.g. </a:t>
            </a:r>
            <a:r>
              <a:rPr lang="en-GB" sz="1800" i="1" dirty="0" err="1" smtClean="0"/>
              <a:t>MUlana</a:t>
            </a:r>
            <a:r>
              <a:rPr lang="en-GB" sz="1800" i="1" dirty="0" smtClean="0"/>
              <a:t> – </a:t>
            </a:r>
            <a:r>
              <a:rPr lang="en-GB" sz="1800" i="1" dirty="0" err="1" smtClean="0"/>
              <a:t>naMUla</a:t>
            </a:r>
            <a:r>
              <a:rPr lang="en-GB" sz="1800" i="1" dirty="0" smtClean="0"/>
              <a:t> – </a:t>
            </a:r>
            <a:r>
              <a:rPr lang="en-GB" sz="1800" i="1" dirty="0" err="1" smtClean="0"/>
              <a:t>lanaMU</a:t>
            </a:r>
            <a:r>
              <a:rPr lang="en-GB" sz="1800" dirty="0" smtClean="0"/>
              <a:t>)</a:t>
            </a:r>
          </a:p>
          <a:p>
            <a:pPr marL="457200" indent="-457200" eaLnBrk="1" hangingPunct="1">
              <a:spcBef>
                <a:spcPts val="0"/>
              </a:spcBef>
              <a:spcAft>
                <a:spcPts val="600"/>
              </a:spcAft>
              <a:defRPr/>
            </a:pPr>
            <a:r>
              <a:rPr lang="en-GB" sz="2400" dirty="0" smtClean="0"/>
              <a:t>eliciting different linguistic and paralinguistic functions:</a:t>
            </a:r>
          </a:p>
          <a:p>
            <a:pPr marL="725488" lvl="1" indent="-276225" eaLnBrk="1" hangingPunct="1">
              <a:spcBef>
                <a:spcPts val="0"/>
              </a:spcBef>
              <a:spcAft>
                <a:spcPts val="600"/>
              </a:spcAft>
              <a:buFont typeface="Arial" pitchFamily="34" charset="0"/>
              <a:buChar char="−"/>
              <a:defRPr/>
            </a:pPr>
            <a:r>
              <a:rPr lang="en-GB" dirty="0" smtClean="0"/>
              <a:t>declarative, interrogative, listing</a:t>
            </a:r>
          </a:p>
          <a:p>
            <a:pPr marL="725488" lvl="1" indent="-276225" eaLnBrk="1" hangingPunct="1">
              <a:spcBef>
                <a:spcPts val="0"/>
              </a:spcBef>
              <a:spcAft>
                <a:spcPts val="600"/>
              </a:spcAft>
              <a:buFont typeface="Arial" pitchFamily="34" charset="0"/>
              <a:buChar char="−"/>
              <a:defRPr/>
            </a:pPr>
            <a:r>
              <a:rPr lang="en-GB" dirty="0" smtClean="0"/>
              <a:t>neutral </a:t>
            </a:r>
            <a:r>
              <a:rPr lang="en-GB" dirty="0" err="1" smtClean="0"/>
              <a:t>vs</a:t>
            </a:r>
            <a:r>
              <a:rPr lang="en-GB" dirty="0" smtClean="0"/>
              <a:t> excited</a:t>
            </a:r>
          </a:p>
          <a:p>
            <a:pPr marL="276225" indent="-276225" eaLnBrk="1" hangingPunct="1">
              <a:spcBef>
                <a:spcPts val="0"/>
              </a:spcBef>
              <a:spcAft>
                <a:spcPts val="600"/>
              </a:spcAft>
              <a:defRPr/>
            </a:pPr>
            <a:r>
              <a:rPr lang="en-GB" sz="2400" dirty="0" smtClean="0"/>
              <a:t>9 male speakers, 5 repetitions in minimally different contexts</a:t>
            </a:r>
          </a:p>
          <a:p>
            <a:pPr marL="276225" indent="-276225" eaLnBrk="1" hangingPunct="1">
              <a:spcBef>
                <a:spcPts val="0"/>
              </a:spcBef>
              <a:spcAft>
                <a:spcPts val="0"/>
              </a:spcAft>
              <a:buFontTx/>
              <a:buNone/>
              <a:defRPr/>
            </a:pPr>
            <a:r>
              <a:rPr lang="en-GB" sz="2400" dirty="0" smtClean="0"/>
              <a:t>To investigate cues and their dependencies:</a:t>
            </a:r>
          </a:p>
          <a:p>
            <a:pPr marL="457200" indent="-457200" eaLnBrk="1" hangingPunct="1">
              <a:spcBef>
                <a:spcPts val="0"/>
              </a:spcBef>
              <a:spcAft>
                <a:spcPts val="600"/>
              </a:spcAft>
              <a:buFontTx/>
              <a:buNone/>
              <a:defRPr/>
            </a:pPr>
            <a:r>
              <a:rPr lang="en-GB" sz="2400" dirty="0" smtClean="0"/>
              <a:t>	</a:t>
            </a:r>
            <a:r>
              <a:rPr lang="en-GB" dirty="0" smtClean="0"/>
              <a:t>Acoustic measurements of duration, intensity, and F0</a:t>
            </a:r>
          </a:p>
        </p:txBody>
      </p:sp>
      <p:sp>
        <p:nvSpPr>
          <p:cNvPr id="4" name="Rectangle 1031"/>
          <p:cNvSpPr>
            <a:spLocks noChangeArrowheads="1"/>
          </p:cNvSpPr>
          <p:nvPr/>
        </p:nvSpPr>
        <p:spPr bwMode="auto">
          <a:xfrm>
            <a:off x="3741569" y="6428303"/>
            <a:ext cx="5259774"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(Post, Schmidt, Hudson,  Nolan, and </a:t>
            </a:r>
            <a:r>
              <a:rPr lang="en-GB" altLang="en-GB" sz="1400" dirty="0" err="1" smtClean="0">
                <a:solidFill>
                  <a:schemeClr val="bg1"/>
                </a:solidFill>
              </a:rPr>
              <a:t>Stamatakis</a:t>
            </a:r>
            <a:r>
              <a:rPr lang="en-GB" altLang="en-GB" sz="1400" dirty="0" smtClean="0">
                <a:solidFill>
                  <a:schemeClr val="bg1"/>
                </a:solidFill>
              </a:rPr>
              <a:t>, forthcoming a)</a:t>
            </a:r>
            <a:endParaRPr lang="en-GB" altLang="en-GB"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mtClean="0"/>
              <a:t>Production: Linguistic function</a:t>
            </a:r>
          </a:p>
        </p:txBody>
      </p:sp>
      <p:sp>
        <p:nvSpPr>
          <p:cNvPr id="7171" name="Content Placeholder 2"/>
          <p:cNvSpPr>
            <a:spLocks noGrp="1"/>
          </p:cNvSpPr>
          <p:nvPr>
            <p:ph idx="1"/>
          </p:nvPr>
        </p:nvSpPr>
        <p:spPr>
          <a:xfrm>
            <a:off x="6326188" y="1795463"/>
            <a:ext cx="2566987" cy="952500"/>
          </a:xfrm>
        </p:spPr>
        <p:txBody>
          <a:bodyPr/>
          <a:lstStyle/>
          <a:p>
            <a:pPr eaLnBrk="1" hangingPunct="1">
              <a:spcAft>
                <a:spcPts val="600"/>
              </a:spcAft>
            </a:pPr>
            <a:r>
              <a:rPr lang="en-US" sz="2400" dirty="0" smtClean="0"/>
              <a:t>However: Confound with difference in form</a:t>
            </a:r>
          </a:p>
          <a:p>
            <a:pPr eaLnBrk="1" hangingPunct="1">
              <a:spcAft>
                <a:spcPts val="600"/>
              </a:spcAft>
            </a:pPr>
            <a:r>
              <a:rPr lang="en-US" sz="2400" dirty="0" smtClean="0"/>
              <a:t>Which (if any) measures differ when the same pitch accent is used?</a:t>
            </a:r>
          </a:p>
        </p:txBody>
      </p:sp>
      <p:pic>
        <p:nvPicPr>
          <p:cNvPr id="24580" name="Picture 9"/>
          <p:cNvPicPr>
            <a:picLocks noChangeAspect="1" noChangeArrowheads="1"/>
          </p:cNvPicPr>
          <p:nvPr/>
        </p:nvPicPr>
        <p:blipFill>
          <a:blip r:embed="rId3" cstate="print"/>
          <a:srcRect/>
          <a:stretch>
            <a:fillRect/>
          </a:stretch>
        </p:blipFill>
        <p:spPr bwMode="auto">
          <a:xfrm>
            <a:off x="0" y="1308100"/>
            <a:ext cx="6194425" cy="4732338"/>
          </a:xfrm>
          <a:prstGeom prst="rect">
            <a:avLst/>
          </a:prstGeom>
          <a:noFill/>
          <a:ln w="9525">
            <a:noFill/>
            <a:miter lim="800000"/>
            <a:headEnd/>
            <a:tailEnd/>
          </a:ln>
        </p:spPr>
      </p:pic>
      <p:sp>
        <p:nvSpPr>
          <p:cNvPr id="24581" name="Rectangle 5"/>
          <p:cNvSpPr>
            <a:spLocks noChangeArrowheads="1"/>
          </p:cNvSpPr>
          <p:nvPr/>
        </p:nvSpPr>
        <p:spPr bwMode="auto">
          <a:xfrm>
            <a:off x="3390900" y="1490663"/>
            <a:ext cx="1730375" cy="369887"/>
          </a:xfrm>
          <a:prstGeom prst="rect">
            <a:avLst/>
          </a:prstGeom>
          <a:noFill/>
          <a:ln w="9525">
            <a:noFill/>
            <a:miter lim="800000"/>
            <a:headEnd/>
            <a:tailEnd/>
          </a:ln>
        </p:spPr>
        <p:txBody>
          <a:bodyPr wrap="none">
            <a:spAutoFit/>
          </a:bodyPr>
          <a:lstStyle/>
          <a:p>
            <a:pPr>
              <a:spcAft>
                <a:spcPts val="600"/>
              </a:spcAft>
            </a:pPr>
            <a:r>
              <a:rPr lang="en-US"/>
              <a:t>(all at p&lt;0.001)</a:t>
            </a:r>
          </a:p>
        </p:txBody>
      </p:sp>
      <p:sp>
        <p:nvSpPr>
          <p:cNvPr id="7" name="Right Arrow 6"/>
          <p:cNvSpPr/>
          <p:nvPr/>
        </p:nvSpPr>
        <p:spPr>
          <a:xfrm>
            <a:off x="6287111" y="3390827"/>
            <a:ext cx="284162" cy="26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1031"/>
          <p:cNvSpPr>
            <a:spLocks noChangeArrowheads="1"/>
          </p:cNvSpPr>
          <p:nvPr/>
        </p:nvSpPr>
        <p:spPr bwMode="auto">
          <a:xfrm>
            <a:off x="3741569" y="6428303"/>
            <a:ext cx="5259774"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(Post, Schmidt, Hudson,  Nolan, and </a:t>
            </a:r>
            <a:r>
              <a:rPr lang="en-GB" altLang="en-GB" sz="1400" dirty="0" err="1" smtClean="0">
                <a:solidFill>
                  <a:schemeClr val="bg1"/>
                </a:solidFill>
              </a:rPr>
              <a:t>Stamatakis</a:t>
            </a:r>
            <a:r>
              <a:rPr lang="en-GB" altLang="en-GB" sz="1400" dirty="0" smtClean="0">
                <a:solidFill>
                  <a:schemeClr val="bg1"/>
                </a:solidFill>
              </a:rPr>
              <a:t>, forthcoming a)</a:t>
            </a:r>
            <a:endParaRPr lang="en-GB" altLang="en-GB"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dirty="0" smtClean="0"/>
              <a:t>Production: Linguistic function </a:t>
            </a:r>
            <a:r>
              <a:rPr lang="en-GB" dirty="0" smtClean="0"/>
              <a:t>– </a:t>
            </a:r>
            <a:r>
              <a:rPr lang="en-GB" dirty="0" smtClean="0"/>
              <a:t>rises only</a:t>
            </a:r>
            <a:endParaRPr lang="en-GB" dirty="0" smtClean="0"/>
          </a:p>
        </p:txBody>
      </p:sp>
      <p:sp>
        <p:nvSpPr>
          <p:cNvPr id="25603" name="Content Placeholder 2"/>
          <p:cNvSpPr>
            <a:spLocks noGrp="1"/>
          </p:cNvSpPr>
          <p:nvPr>
            <p:ph idx="1"/>
          </p:nvPr>
        </p:nvSpPr>
        <p:spPr>
          <a:xfrm>
            <a:off x="357188" y="5230813"/>
            <a:ext cx="8215312" cy="795337"/>
          </a:xfrm>
        </p:spPr>
        <p:txBody>
          <a:bodyPr/>
          <a:lstStyle/>
          <a:p>
            <a:pPr eaLnBrk="1" hangingPunct="1"/>
            <a:r>
              <a:rPr lang="en-US" sz="2400" dirty="0" smtClean="0"/>
              <a:t>Differences associated with declarative </a:t>
            </a:r>
            <a:r>
              <a:rPr lang="en-US" sz="2400" dirty="0" err="1" smtClean="0"/>
              <a:t>vs</a:t>
            </a:r>
            <a:r>
              <a:rPr lang="en-US" sz="2400" dirty="0" smtClean="0"/>
              <a:t> interrogative contrast also apply to list </a:t>
            </a:r>
            <a:r>
              <a:rPr lang="en-US" sz="2400" dirty="0" err="1" smtClean="0"/>
              <a:t>vs</a:t>
            </a:r>
            <a:r>
              <a:rPr lang="en-US" sz="2400" dirty="0" smtClean="0"/>
              <a:t> interrogative</a:t>
            </a:r>
          </a:p>
        </p:txBody>
      </p:sp>
      <p:pic>
        <p:nvPicPr>
          <p:cNvPr id="25604" name="Picture 3"/>
          <p:cNvPicPr>
            <a:picLocks noChangeAspect="1" noChangeArrowheads="1"/>
          </p:cNvPicPr>
          <p:nvPr/>
        </p:nvPicPr>
        <p:blipFill>
          <a:blip r:embed="rId3" cstate="print"/>
          <a:srcRect/>
          <a:stretch>
            <a:fillRect/>
          </a:stretch>
        </p:blipFill>
        <p:spPr bwMode="auto">
          <a:xfrm>
            <a:off x="3402013" y="1296988"/>
            <a:ext cx="5741987" cy="3459162"/>
          </a:xfrm>
          <a:prstGeom prst="rect">
            <a:avLst/>
          </a:prstGeom>
          <a:noFill/>
          <a:ln w="9525">
            <a:noFill/>
            <a:miter lim="800000"/>
            <a:headEnd/>
            <a:tailEnd/>
          </a:ln>
        </p:spPr>
      </p:pic>
      <p:pic>
        <p:nvPicPr>
          <p:cNvPr id="25605" name="Picture 9"/>
          <p:cNvPicPr>
            <a:picLocks noChangeAspect="1" noChangeArrowheads="1"/>
          </p:cNvPicPr>
          <p:nvPr/>
        </p:nvPicPr>
        <p:blipFill>
          <a:blip r:embed="rId4" cstate="print"/>
          <a:srcRect/>
          <a:stretch>
            <a:fillRect/>
          </a:stretch>
        </p:blipFill>
        <p:spPr bwMode="auto">
          <a:xfrm>
            <a:off x="0" y="1308100"/>
            <a:ext cx="3408363" cy="2605088"/>
          </a:xfrm>
          <a:prstGeom prst="rect">
            <a:avLst/>
          </a:prstGeom>
          <a:noFill/>
          <a:ln w="9525">
            <a:noFill/>
            <a:miter lim="800000"/>
            <a:headEnd/>
            <a:tailEnd/>
          </a:ln>
        </p:spPr>
      </p:pic>
      <p:sp>
        <p:nvSpPr>
          <p:cNvPr id="12" name="Right Arrow 11"/>
          <p:cNvSpPr/>
          <p:nvPr/>
        </p:nvSpPr>
        <p:spPr>
          <a:xfrm>
            <a:off x="255588" y="5291138"/>
            <a:ext cx="284162" cy="26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2"/>
          <p:cNvSpPr txBox="1"/>
          <p:nvPr/>
        </p:nvSpPr>
        <p:spPr>
          <a:xfrm>
            <a:off x="284163" y="4314825"/>
            <a:ext cx="2849562" cy="1200329"/>
          </a:xfrm>
          <a:prstGeom prst="rect">
            <a:avLst/>
          </a:prstGeom>
          <a:noFill/>
        </p:spPr>
        <p:txBody>
          <a:bodyPr>
            <a:spAutoFit/>
          </a:bodyPr>
          <a:lstStyle/>
          <a:p>
            <a:pPr marL="268288" indent="-268288">
              <a:buFont typeface="Arial" pitchFamily="34" charset="0"/>
              <a:buChar char="•"/>
              <a:defRPr/>
            </a:pPr>
            <a:r>
              <a:rPr lang="en-GB" sz="2400" dirty="0"/>
              <a:t>Effects on F0 </a:t>
            </a:r>
            <a:r>
              <a:rPr lang="en-GB" sz="2400" dirty="0" smtClean="0"/>
              <a:t>are </a:t>
            </a:r>
            <a:r>
              <a:rPr lang="en-GB" sz="2400" dirty="0"/>
              <a:t>the same</a:t>
            </a:r>
          </a:p>
          <a:p>
            <a:pPr>
              <a:buFont typeface="Arial" pitchFamily="34" charset="0"/>
              <a:buChar char="•"/>
              <a:defRPr/>
            </a:pPr>
            <a:endParaRPr lang="en-GB" sz="2400" dirty="0"/>
          </a:p>
        </p:txBody>
      </p:sp>
      <p:sp>
        <p:nvSpPr>
          <p:cNvPr id="8" name="Rectangle 1031"/>
          <p:cNvSpPr>
            <a:spLocks noChangeArrowheads="1"/>
          </p:cNvSpPr>
          <p:nvPr/>
        </p:nvSpPr>
        <p:spPr bwMode="auto">
          <a:xfrm>
            <a:off x="3741569" y="6428303"/>
            <a:ext cx="5259774"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(Post, Schmidt, Hudson,  Nolan, and </a:t>
            </a:r>
            <a:r>
              <a:rPr lang="en-GB" altLang="en-GB" sz="1400" dirty="0" err="1" smtClean="0">
                <a:solidFill>
                  <a:schemeClr val="bg1"/>
                </a:solidFill>
              </a:rPr>
              <a:t>Stamatakis</a:t>
            </a:r>
            <a:r>
              <a:rPr lang="en-GB" altLang="en-GB" sz="1400" dirty="0" smtClean="0">
                <a:solidFill>
                  <a:schemeClr val="bg1"/>
                </a:solidFill>
              </a:rPr>
              <a:t>, forthcoming a)</a:t>
            </a:r>
            <a:endParaRPr lang="en-GB" altLang="en-GB" sz="1400" dirty="0">
              <a:solidFill>
                <a:schemeClr val="bg1"/>
              </a:solidFill>
            </a:endParaRPr>
          </a:p>
        </p:txBody>
      </p:sp>
      <p:sp>
        <p:nvSpPr>
          <p:cNvPr id="9" name="Oval 8"/>
          <p:cNvSpPr/>
          <p:nvPr/>
        </p:nvSpPr>
        <p:spPr>
          <a:xfrm>
            <a:off x="0" y="1485900"/>
            <a:ext cx="2152650" cy="2628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762375" y="1828801"/>
            <a:ext cx="3781425" cy="30861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12"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mtClean="0"/>
              <a:t>Production: Effects of excitement constant</a:t>
            </a:r>
          </a:p>
        </p:txBody>
      </p:sp>
      <p:sp>
        <p:nvSpPr>
          <p:cNvPr id="26627" name="Content Placeholder 2"/>
          <p:cNvSpPr>
            <a:spLocks noGrp="1"/>
          </p:cNvSpPr>
          <p:nvPr>
            <p:ph idx="1"/>
          </p:nvPr>
        </p:nvSpPr>
        <p:spPr/>
        <p:txBody>
          <a:bodyPr/>
          <a:lstStyle/>
          <a:p>
            <a:pPr eaLnBrk="1" hangingPunct="1"/>
            <a:endParaRPr lang="en-US" smtClean="0"/>
          </a:p>
        </p:txBody>
      </p:sp>
      <p:sp>
        <p:nvSpPr>
          <p:cNvPr id="6" name="Rectangle 5"/>
          <p:cNvSpPr/>
          <p:nvPr/>
        </p:nvSpPr>
        <p:spPr>
          <a:xfrm>
            <a:off x="-269875" y="5494338"/>
            <a:ext cx="10388600" cy="233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29" name="TextBox 4"/>
          <p:cNvSpPr txBox="1">
            <a:spLocks noChangeArrowheads="1"/>
          </p:cNvSpPr>
          <p:nvPr/>
        </p:nvSpPr>
        <p:spPr bwMode="auto">
          <a:xfrm>
            <a:off x="314325" y="5744618"/>
            <a:ext cx="8574088" cy="830997"/>
          </a:xfrm>
          <a:prstGeom prst="rect">
            <a:avLst/>
          </a:prstGeom>
          <a:noFill/>
          <a:ln w="9525">
            <a:noFill/>
            <a:miter lim="800000"/>
            <a:headEnd/>
            <a:tailEnd/>
          </a:ln>
        </p:spPr>
        <p:txBody>
          <a:bodyPr>
            <a:spAutoFit/>
          </a:bodyPr>
          <a:lstStyle/>
          <a:p>
            <a:pPr marL="360363" indent="-269875">
              <a:buFont typeface="Arial" pitchFamily="34" charset="0"/>
              <a:buChar char="•"/>
            </a:pPr>
            <a:r>
              <a:rPr lang="en-US" sz="2400" dirty="0" smtClean="0"/>
              <a:t>Effects of function </a:t>
            </a:r>
            <a:r>
              <a:rPr lang="en-US" sz="2400" dirty="0"/>
              <a:t>(p&lt;0.001), but </a:t>
            </a:r>
            <a:r>
              <a:rPr lang="en-GB" sz="2400" dirty="0" smtClean="0"/>
              <a:t>effect </a:t>
            </a:r>
            <a:r>
              <a:rPr lang="en-GB" sz="2400" dirty="0"/>
              <a:t>of excitement </a:t>
            </a:r>
            <a:r>
              <a:rPr lang="en-GB" sz="2400" dirty="0" smtClean="0"/>
              <a:t>is </a:t>
            </a:r>
            <a:r>
              <a:rPr lang="en-GB" sz="2400" i="1" dirty="0" smtClean="0"/>
              <a:t>additional</a:t>
            </a:r>
            <a:r>
              <a:rPr lang="en-GB" sz="2400" dirty="0" smtClean="0"/>
              <a:t> </a:t>
            </a:r>
            <a:r>
              <a:rPr lang="en-GB" sz="2400" dirty="0"/>
              <a:t>to effect </a:t>
            </a:r>
            <a:r>
              <a:rPr lang="en-GB" sz="2400" dirty="0" smtClean="0"/>
              <a:t>of linguistic function</a:t>
            </a:r>
            <a:endParaRPr lang="en-GB" sz="2400" dirty="0"/>
          </a:p>
        </p:txBody>
      </p:sp>
      <p:sp>
        <p:nvSpPr>
          <p:cNvPr id="8" name="Right Arrow 7"/>
          <p:cNvSpPr/>
          <p:nvPr/>
        </p:nvSpPr>
        <p:spPr>
          <a:xfrm>
            <a:off x="284163" y="5811293"/>
            <a:ext cx="360362"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6631" name="Picture 3"/>
          <p:cNvPicPr>
            <a:picLocks noChangeAspect="1" noChangeArrowheads="1"/>
          </p:cNvPicPr>
          <p:nvPr/>
        </p:nvPicPr>
        <p:blipFill>
          <a:blip r:embed="rId3" cstate="print"/>
          <a:srcRect/>
          <a:stretch>
            <a:fillRect/>
          </a:stretch>
        </p:blipFill>
        <p:spPr bwMode="auto">
          <a:xfrm>
            <a:off x="361950" y="1289050"/>
            <a:ext cx="8410575" cy="4411663"/>
          </a:xfrm>
          <a:prstGeom prst="rect">
            <a:avLst/>
          </a:prstGeom>
          <a:noFill/>
          <a:ln w="9525">
            <a:noFill/>
            <a:miter lim="800000"/>
            <a:headEnd/>
            <a:tailEnd/>
          </a:ln>
        </p:spPr>
      </p:pic>
      <p:sp>
        <p:nvSpPr>
          <p:cNvPr id="2" name="Oval 1"/>
          <p:cNvSpPr/>
          <p:nvPr/>
        </p:nvSpPr>
        <p:spPr>
          <a:xfrm>
            <a:off x="1219200" y="5086350"/>
            <a:ext cx="4572000" cy="7508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316037" y="4351338"/>
            <a:ext cx="4378326" cy="461665"/>
          </a:xfrm>
          <a:prstGeom prst="rect">
            <a:avLst/>
          </a:prstGeom>
          <a:solidFill>
            <a:schemeClr val="bg1"/>
          </a:solidFill>
          <a:ln>
            <a:solidFill>
              <a:schemeClr val="tx1"/>
            </a:solidFill>
          </a:ln>
        </p:spPr>
        <p:txBody>
          <a:bodyPr wrap="square">
            <a:spAutoFit/>
          </a:bodyPr>
          <a:lstStyle/>
          <a:p>
            <a:pPr eaLnBrk="1" hangingPunct="1">
              <a:spcAft>
                <a:spcPts val="600"/>
              </a:spcAft>
            </a:pPr>
            <a:r>
              <a:rPr lang="en-US" sz="2400" dirty="0" smtClean="0"/>
              <a:t>Is this reflected in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Perception experiment</a:t>
            </a:r>
          </a:p>
        </p:txBody>
      </p:sp>
      <p:sp>
        <p:nvSpPr>
          <p:cNvPr id="10243" name="Content Placeholder 2"/>
          <p:cNvSpPr>
            <a:spLocks noGrp="1"/>
          </p:cNvSpPr>
          <p:nvPr>
            <p:ph idx="1"/>
          </p:nvPr>
        </p:nvSpPr>
        <p:spPr>
          <a:xfrm>
            <a:off x="384175" y="1709738"/>
            <a:ext cx="8504238" cy="4067175"/>
          </a:xfrm>
        </p:spPr>
        <p:txBody>
          <a:bodyPr/>
          <a:lstStyle/>
          <a:p>
            <a:pPr eaLnBrk="1" hangingPunct="1">
              <a:spcAft>
                <a:spcPts val="600"/>
              </a:spcAft>
              <a:buFontTx/>
              <a:buNone/>
            </a:pPr>
            <a:r>
              <a:rPr lang="en-US" sz="2400" dirty="0" smtClean="0"/>
              <a:t>Question:</a:t>
            </a:r>
            <a:endParaRPr lang="en-US" sz="2400" dirty="0" smtClean="0"/>
          </a:p>
          <a:p>
            <a:pPr eaLnBrk="1" hangingPunct="1">
              <a:spcAft>
                <a:spcPts val="600"/>
              </a:spcAft>
            </a:pPr>
            <a:r>
              <a:rPr lang="en-US" sz="2400" dirty="0" smtClean="0"/>
              <a:t>Is linguistic function perceived more categorically than paralinguistic, all else being equal?</a:t>
            </a:r>
            <a:endParaRPr lang="en-US" sz="2400" dirty="0" smtClean="0"/>
          </a:p>
          <a:p>
            <a:pPr eaLnBrk="1" hangingPunct="1">
              <a:spcAft>
                <a:spcPts val="600"/>
              </a:spcAft>
            </a:pPr>
            <a:endParaRPr lang="en-US" sz="2400" dirty="0" smtClean="0"/>
          </a:p>
          <a:p>
            <a:pPr eaLnBrk="1" hangingPunct="1">
              <a:spcAft>
                <a:spcPts val="600"/>
              </a:spcAft>
              <a:buFontTx/>
              <a:buNone/>
            </a:pPr>
            <a:r>
              <a:rPr lang="en-US" sz="2400" dirty="0" smtClean="0"/>
              <a:t>Identification task: </a:t>
            </a:r>
          </a:p>
          <a:p>
            <a:pPr eaLnBrk="1" hangingPunct="1">
              <a:spcAft>
                <a:spcPts val="600"/>
              </a:spcAft>
            </a:pPr>
            <a:r>
              <a:rPr lang="en-US" sz="2400" dirty="0" smtClean="0"/>
              <a:t>4 x 3 ST steps for 24 tokes (</a:t>
            </a:r>
            <a:r>
              <a:rPr lang="en-US" sz="2400" dirty="0" err="1" smtClean="0"/>
              <a:t>resynthesis</a:t>
            </a:r>
            <a:r>
              <a:rPr lang="en-US" sz="2400" dirty="0" smtClean="0"/>
              <a:t>)		      </a:t>
            </a:r>
            <a:r>
              <a:rPr lang="en-US" sz="1800" dirty="0" smtClean="0">
                <a:solidFill>
                  <a:schemeClr val="accent1"/>
                </a:solidFill>
              </a:rPr>
              <a:t>3ST</a:t>
            </a:r>
            <a:endParaRPr lang="en-US" sz="2400" dirty="0" smtClean="0">
              <a:solidFill>
                <a:schemeClr val="accent1"/>
              </a:solidFill>
            </a:endParaRPr>
          </a:p>
          <a:p>
            <a:pPr eaLnBrk="1" hangingPunct="1">
              <a:spcAft>
                <a:spcPts val="600"/>
              </a:spcAft>
            </a:pPr>
            <a:r>
              <a:rPr lang="en-US" sz="2400" dirty="0" smtClean="0"/>
              <a:t>2 conditions:</a:t>
            </a:r>
          </a:p>
          <a:p>
            <a:pPr marL="539750" lvl="1" indent="-268288" eaLnBrk="1" hangingPunct="1">
              <a:spcAft>
                <a:spcPts val="600"/>
              </a:spcAft>
              <a:buFontTx/>
              <a:buAutoNum type="arabicPeriod"/>
            </a:pPr>
            <a:r>
              <a:rPr lang="en-US" dirty="0" smtClean="0"/>
              <a:t>Linguistic (</a:t>
            </a:r>
            <a:r>
              <a:rPr lang="en-US" i="1" dirty="0" smtClean="0"/>
              <a:t>Does this sound like a statement?</a:t>
            </a:r>
            <a:r>
              <a:rPr lang="en-US" dirty="0" smtClean="0"/>
              <a:t>) </a:t>
            </a:r>
          </a:p>
          <a:p>
            <a:pPr marL="539750" lvl="1" indent="-268288" eaLnBrk="1" hangingPunct="1">
              <a:spcAft>
                <a:spcPts val="600"/>
              </a:spcAft>
              <a:buFontTx/>
              <a:buAutoNum type="arabicPeriod"/>
            </a:pPr>
            <a:r>
              <a:rPr lang="en-US" dirty="0" smtClean="0"/>
              <a:t>Paralinguistic (</a:t>
            </a:r>
            <a:r>
              <a:rPr lang="en-US" i="1" dirty="0" smtClean="0"/>
              <a:t>Does this sound excited?</a:t>
            </a:r>
            <a:r>
              <a:rPr lang="en-US" dirty="0" smtClean="0"/>
              <a:t>)	</a:t>
            </a:r>
            <a:endParaRPr lang="en-US" dirty="0" smtClean="0">
              <a:solidFill>
                <a:schemeClr val="accent1"/>
              </a:solidFill>
            </a:endParaRPr>
          </a:p>
          <a:p>
            <a:pPr eaLnBrk="1" hangingPunct="1">
              <a:spcAft>
                <a:spcPts val="600"/>
              </a:spcAft>
            </a:pPr>
            <a:r>
              <a:rPr lang="en-US" sz="2400" dirty="0" smtClean="0"/>
              <a:t>Dependents: identification </a:t>
            </a:r>
            <a:r>
              <a:rPr lang="en-US" sz="2400" dirty="0" err="1" smtClean="0"/>
              <a:t>judgement</a:t>
            </a:r>
            <a:r>
              <a:rPr lang="en-US" sz="2400" dirty="0" smtClean="0"/>
              <a:t> &amp; reaction time</a:t>
            </a:r>
          </a:p>
        </p:txBody>
      </p:sp>
      <p:sp>
        <p:nvSpPr>
          <p:cNvPr id="6" name="Freeform 5"/>
          <p:cNvSpPr/>
          <p:nvPr/>
        </p:nvSpPr>
        <p:spPr>
          <a:xfrm>
            <a:off x="3883025" y="4616450"/>
            <a:ext cx="4211638" cy="390525"/>
          </a:xfrm>
          <a:custGeom>
            <a:avLst/>
            <a:gdLst>
              <a:gd name="connsiteX0" fmla="*/ 0 w 4212236"/>
              <a:gd name="connsiteY0" fmla="*/ 0 h 389744"/>
              <a:gd name="connsiteX1" fmla="*/ 2548328 w 4212236"/>
              <a:gd name="connsiteY1" fmla="*/ 0 h 389744"/>
              <a:gd name="connsiteX2" fmla="*/ 4212236 w 4212236"/>
              <a:gd name="connsiteY2" fmla="*/ 389744 h 389744"/>
              <a:gd name="connsiteX3" fmla="*/ 4212236 w 4212236"/>
              <a:gd name="connsiteY3" fmla="*/ 389744 h 389744"/>
            </a:gdLst>
            <a:ahLst/>
            <a:cxnLst>
              <a:cxn ang="0">
                <a:pos x="connsiteX0" y="connsiteY0"/>
              </a:cxn>
              <a:cxn ang="0">
                <a:pos x="connsiteX1" y="connsiteY1"/>
              </a:cxn>
              <a:cxn ang="0">
                <a:pos x="connsiteX2" y="connsiteY2"/>
              </a:cxn>
              <a:cxn ang="0">
                <a:pos x="connsiteX3" y="connsiteY3"/>
              </a:cxn>
            </a:cxnLst>
            <a:rect l="l" t="t" r="r" b="b"/>
            <a:pathLst>
              <a:path w="4212236" h="389744">
                <a:moveTo>
                  <a:pt x="0" y="0"/>
                </a:moveTo>
                <a:lnTo>
                  <a:pt x="2548328" y="0"/>
                </a:lnTo>
                <a:lnTo>
                  <a:pt x="4212236" y="389744"/>
                </a:lnTo>
                <a:lnTo>
                  <a:pt x="4212236" y="389744"/>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8" name="Straight Connector 7"/>
          <p:cNvCxnSpPr>
            <a:stCxn id="6" idx="1"/>
          </p:cNvCxnSpPr>
          <p:nvPr/>
        </p:nvCxnSpPr>
        <p:spPr>
          <a:xfrm flipV="1">
            <a:off x="6430963" y="4602163"/>
            <a:ext cx="1663700" cy="14287"/>
          </a:xfrm>
          <a:prstGeom prst="line">
            <a:avLst/>
          </a:prstGeom>
          <a:ln w="381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p:cNvCxnSpPr>
          <p:nvPr/>
        </p:nvCxnSpPr>
        <p:spPr>
          <a:xfrm flipV="1">
            <a:off x="6430963" y="4032250"/>
            <a:ext cx="1619250" cy="584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1"/>
          </p:cNvCxnSpPr>
          <p:nvPr/>
        </p:nvCxnSpPr>
        <p:spPr>
          <a:xfrm flipV="1">
            <a:off x="6430963" y="3462338"/>
            <a:ext cx="1603375" cy="1154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1"/>
          </p:cNvCxnSpPr>
          <p:nvPr/>
        </p:nvCxnSpPr>
        <p:spPr>
          <a:xfrm flipV="1">
            <a:off x="6430963" y="2892425"/>
            <a:ext cx="1619250" cy="17240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2"/>
          </p:cNvCxnSpPr>
          <p:nvPr/>
        </p:nvCxnSpPr>
        <p:spPr>
          <a:xfrm>
            <a:off x="7031038" y="4602163"/>
            <a:ext cx="1063625" cy="404812"/>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000875" y="4076700"/>
            <a:ext cx="1049338" cy="50958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962775" y="3544888"/>
            <a:ext cx="1109663" cy="1004887"/>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6655594" y="3253581"/>
            <a:ext cx="1724025" cy="1033463"/>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6070600" y="4616450"/>
            <a:ext cx="930275" cy="346075"/>
          </a:xfrm>
          <a:custGeom>
            <a:avLst/>
            <a:gdLst>
              <a:gd name="connsiteX0" fmla="*/ 0 w 1019331"/>
              <a:gd name="connsiteY0" fmla="*/ 0 h 344774"/>
              <a:gd name="connsiteX1" fmla="*/ 479685 w 1019331"/>
              <a:gd name="connsiteY1" fmla="*/ 344774 h 344774"/>
              <a:gd name="connsiteX2" fmla="*/ 1019331 w 1019331"/>
              <a:gd name="connsiteY2" fmla="*/ 14990 h 344774"/>
              <a:gd name="connsiteX3" fmla="*/ 1019331 w 1019331"/>
              <a:gd name="connsiteY3" fmla="*/ 14990 h 344774"/>
            </a:gdLst>
            <a:ahLst/>
            <a:cxnLst>
              <a:cxn ang="0">
                <a:pos x="connsiteX0" y="connsiteY0"/>
              </a:cxn>
              <a:cxn ang="0">
                <a:pos x="connsiteX1" y="connsiteY1"/>
              </a:cxn>
              <a:cxn ang="0">
                <a:pos x="connsiteX2" y="connsiteY2"/>
              </a:cxn>
              <a:cxn ang="0">
                <a:pos x="connsiteX3" y="connsiteY3"/>
              </a:cxn>
            </a:cxnLst>
            <a:rect l="l" t="t" r="r" b="b"/>
            <a:pathLst>
              <a:path w="1019331" h="344774">
                <a:moveTo>
                  <a:pt x="0" y="0"/>
                </a:moveTo>
                <a:lnTo>
                  <a:pt x="479685" y="344774"/>
                </a:lnTo>
                <a:lnTo>
                  <a:pt x="1019331" y="14990"/>
                </a:lnTo>
                <a:lnTo>
                  <a:pt x="1019331" y="14990"/>
                </a:lnTo>
              </a:path>
            </a:pathLst>
          </a:custGeom>
          <a:ln w="38100">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30" name="Straight Arrow Connector 29"/>
          <p:cNvCxnSpPr/>
          <p:nvPr/>
        </p:nvCxnSpPr>
        <p:spPr>
          <a:xfrm rot="5400000">
            <a:off x="7840663" y="3762375"/>
            <a:ext cx="598488"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Right Brace 30"/>
          <p:cNvSpPr/>
          <p:nvPr/>
        </p:nvSpPr>
        <p:spPr>
          <a:xfrm rot="5400000" flipV="1">
            <a:off x="6107907" y="4623594"/>
            <a:ext cx="704850" cy="63023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pic>
        <p:nvPicPr>
          <p:cNvPr id="32" name="angola146L1.wav">
            <a:hlinkClick r:id="" action="ppaction://media"/>
          </p:cNvPr>
          <p:cNvPicPr>
            <a:picLocks noRot="1" noChangeAspect="1"/>
          </p:cNvPicPr>
          <p:nvPr>
            <a:wavAudioFile r:embed="rId1" name="angola146L1.wav"/>
          </p:nvPr>
        </p:nvPicPr>
        <p:blipFill>
          <a:blip r:embed="rId13" cstate="print"/>
          <a:srcRect/>
          <a:stretch>
            <a:fillRect/>
          </a:stretch>
        </p:blipFill>
        <p:spPr bwMode="auto">
          <a:xfrm>
            <a:off x="8629650" y="4446588"/>
            <a:ext cx="304800" cy="304800"/>
          </a:xfrm>
          <a:prstGeom prst="rect">
            <a:avLst/>
          </a:prstGeom>
          <a:noFill/>
          <a:ln w="9525">
            <a:noFill/>
            <a:miter lim="800000"/>
            <a:headEnd/>
            <a:tailEnd/>
          </a:ln>
        </p:spPr>
      </p:pic>
      <p:pic>
        <p:nvPicPr>
          <p:cNvPr id="33" name="angola146L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cstate="print"/>
          <a:srcRect/>
          <a:stretch>
            <a:fillRect/>
          </a:stretch>
        </p:blipFill>
        <p:spPr bwMode="auto">
          <a:xfrm>
            <a:off x="8629650" y="4940300"/>
            <a:ext cx="304800" cy="304800"/>
          </a:xfrm>
          <a:prstGeom prst="rect">
            <a:avLst/>
          </a:prstGeom>
          <a:noFill/>
          <a:ln w="9525">
            <a:noFill/>
            <a:miter lim="800000"/>
            <a:headEnd/>
            <a:tailEnd/>
          </a:ln>
        </p:spPr>
      </p:pic>
      <p:pic>
        <p:nvPicPr>
          <p:cNvPr id="34" name="angola146L2.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5" cstate="print"/>
          <a:srcRect/>
          <a:stretch>
            <a:fillRect/>
          </a:stretch>
        </p:blipFill>
        <p:spPr bwMode="auto">
          <a:xfrm>
            <a:off x="8629650" y="3876675"/>
            <a:ext cx="304800" cy="304800"/>
          </a:xfrm>
          <a:prstGeom prst="rect">
            <a:avLst/>
          </a:prstGeom>
          <a:noFill/>
          <a:ln w="9525">
            <a:noFill/>
            <a:miter lim="800000"/>
            <a:headEnd/>
            <a:tailEnd/>
          </a:ln>
        </p:spPr>
      </p:pic>
      <p:pic>
        <p:nvPicPr>
          <p:cNvPr id="35" name="angola146L3.wav">
            <a:hlinkClick r:id="" action="ppaction://media"/>
          </p:cNvPr>
          <p:cNvPicPr>
            <a:picLocks noRot="1" noChangeAspect="1"/>
          </p:cNvPicPr>
          <p:nvPr>
            <a:wavAudioFile r:embed="rId6" name="angola146L3.wav"/>
          </p:nvPr>
        </p:nvPicPr>
        <p:blipFill>
          <a:blip r:embed="rId16" cstate="print"/>
          <a:srcRect/>
          <a:stretch>
            <a:fillRect/>
          </a:stretch>
        </p:blipFill>
        <p:spPr bwMode="auto">
          <a:xfrm>
            <a:off x="8629650" y="3262313"/>
            <a:ext cx="304800" cy="304800"/>
          </a:xfrm>
          <a:prstGeom prst="rect">
            <a:avLst/>
          </a:prstGeom>
          <a:noFill/>
          <a:ln w="9525">
            <a:noFill/>
            <a:miter lim="800000"/>
            <a:headEnd/>
            <a:tailEnd/>
          </a:ln>
        </p:spPr>
      </p:pic>
      <p:pic>
        <p:nvPicPr>
          <p:cNvPr id="36" name="angola146L4.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cstate="print"/>
          <a:srcRect/>
          <a:stretch>
            <a:fillRect/>
          </a:stretch>
        </p:blipFill>
        <p:spPr bwMode="auto">
          <a:xfrm>
            <a:off x="8629650" y="2706688"/>
            <a:ext cx="304800" cy="304800"/>
          </a:xfrm>
          <a:prstGeom prst="rect">
            <a:avLst/>
          </a:prstGeom>
          <a:noFill/>
          <a:ln w="9525">
            <a:noFill/>
            <a:miter lim="800000"/>
            <a:headEnd/>
            <a:tailEnd/>
          </a:ln>
        </p:spPr>
      </p:pic>
      <p:pic>
        <p:nvPicPr>
          <p:cNvPr id="38" name="angola146P4.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cstate="print"/>
          <a:srcRect/>
          <a:stretch>
            <a:fillRect/>
          </a:stretch>
        </p:blipFill>
        <p:spPr bwMode="auto">
          <a:xfrm>
            <a:off x="8212138" y="2722563"/>
            <a:ext cx="304800" cy="304800"/>
          </a:xfrm>
          <a:prstGeom prst="rect">
            <a:avLst/>
          </a:prstGeom>
          <a:noFill/>
          <a:ln w="9525">
            <a:noFill/>
            <a:miter lim="800000"/>
            <a:headEnd/>
            <a:tailEnd/>
          </a:ln>
        </p:spPr>
      </p:pic>
      <p:sp>
        <p:nvSpPr>
          <p:cNvPr id="27672" name="Rectangle 38"/>
          <p:cNvSpPr>
            <a:spLocks noChangeArrowheads="1"/>
          </p:cNvSpPr>
          <p:nvPr/>
        </p:nvSpPr>
        <p:spPr bwMode="auto">
          <a:xfrm>
            <a:off x="5922963" y="5264150"/>
            <a:ext cx="1044575" cy="369888"/>
          </a:xfrm>
          <a:prstGeom prst="rect">
            <a:avLst/>
          </a:prstGeom>
          <a:noFill/>
          <a:ln w="9525">
            <a:noFill/>
            <a:miter lim="800000"/>
            <a:headEnd/>
            <a:tailEnd/>
          </a:ln>
        </p:spPr>
        <p:txBody>
          <a:bodyPr wrap="none">
            <a:spAutoFit/>
          </a:bodyPr>
          <a:lstStyle/>
          <a:p>
            <a:r>
              <a:rPr lang="en-US"/>
              <a:t> </a:t>
            </a:r>
            <a:r>
              <a:rPr lang="en-US">
                <a:solidFill>
                  <a:schemeClr val="accent1"/>
                </a:solidFill>
              </a:rPr>
              <a:t>nucleus</a:t>
            </a:r>
            <a:endParaRPr lang="en-GB"/>
          </a:p>
        </p:txBody>
      </p:sp>
      <p:sp>
        <p:nvSpPr>
          <p:cNvPr id="26" name="Rectangle 1031"/>
          <p:cNvSpPr>
            <a:spLocks noChangeArrowheads="1"/>
          </p:cNvSpPr>
          <p:nvPr/>
        </p:nvSpPr>
        <p:spPr bwMode="auto">
          <a:xfrm>
            <a:off x="3741569" y="6428303"/>
            <a:ext cx="5259774"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(Post, Schmidt, Hudson,  Nolan, and </a:t>
            </a:r>
            <a:r>
              <a:rPr lang="en-GB" altLang="en-GB" sz="1400" dirty="0" err="1" smtClean="0">
                <a:solidFill>
                  <a:schemeClr val="bg1"/>
                </a:solidFill>
              </a:rPr>
              <a:t>Stamatakis</a:t>
            </a:r>
            <a:r>
              <a:rPr lang="en-GB" altLang="en-GB" sz="1400" dirty="0" smtClean="0">
                <a:solidFill>
                  <a:schemeClr val="bg1"/>
                </a:solidFill>
              </a:rPr>
              <a:t>, forthcoming a)</a:t>
            </a:r>
            <a:endParaRPr lang="en-GB" altLang="en-GB"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32"/>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Perception: Linguistic vs paralinguistic function</a:t>
            </a:r>
          </a:p>
        </p:txBody>
      </p:sp>
      <p:sp>
        <p:nvSpPr>
          <p:cNvPr id="6147" name="Content Placeholder 2"/>
          <p:cNvSpPr>
            <a:spLocks noGrp="1"/>
          </p:cNvSpPr>
          <p:nvPr>
            <p:ph idx="1"/>
          </p:nvPr>
        </p:nvSpPr>
        <p:spPr>
          <a:xfrm>
            <a:off x="5826125" y="1804988"/>
            <a:ext cx="3184525" cy="4719637"/>
          </a:xfrm>
        </p:spPr>
        <p:txBody>
          <a:bodyPr/>
          <a:lstStyle/>
          <a:p>
            <a:pPr eaLnBrk="1" hangingPunct="1">
              <a:spcAft>
                <a:spcPts val="600"/>
              </a:spcAft>
              <a:buFontTx/>
              <a:buNone/>
            </a:pPr>
            <a:r>
              <a:rPr lang="en-US" sz="2200" dirty="0" smtClean="0"/>
              <a:t>	Significant effects in identification data:</a:t>
            </a:r>
            <a:endParaRPr lang="en-US" sz="2200" dirty="0" smtClean="0"/>
          </a:p>
          <a:p>
            <a:pPr eaLnBrk="1" hangingPunct="1">
              <a:spcAft>
                <a:spcPts val="600"/>
              </a:spcAft>
            </a:pPr>
            <a:r>
              <a:rPr lang="en-US" sz="2200" dirty="0" smtClean="0"/>
              <a:t>Function, </a:t>
            </a:r>
            <a:r>
              <a:rPr lang="en-US" sz="2200" dirty="0" smtClean="0"/>
              <a:t>step</a:t>
            </a:r>
            <a:endParaRPr lang="en-US" sz="2200" dirty="0" smtClean="0"/>
          </a:p>
          <a:p>
            <a:pPr eaLnBrk="1" hangingPunct="1">
              <a:spcAft>
                <a:spcPts val="600"/>
              </a:spcAft>
            </a:pPr>
            <a:r>
              <a:rPr lang="en-US" sz="2200" dirty="0" smtClean="0"/>
              <a:t>Function x step: identification </a:t>
            </a:r>
            <a:r>
              <a:rPr lang="en-US" sz="2200" dirty="0" smtClean="0"/>
              <a:t>differences </a:t>
            </a:r>
            <a:r>
              <a:rPr lang="en-US" sz="2200" dirty="0" smtClean="0"/>
              <a:t>in </a:t>
            </a:r>
            <a:r>
              <a:rPr lang="en-US" sz="2200" dirty="0" smtClean="0"/>
              <a:t>steepness</a:t>
            </a:r>
            <a:endParaRPr lang="en-US" sz="2200" dirty="0" smtClean="0"/>
          </a:p>
          <a:p>
            <a:pPr eaLnBrk="1" hangingPunct="1">
              <a:spcAft>
                <a:spcPts val="600"/>
              </a:spcAft>
            </a:pPr>
            <a:endParaRPr lang="en-US" sz="2200" dirty="0" smtClean="0"/>
          </a:p>
          <a:p>
            <a:pPr eaLnBrk="1" hangingPunct="1">
              <a:spcAft>
                <a:spcPts val="600"/>
              </a:spcAft>
            </a:pPr>
            <a:endParaRPr lang="en-US" sz="2200" dirty="0" smtClean="0"/>
          </a:p>
        </p:txBody>
      </p:sp>
      <p:pic>
        <p:nvPicPr>
          <p:cNvPr id="30724" name="Picture 19"/>
          <p:cNvPicPr>
            <a:picLocks noChangeAspect="1" noChangeArrowheads="1"/>
          </p:cNvPicPr>
          <p:nvPr/>
        </p:nvPicPr>
        <p:blipFill>
          <a:blip r:embed="rId3" cstate="print"/>
          <a:srcRect/>
          <a:stretch>
            <a:fillRect/>
          </a:stretch>
        </p:blipFill>
        <p:spPr bwMode="auto">
          <a:xfrm>
            <a:off x="-4763" y="1322388"/>
            <a:ext cx="5054601" cy="3465512"/>
          </a:xfrm>
          <a:prstGeom prst="rect">
            <a:avLst/>
          </a:prstGeom>
          <a:noFill/>
          <a:ln w="9525">
            <a:noFill/>
            <a:miter lim="800000"/>
            <a:headEnd/>
            <a:tailEnd/>
          </a:ln>
        </p:spPr>
      </p:pic>
      <p:grpSp>
        <p:nvGrpSpPr>
          <p:cNvPr id="2" name="Group 39"/>
          <p:cNvGrpSpPr>
            <a:grpSpLocks/>
          </p:cNvGrpSpPr>
          <p:nvPr/>
        </p:nvGrpSpPr>
        <p:grpSpPr bwMode="auto">
          <a:xfrm>
            <a:off x="1192213" y="1411288"/>
            <a:ext cx="4722812" cy="2965450"/>
            <a:chOff x="1192851" y="1411525"/>
            <a:chExt cx="4722792" cy="2965450"/>
          </a:xfrm>
        </p:grpSpPr>
        <p:grpSp>
          <p:nvGrpSpPr>
            <p:cNvPr id="3" name="Group 19"/>
            <p:cNvGrpSpPr>
              <a:grpSpLocks/>
            </p:cNvGrpSpPr>
            <p:nvPr/>
          </p:nvGrpSpPr>
          <p:grpSpPr bwMode="auto">
            <a:xfrm>
              <a:off x="5001901" y="1411525"/>
              <a:ext cx="913742" cy="2965450"/>
              <a:chOff x="8258175" y="2152650"/>
              <a:chExt cx="885825" cy="2995613"/>
            </a:xfrm>
          </p:grpSpPr>
          <p:sp>
            <p:nvSpPr>
              <p:cNvPr id="30741" name="TextBox 10"/>
              <p:cNvSpPr txBox="1">
                <a:spLocks noChangeArrowheads="1"/>
              </p:cNvSpPr>
              <p:nvPr/>
            </p:nvSpPr>
            <p:spPr bwMode="auto">
              <a:xfrm>
                <a:off x="8258175" y="2425700"/>
                <a:ext cx="885825" cy="261938"/>
              </a:xfrm>
              <a:prstGeom prst="rect">
                <a:avLst/>
              </a:prstGeom>
              <a:noFill/>
              <a:ln w="9525">
                <a:noFill/>
                <a:miter lim="800000"/>
                <a:headEnd/>
                <a:tailEnd/>
              </a:ln>
            </p:spPr>
            <p:txBody>
              <a:bodyPr>
                <a:spAutoFit/>
              </a:bodyPr>
              <a:lstStyle/>
              <a:p>
                <a:r>
                  <a:rPr lang="en-GB" sz="1100"/>
                  <a:t>1400ms.</a:t>
                </a:r>
              </a:p>
            </p:txBody>
          </p:sp>
          <p:sp>
            <p:nvSpPr>
              <p:cNvPr id="30742" name="TextBox 11"/>
              <p:cNvSpPr txBox="1">
                <a:spLocks noChangeArrowheads="1"/>
              </p:cNvSpPr>
              <p:nvPr/>
            </p:nvSpPr>
            <p:spPr bwMode="auto">
              <a:xfrm>
                <a:off x="8258175" y="4886325"/>
                <a:ext cx="885825" cy="261938"/>
              </a:xfrm>
              <a:prstGeom prst="rect">
                <a:avLst/>
              </a:prstGeom>
              <a:noFill/>
              <a:ln w="9525">
                <a:noFill/>
                <a:miter lim="800000"/>
                <a:headEnd/>
                <a:tailEnd/>
              </a:ln>
            </p:spPr>
            <p:txBody>
              <a:bodyPr>
                <a:spAutoFit/>
              </a:bodyPr>
              <a:lstStyle/>
              <a:p>
                <a:r>
                  <a:rPr lang="en-GB" sz="1100"/>
                  <a:t>1220ms.</a:t>
                </a:r>
              </a:p>
            </p:txBody>
          </p:sp>
          <p:sp>
            <p:nvSpPr>
              <p:cNvPr id="30743" name="TextBox 12"/>
              <p:cNvSpPr txBox="1">
                <a:spLocks noChangeArrowheads="1"/>
              </p:cNvSpPr>
              <p:nvPr/>
            </p:nvSpPr>
            <p:spPr bwMode="auto">
              <a:xfrm>
                <a:off x="8258175" y="3792538"/>
                <a:ext cx="885825" cy="261937"/>
              </a:xfrm>
              <a:prstGeom prst="rect">
                <a:avLst/>
              </a:prstGeom>
              <a:noFill/>
              <a:ln w="9525">
                <a:noFill/>
                <a:miter lim="800000"/>
                <a:headEnd/>
                <a:tailEnd/>
              </a:ln>
            </p:spPr>
            <p:txBody>
              <a:bodyPr>
                <a:spAutoFit/>
              </a:bodyPr>
              <a:lstStyle/>
              <a:p>
                <a:r>
                  <a:rPr lang="en-GB" sz="1100"/>
                  <a:t>1300ms.</a:t>
                </a:r>
              </a:p>
            </p:txBody>
          </p:sp>
          <p:sp>
            <p:nvSpPr>
              <p:cNvPr id="30744" name="TextBox 13"/>
              <p:cNvSpPr txBox="1">
                <a:spLocks noChangeArrowheads="1"/>
              </p:cNvSpPr>
              <p:nvPr/>
            </p:nvSpPr>
            <p:spPr bwMode="auto">
              <a:xfrm>
                <a:off x="8258175" y="4613275"/>
                <a:ext cx="885825" cy="261938"/>
              </a:xfrm>
              <a:prstGeom prst="rect">
                <a:avLst/>
              </a:prstGeom>
              <a:noFill/>
              <a:ln w="9525">
                <a:noFill/>
                <a:miter lim="800000"/>
                <a:headEnd/>
                <a:tailEnd/>
              </a:ln>
            </p:spPr>
            <p:txBody>
              <a:bodyPr>
                <a:spAutoFit/>
              </a:bodyPr>
              <a:lstStyle/>
              <a:p>
                <a:r>
                  <a:rPr lang="en-GB" sz="1100"/>
                  <a:t>1240ms.</a:t>
                </a:r>
              </a:p>
            </p:txBody>
          </p:sp>
          <p:sp>
            <p:nvSpPr>
              <p:cNvPr id="30745" name="TextBox 14"/>
              <p:cNvSpPr txBox="1">
                <a:spLocks noChangeArrowheads="1"/>
              </p:cNvSpPr>
              <p:nvPr/>
            </p:nvSpPr>
            <p:spPr bwMode="auto">
              <a:xfrm>
                <a:off x="8258175" y="4340225"/>
                <a:ext cx="885825" cy="260350"/>
              </a:xfrm>
              <a:prstGeom prst="rect">
                <a:avLst/>
              </a:prstGeom>
              <a:noFill/>
              <a:ln w="9525">
                <a:noFill/>
                <a:miter lim="800000"/>
                <a:headEnd/>
                <a:tailEnd/>
              </a:ln>
            </p:spPr>
            <p:txBody>
              <a:bodyPr>
                <a:spAutoFit/>
              </a:bodyPr>
              <a:lstStyle/>
              <a:p>
                <a:r>
                  <a:rPr lang="en-GB" sz="1100"/>
                  <a:t>1260ms.</a:t>
                </a:r>
              </a:p>
            </p:txBody>
          </p:sp>
          <p:sp>
            <p:nvSpPr>
              <p:cNvPr id="30746" name="TextBox 15"/>
              <p:cNvSpPr txBox="1">
                <a:spLocks noChangeArrowheads="1"/>
              </p:cNvSpPr>
              <p:nvPr/>
            </p:nvSpPr>
            <p:spPr bwMode="auto">
              <a:xfrm>
                <a:off x="8258175" y="4065588"/>
                <a:ext cx="885825" cy="261937"/>
              </a:xfrm>
              <a:prstGeom prst="rect">
                <a:avLst/>
              </a:prstGeom>
              <a:noFill/>
              <a:ln w="9525">
                <a:noFill/>
                <a:miter lim="800000"/>
                <a:headEnd/>
                <a:tailEnd/>
              </a:ln>
            </p:spPr>
            <p:txBody>
              <a:bodyPr>
                <a:spAutoFit/>
              </a:bodyPr>
              <a:lstStyle/>
              <a:p>
                <a:r>
                  <a:rPr lang="en-GB" sz="1100"/>
                  <a:t>1280ms.</a:t>
                </a:r>
              </a:p>
            </p:txBody>
          </p:sp>
          <p:sp>
            <p:nvSpPr>
              <p:cNvPr id="30747" name="TextBox 19"/>
              <p:cNvSpPr txBox="1">
                <a:spLocks noChangeArrowheads="1"/>
              </p:cNvSpPr>
              <p:nvPr/>
            </p:nvSpPr>
            <p:spPr bwMode="auto">
              <a:xfrm>
                <a:off x="8258175" y="3519488"/>
                <a:ext cx="885825" cy="261937"/>
              </a:xfrm>
              <a:prstGeom prst="rect">
                <a:avLst/>
              </a:prstGeom>
              <a:noFill/>
              <a:ln w="9525">
                <a:noFill/>
                <a:miter lim="800000"/>
                <a:headEnd/>
                <a:tailEnd/>
              </a:ln>
            </p:spPr>
            <p:txBody>
              <a:bodyPr>
                <a:spAutoFit/>
              </a:bodyPr>
              <a:lstStyle/>
              <a:p>
                <a:r>
                  <a:rPr lang="en-GB" sz="1100"/>
                  <a:t>1320ms.</a:t>
                </a:r>
              </a:p>
            </p:txBody>
          </p:sp>
          <p:sp>
            <p:nvSpPr>
              <p:cNvPr id="30748" name="TextBox 20"/>
              <p:cNvSpPr txBox="1">
                <a:spLocks noChangeArrowheads="1"/>
              </p:cNvSpPr>
              <p:nvPr/>
            </p:nvSpPr>
            <p:spPr bwMode="auto">
              <a:xfrm>
                <a:off x="8258175" y="3246438"/>
                <a:ext cx="885825" cy="261937"/>
              </a:xfrm>
              <a:prstGeom prst="rect">
                <a:avLst/>
              </a:prstGeom>
              <a:noFill/>
              <a:ln w="9525">
                <a:noFill/>
                <a:miter lim="800000"/>
                <a:headEnd/>
                <a:tailEnd/>
              </a:ln>
            </p:spPr>
            <p:txBody>
              <a:bodyPr>
                <a:spAutoFit/>
              </a:bodyPr>
              <a:lstStyle/>
              <a:p>
                <a:r>
                  <a:rPr lang="en-GB" sz="1100"/>
                  <a:t>1340ms.</a:t>
                </a:r>
              </a:p>
            </p:txBody>
          </p:sp>
          <p:sp>
            <p:nvSpPr>
              <p:cNvPr id="30749" name="TextBox 21"/>
              <p:cNvSpPr txBox="1">
                <a:spLocks noChangeArrowheads="1"/>
              </p:cNvSpPr>
              <p:nvPr/>
            </p:nvSpPr>
            <p:spPr bwMode="auto">
              <a:xfrm>
                <a:off x="8258175" y="2973388"/>
                <a:ext cx="885825" cy="264271"/>
              </a:xfrm>
              <a:prstGeom prst="rect">
                <a:avLst/>
              </a:prstGeom>
              <a:noFill/>
              <a:ln w="9525">
                <a:noFill/>
                <a:miter lim="800000"/>
                <a:headEnd/>
                <a:tailEnd/>
              </a:ln>
            </p:spPr>
            <p:txBody>
              <a:bodyPr>
                <a:spAutoFit/>
              </a:bodyPr>
              <a:lstStyle/>
              <a:p>
                <a:r>
                  <a:rPr lang="en-GB" sz="1100"/>
                  <a:t>1360ms.</a:t>
                </a:r>
              </a:p>
            </p:txBody>
          </p:sp>
          <p:sp>
            <p:nvSpPr>
              <p:cNvPr id="30750" name="TextBox 22"/>
              <p:cNvSpPr txBox="1">
                <a:spLocks noChangeArrowheads="1"/>
              </p:cNvSpPr>
              <p:nvPr/>
            </p:nvSpPr>
            <p:spPr bwMode="auto">
              <a:xfrm>
                <a:off x="8258175" y="2698750"/>
                <a:ext cx="885825" cy="261938"/>
              </a:xfrm>
              <a:prstGeom prst="rect">
                <a:avLst/>
              </a:prstGeom>
              <a:noFill/>
              <a:ln w="9525">
                <a:noFill/>
                <a:miter lim="800000"/>
                <a:headEnd/>
                <a:tailEnd/>
              </a:ln>
            </p:spPr>
            <p:txBody>
              <a:bodyPr>
                <a:spAutoFit/>
              </a:bodyPr>
              <a:lstStyle/>
              <a:p>
                <a:r>
                  <a:rPr lang="en-GB" sz="1100"/>
                  <a:t>1380ms.</a:t>
                </a:r>
              </a:p>
            </p:txBody>
          </p:sp>
          <p:sp>
            <p:nvSpPr>
              <p:cNvPr id="30751" name="TextBox 23"/>
              <p:cNvSpPr txBox="1">
                <a:spLocks noChangeArrowheads="1"/>
              </p:cNvSpPr>
              <p:nvPr/>
            </p:nvSpPr>
            <p:spPr bwMode="auto">
              <a:xfrm>
                <a:off x="8258175" y="2152650"/>
                <a:ext cx="885825" cy="261938"/>
              </a:xfrm>
              <a:prstGeom prst="rect">
                <a:avLst/>
              </a:prstGeom>
              <a:noFill/>
              <a:ln w="9525">
                <a:noFill/>
                <a:miter lim="800000"/>
                <a:headEnd/>
                <a:tailEnd/>
              </a:ln>
            </p:spPr>
            <p:txBody>
              <a:bodyPr>
                <a:spAutoFit/>
              </a:bodyPr>
              <a:lstStyle/>
              <a:p>
                <a:r>
                  <a:rPr lang="en-GB" sz="1100"/>
                  <a:t>1420ms.</a:t>
                </a:r>
              </a:p>
            </p:txBody>
          </p:sp>
        </p:grpSp>
        <p:grpSp>
          <p:nvGrpSpPr>
            <p:cNvPr id="4" name="Group 5"/>
            <p:cNvGrpSpPr>
              <a:grpSpLocks/>
            </p:cNvGrpSpPr>
            <p:nvPr/>
          </p:nvGrpSpPr>
          <p:grpSpPr bwMode="auto">
            <a:xfrm>
              <a:off x="1192851" y="1868719"/>
              <a:ext cx="3330738" cy="2005747"/>
              <a:chOff x="990600" y="819150"/>
              <a:chExt cx="3057525" cy="1457325"/>
            </a:xfrm>
          </p:grpSpPr>
          <p:sp>
            <p:nvSpPr>
              <p:cNvPr id="7" name="Freeform 6"/>
              <p:cNvSpPr/>
              <p:nvPr/>
            </p:nvSpPr>
            <p:spPr>
              <a:xfrm>
                <a:off x="990600" y="819154"/>
                <a:ext cx="3057363" cy="1114220"/>
              </a:xfrm>
              <a:custGeom>
                <a:avLst/>
                <a:gdLst>
                  <a:gd name="connsiteX0" fmla="*/ 0 w 3057525"/>
                  <a:gd name="connsiteY0" fmla="*/ 1114425 h 1114425"/>
                  <a:gd name="connsiteX1" fmla="*/ 1009650 w 3057525"/>
                  <a:gd name="connsiteY1" fmla="*/ 314325 h 1114425"/>
                  <a:gd name="connsiteX2" fmla="*/ 2028825 w 3057525"/>
                  <a:gd name="connsiteY2" fmla="*/ 0 h 1114425"/>
                  <a:gd name="connsiteX3" fmla="*/ 3057525 w 3057525"/>
                  <a:gd name="connsiteY3" fmla="*/ 200025 h 1114425"/>
                </a:gdLst>
                <a:ahLst/>
                <a:cxnLst>
                  <a:cxn ang="0">
                    <a:pos x="connsiteX0" y="connsiteY0"/>
                  </a:cxn>
                  <a:cxn ang="0">
                    <a:pos x="connsiteX1" y="connsiteY1"/>
                  </a:cxn>
                  <a:cxn ang="0">
                    <a:pos x="connsiteX2" y="connsiteY2"/>
                  </a:cxn>
                  <a:cxn ang="0">
                    <a:pos x="connsiteX3" y="connsiteY3"/>
                  </a:cxn>
                </a:cxnLst>
                <a:rect l="l" t="t" r="r" b="b"/>
                <a:pathLst>
                  <a:path w="3057525" h="1114425">
                    <a:moveTo>
                      <a:pt x="0" y="1114425"/>
                    </a:moveTo>
                    <a:lnTo>
                      <a:pt x="1009650" y="314325"/>
                    </a:lnTo>
                    <a:lnTo>
                      <a:pt x="2028825" y="0"/>
                    </a:lnTo>
                    <a:lnTo>
                      <a:pt x="3057525" y="200025"/>
                    </a:lnTo>
                  </a:path>
                </a:pathLst>
              </a:custGeom>
              <a:ln w="38100">
                <a:solidFill>
                  <a:srgbClr val="1E737C"/>
                </a:solidFill>
                <a:prstDash val="sys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8" name="Freeform 7"/>
              <p:cNvSpPr/>
              <p:nvPr/>
            </p:nvSpPr>
            <p:spPr>
              <a:xfrm>
                <a:off x="990600" y="1085598"/>
                <a:ext cx="3048619" cy="1190347"/>
              </a:xfrm>
              <a:custGeom>
                <a:avLst/>
                <a:gdLst>
                  <a:gd name="connsiteX0" fmla="*/ 0 w 3048000"/>
                  <a:gd name="connsiteY0" fmla="*/ 1190625 h 1190625"/>
                  <a:gd name="connsiteX1" fmla="*/ 1047750 w 3048000"/>
                  <a:gd name="connsiteY1" fmla="*/ 704850 h 1190625"/>
                  <a:gd name="connsiteX2" fmla="*/ 2038350 w 3048000"/>
                  <a:gd name="connsiteY2" fmla="*/ 0 h 1190625"/>
                  <a:gd name="connsiteX3" fmla="*/ 3048000 w 3048000"/>
                  <a:gd name="connsiteY3" fmla="*/ 152400 h 1190625"/>
                </a:gdLst>
                <a:ahLst/>
                <a:cxnLst>
                  <a:cxn ang="0">
                    <a:pos x="connsiteX0" y="connsiteY0"/>
                  </a:cxn>
                  <a:cxn ang="0">
                    <a:pos x="connsiteX1" y="connsiteY1"/>
                  </a:cxn>
                  <a:cxn ang="0">
                    <a:pos x="connsiteX2" y="connsiteY2"/>
                  </a:cxn>
                  <a:cxn ang="0">
                    <a:pos x="connsiteX3" y="connsiteY3"/>
                  </a:cxn>
                </a:cxnLst>
                <a:rect l="l" t="t" r="r" b="b"/>
                <a:pathLst>
                  <a:path w="3048000" h="1190625">
                    <a:moveTo>
                      <a:pt x="0" y="1190625"/>
                    </a:moveTo>
                    <a:lnTo>
                      <a:pt x="1047750" y="704850"/>
                    </a:lnTo>
                    <a:lnTo>
                      <a:pt x="2038350" y="0"/>
                    </a:lnTo>
                    <a:lnTo>
                      <a:pt x="3048000" y="152400"/>
                    </a:lnTo>
                  </a:path>
                </a:pathLst>
              </a:cu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grpSp>
      </p:grpSp>
      <p:grpSp>
        <p:nvGrpSpPr>
          <p:cNvPr id="5" name="Group 34"/>
          <p:cNvGrpSpPr>
            <a:grpSpLocks/>
          </p:cNvGrpSpPr>
          <p:nvPr/>
        </p:nvGrpSpPr>
        <p:grpSpPr bwMode="auto">
          <a:xfrm>
            <a:off x="-323850" y="4822825"/>
            <a:ext cx="9763125" cy="2241550"/>
            <a:chOff x="-324447" y="4822721"/>
            <a:chExt cx="9763433" cy="2241756"/>
          </a:xfrm>
        </p:grpSpPr>
        <p:sp>
          <p:nvSpPr>
            <p:cNvPr id="34" name="Rectangle 33"/>
            <p:cNvSpPr/>
            <p:nvPr/>
          </p:nvSpPr>
          <p:spPr>
            <a:xfrm>
              <a:off x="-324447" y="5118023"/>
              <a:ext cx="9763433" cy="1946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TextBox 32"/>
            <p:cNvSpPr txBox="1"/>
            <p:nvPr/>
          </p:nvSpPr>
          <p:spPr>
            <a:xfrm>
              <a:off x="383600" y="4822721"/>
              <a:ext cx="8760101" cy="1108098"/>
            </a:xfrm>
            <a:prstGeom prst="rect">
              <a:avLst/>
            </a:prstGeom>
            <a:noFill/>
          </p:spPr>
          <p:txBody>
            <a:bodyPr>
              <a:spAutoFit/>
            </a:bodyPr>
            <a:lstStyle/>
            <a:p>
              <a:pPr>
                <a:defRPr/>
              </a:pPr>
              <a:r>
                <a:rPr lang="en-GB" sz="2200" dirty="0"/>
                <a:t>RT: </a:t>
              </a:r>
            </a:p>
            <a:p>
              <a:pPr marL="265113" indent="-265113">
                <a:spcAft>
                  <a:spcPts val="600"/>
                </a:spcAft>
                <a:buFont typeface="Arial" pitchFamily="34" charset="0"/>
                <a:buChar char="•"/>
                <a:defRPr/>
              </a:pPr>
              <a:r>
                <a:rPr lang="en-GB" sz="2200" dirty="0"/>
                <a:t>Function : Linguistic identification is faster; Step: all identification slower  at cross-over and for steps 3 and 4. </a:t>
              </a:r>
              <a:r>
                <a:rPr lang="en-GB" sz="2200" dirty="0" smtClean="0"/>
                <a:t> </a:t>
              </a:r>
              <a:endParaRPr lang="en-GB" sz="2200" dirty="0"/>
            </a:p>
          </p:txBody>
        </p:sp>
      </p:grpSp>
      <p:sp>
        <p:nvSpPr>
          <p:cNvPr id="32" name="Rectangle 31"/>
          <p:cNvSpPr/>
          <p:nvPr/>
        </p:nvSpPr>
        <p:spPr>
          <a:xfrm>
            <a:off x="2935288" y="3705700"/>
            <a:ext cx="2063750" cy="556738"/>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nvGrpSpPr>
          <p:cNvPr id="6" name="Group 40"/>
          <p:cNvGrpSpPr>
            <a:grpSpLocks/>
          </p:cNvGrpSpPr>
          <p:nvPr/>
        </p:nvGrpSpPr>
        <p:grpSpPr bwMode="auto">
          <a:xfrm>
            <a:off x="3027363" y="3514725"/>
            <a:ext cx="2246312" cy="830263"/>
            <a:chOff x="3028001" y="3528992"/>
            <a:chExt cx="2245585" cy="830997"/>
          </a:xfrm>
        </p:grpSpPr>
        <p:cxnSp>
          <p:nvCxnSpPr>
            <p:cNvPr id="29" name="Straight Connector 28"/>
            <p:cNvCxnSpPr/>
            <p:nvPr/>
          </p:nvCxnSpPr>
          <p:spPr>
            <a:xfrm>
              <a:off x="3028001" y="3916684"/>
              <a:ext cx="625273" cy="0"/>
            </a:xfrm>
            <a:prstGeom prst="line">
              <a:avLst/>
            </a:prstGeom>
            <a:ln w="38100">
              <a:solidFill>
                <a:srgbClr val="1E737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28001" y="4175676"/>
              <a:ext cx="62527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734" name="TextBox 30"/>
            <p:cNvSpPr txBox="1">
              <a:spLocks noChangeArrowheads="1"/>
            </p:cNvSpPr>
            <p:nvPr/>
          </p:nvSpPr>
          <p:spPr bwMode="auto">
            <a:xfrm>
              <a:off x="3691465" y="3528992"/>
              <a:ext cx="1582121" cy="830997"/>
            </a:xfrm>
            <a:prstGeom prst="rect">
              <a:avLst/>
            </a:prstGeom>
            <a:noFill/>
            <a:ln w="9525">
              <a:noFill/>
              <a:miter lim="800000"/>
              <a:headEnd/>
              <a:tailEnd/>
            </a:ln>
          </p:spPr>
          <p:txBody>
            <a:bodyPr>
              <a:spAutoFit/>
            </a:bodyPr>
            <a:lstStyle/>
            <a:p>
              <a:endParaRPr lang="en-GB" sz="1600" dirty="0"/>
            </a:p>
            <a:p>
              <a:r>
                <a:rPr lang="en-GB" sz="1600" dirty="0"/>
                <a:t>paralinguistic</a:t>
              </a:r>
            </a:p>
            <a:p>
              <a:r>
                <a:rPr lang="en-GB" sz="1600" dirty="0"/>
                <a:t>linguistic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dirty="0" smtClean="0"/>
              <a:t>Findings so far</a:t>
            </a:r>
          </a:p>
        </p:txBody>
      </p:sp>
      <p:sp>
        <p:nvSpPr>
          <p:cNvPr id="31747" name="Content Placeholder 2"/>
          <p:cNvSpPr>
            <a:spLocks noGrp="1"/>
          </p:cNvSpPr>
          <p:nvPr>
            <p:ph idx="1"/>
          </p:nvPr>
        </p:nvSpPr>
        <p:spPr>
          <a:xfrm>
            <a:off x="384175" y="1691640"/>
            <a:ext cx="8539163" cy="4211638"/>
          </a:xfrm>
        </p:spPr>
        <p:txBody>
          <a:bodyPr/>
          <a:lstStyle/>
          <a:p>
            <a:pPr eaLnBrk="1" hangingPunct="1">
              <a:spcAft>
                <a:spcPts val="600"/>
              </a:spcAft>
            </a:pPr>
            <a:r>
              <a:rPr lang="en-GB" sz="2400" dirty="0" smtClean="0"/>
              <a:t>Perception and production determined by function</a:t>
            </a:r>
            <a:r>
              <a:rPr lang="en-GB" sz="1400" dirty="0" smtClean="0"/>
              <a:t> </a:t>
            </a:r>
            <a:endParaRPr lang="en-GB" sz="2400" dirty="0" smtClean="0"/>
          </a:p>
          <a:p>
            <a:pPr lvl="1" eaLnBrk="1" hangingPunct="1">
              <a:spcAft>
                <a:spcPts val="600"/>
              </a:spcAft>
              <a:buFont typeface="Arial" pitchFamily="34" charset="0"/>
              <a:buChar char="−"/>
            </a:pPr>
            <a:r>
              <a:rPr lang="en-GB" dirty="0" smtClean="0"/>
              <a:t>where linguistic function stronger identification effects &amp; faster responses than paralinguistic function </a:t>
            </a:r>
            <a:r>
              <a:rPr lang="en-GB" sz="1200" dirty="0" smtClean="0"/>
              <a:t>(with contrast tested here) </a:t>
            </a:r>
            <a:endParaRPr lang="en-GB" dirty="0" smtClean="0"/>
          </a:p>
          <a:p>
            <a:pPr lvl="1" eaLnBrk="1" hangingPunct="1">
              <a:spcAft>
                <a:spcPts val="600"/>
              </a:spcAft>
              <a:buFont typeface="Arial" pitchFamily="34" charset="0"/>
              <a:buChar char="−"/>
            </a:pPr>
            <a:r>
              <a:rPr lang="en-GB" dirty="0" smtClean="0"/>
              <a:t>and linguistic function is perceived significantly more categorically than paralinguistic function</a:t>
            </a:r>
          </a:p>
          <a:p>
            <a:pPr eaLnBrk="1" hangingPunct="1">
              <a:spcAft>
                <a:spcPts val="600"/>
              </a:spcAft>
            </a:pPr>
            <a:r>
              <a:rPr lang="en-GB" sz="2400" dirty="0" smtClean="0"/>
              <a:t>They appear to be distinct</a:t>
            </a:r>
            <a:endParaRPr lang="en-GB" sz="2400" dirty="0" smtClean="0"/>
          </a:p>
          <a:p>
            <a:pPr eaLnBrk="1" hangingPunct="1">
              <a:spcAft>
                <a:spcPts val="600"/>
              </a:spcAft>
            </a:pPr>
            <a:endParaRPr lang="en-GB" sz="2400" dirty="0" smtClean="0"/>
          </a:p>
          <a:p>
            <a:pPr eaLnBrk="1" hangingPunct="1">
              <a:spcAft>
                <a:spcPts val="600"/>
              </a:spcAft>
            </a:pPr>
            <a:r>
              <a:rPr lang="en-GB" sz="2400" dirty="0" smtClean="0"/>
              <a:t>Neurobiological evidence to support behavioural findings?</a:t>
            </a:r>
          </a:p>
        </p:txBody>
      </p:sp>
      <p:sp>
        <p:nvSpPr>
          <p:cNvPr id="4" name="Right Arrow 3"/>
          <p:cNvSpPr/>
          <p:nvPr/>
        </p:nvSpPr>
        <p:spPr>
          <a:xfrm>
            <a:off x="192088" y="3534728"/>
            <a:ext cx="412750" cy="354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1031"/>
          <p:cNvSpPr>
            <a:spLocks noChangeArrowheads="1"/>
          </p:cNvSpPr>
          <p:nvPr/>
        </p:nvSpPr>
        <p:spPr bwMode="auto">
          <a:xfrm>
            <a:off x="3741569" y="6428303"/>
            <a:ext cx="5259774"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(Post, Schmidt, Hudson,  Nolan, and </a:t>
            </a:r>
            <a:r>
              <a:rPr lang="en-GB" altLang="en-GB" sz="1400" dirty="0" err="1" smtClean="0">
                <a:solidFill>
                  <a:schemeClr val="bg1"/>
                </a:solidFill>
              </a:rPr>
              <a:t>Stamatakis</a:t>
            </a:r>
            <a:r>
              <a:rPr lang="en-GB" altLang="en-GB" sz="1400" dirty="0" smtClean="0">
                <a:solidFill>
                  <a:schemeClr val="bg1"/>
                </a:solidFill>
              </a:rPr>
              <a:t>, forthcoming a)</a:t>
            </a:r>
            <a:endParaRPr lang="en-GB" altLang="en-GB"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384175" y="142875"/>
            <a:ext cx="8375650" cy="423863"/>
          </a:xfrm>
        </p:spPr>
        <p:txBody>
          <a:bodyPr/>
          <a:lstStyle/>
          <a:p>
            <a:pPr eaLnBrk="1" hangingPunct="1"/>
            <a:r>
              <a:rPr lang="en-GB">
                <a:latin typeface="Arial" charset="0"/>
              </a:rPr>
              <a:t>Dual-stream model</a:t>
            </a:r>
            <a:br>
              <a:rPr lang="en-GB">
                <a:latin typeface="Arial" charset="0"/>
              </a:rPr>
            </a:br>
            <a:r>
              <a:rPr lang="en-GB">
                <a:latin typeface="Arial" charset="0"/>
              </a:rPr>
              <a:t>of functional anatomy of language</a:t>
            </a:r>
          </a:p>
        </p:txBody>
      </p:sp>
      <p:pic>
        <p:nvPicPr>
          <p:cNvPr id="1126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88" y="1357313"/>
            <a:ext cx="6389687"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10"/>
          <p:cNvSpPr txBox="1">
            <a:spLocks noChangeArrowheads="1"/>
          </p:cNvSpPr>
          <p:nvPr/>
        </p:nvSpPr>
        <p:spPr bwMode="auto">
          <a:xfrm>
            <a:off x="5672138" y="5786438"/>
            <a:ext cx="3471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GB" sz="1600"/>
              <a:t>(Hickok and Poeppel 2007)</a:t>
            </a:r>
          </a:p>
        </p:txBody>
      </p:sp>
      <p:sp>
        <p:nvSpPr>
          <p:cNvPr id="7" name="Rectangle 6"/>
          <p:cNvSpPr/>
          <p:nvPr/>
        </p:nvSpPr>
        <p:spPr>
          <a:xfrm>
            <a:off x="857250" y="1357313"/>
            <a:ext cx="6429375" cy="2928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6" name="TextBox 4"/>
          <p:cNvSpPr txBox="1">
            <a:spLocks noChangeArrowheads="1"/>
          </p:cNvSpPr>
          <p:nvPr/>
        </p:nvSpPr>
        <p:spPr bwMode="auto">
          <a:xfrm>
            <a:off x="5554663" y="1824038"/>
            <a:ext cx="2214562" cy="461962"/>
          </a:xfrm>
          <a:prstGeom prst="rect">
            <a:avLst/>
          </a:prstGeom>
          <a:solidFill>
            <a:srgbClr val="CC00FF">
              <a:alpha val="4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400"/>
              <a:t>Ventral stream</a:t>
            </a:r>
          </a:p>
        </p:txBody>
      </p:sp>
      <p:sp>
        <p:nvSpPr>
          <p:cNvPr id="15367" name="TextBox 5"/>
          <p:cNvSpPr txBox="1">
            <a:spLocks noChangeArrowheads="1"/>
          </p:cNvSpPr>
          <p:nvPr/>
        </p:nvSpPr>
        <p:spPr bwMode="auto">
          <a:xfrm>
            <a:off x="5554663" y="1357313"/>
            <a:ext cx="2214562" cy="461962"/>
          </a:xfrm>
          <a:prstGeom prst="rect">
            <a:avLst/>
          </a:prstGeom>
          <a:solidFill>
            <a:srgbClr val="005426">
              <a:alpha val="4235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400"/>
              <a:t>Dorsal stream</a:t>
            </a:r>
          </a:p>
        </p:txBody>
      </p:sp>
      <p:sp>
        <p:nvSpPr>
          <p:cNvPr id="15368" name="TextBox 7"/>
          <p:cNvSpPr txBox="1">
            <a:spLocks noChangeArrowheads="1"/>
          </p:cNvSpPr>
          <p:nvPr/>
        </p:nvSpPr>
        <p:spPr bwMode="auto">
          <a:xfrm>
            <a:off x="142875" y="1414463"/>
            <a:ext cx="53435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GB" sz="2200" dirty="0"/>
              <a:t>Two distinct, functionally specialised parallel processing streams:</a:t>
            </a:r>
          </a:p>
        </p:txBody>
      </p:sp>
      <p:sp>
        <p:nvSpPr>
          <p:cNvPr id="9" name="Rectangle 8"/>
          <p:cNvSpPr>
            <a:spLocks noChangeArrowheads="1"/>
          </p:cNvSpPr>
          <p:nvPr/>
        </p:nvSpPr>
        <p:spPr bwMode="auto">
          <a:xfrm>
            <a:off x="142875" y="2219325"/>
            <a:ext cx="8643938"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6213" indent="-176213">
              <a:buFont typeface="Arial" charset="0"/>
              <a:buChar char="•"/>
            </a:pPr>
            <a:r>
              <a:rPr lang="en-GB" sz="2200" dirty="0"/>
              <a:t>Speech processing: multiple streams involving anatomically separable areas which are connected through multiple </a:t>
            </a:r>
            <a:r>
              <a:rPr lang="en-GB" sz="2200" dirty="0" smtClean="0"/>
              <a:t>pathways</a:t>
            </a:r>
            <a:endParaRPr lang="en-GB" sz="1600" dirty="0" smtClean="0"/>
          </a:p>
          <a:p>
            <a:pPr marL="742950" lvl="1" indent="-285750">
              <a:spcBef>
                <a:spcPts val="600"/>
              </a:spcBef>
              <a:buFont typeface="Wingdings" panose="05000000000000000000" pitchFamily="2" charset="2"/>
              <a:buChar char="Ø"/>
            </a:pPr>
            <a:r>
              <a:rPr lang="en-GB" dirty="0"/>
              <a:t>Interactions with the dorsal-stream network </a:t>
            </a:r>
            <a:r>
              <a:rPr lang="en-GB" dirty="0" smtClean="0"/>
              <a:t>for abstraction and categorisation in speech </a:t>
            </a:r>
            <a:r>
              <a:rPr lang="en-GB" sz="1200" dirty="0"/>
              <a:t>(Davis and </a:t>
            </a:r>
            <a:r>
              <a:rPr lang="en-GB" sz="1200" dirty="0" err="1"/>
              <a:t>Johnsrude</a:t>
            </a:r>
            <a:r>
              <a:rPr lang="en-GB" sz="1200" dirty="0"/>
              <a:t> 2007</a:t>
            </a:r>
            <a:r>
              <a:rPr lang="en-GB" sz="1200" dirty="0" smtClean="0"/>
              <a:t>)</a:t>
            </a:r>
            <a:endParaRPr lang="en-GB" sz="1600" dirty="0"/>
          </a:p>
        </p:txBody>
      </p:sp>
    </p:spTree>
    <p:extLst>
      <p:ext uri="{BB962C8B-B14F-4D97-AF65-F5344CB8AC3E}">
        <p14:creationId xmlns:p14="http://schemas.microsoft.com/office/powerpoint/2010/main" val="3780908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smtClean="0">
                <a:latin typeface="Arial" charset="0"/>
              </a:rPr>
              <a:t>Abstraction and categorisation for speech</a:t>
            </a:r>
            <a:endParaRPr lang="en-GB" dirty="0">
              <a:latin typeface="Arial" charset="0"/>
            </a:endParaRPr>
          </a:p>
        </p:txBody>
      </p:sp>
      <p:sp>
        <p:nvSpPr>
          <p:cNvPr id="11267" name="Content Placeholder 2"/>
          <p:cNvSpPr>
            <a:spLocks noGrp="1"/>
          </p:cNvSpPr>
          <p:nvPr>
            <p:ph idx="1"/>
          </p:nvPr>
        </p:nvSpPr>
        <p:spPr>
          <a:xfrm>
            <a:off x="457200" y="1478280"/>
            <a:ext cx="8229600" cy="4679925"/>
          </a:xfrm>
        </p:spPr>
        <p:txBody>
          <a:bodyPr/>
          <a:lstStyle/>
          <a:p>
            <a:pPr eaLnBrk="1" hangingPunct="1">
              <a:spcAft>
                <a:spcPct val="0"/>
              </a:spcAft>
            </a:pPr>
            <a:r>
              <a:rPr lang="en-GB" sz="2400" dirty="0" smtClean="0">
                <a:latin typeface="Arial" charset="0"/>
              </a:rPr>
              <a:t>Differential processing, involving structures in Superior Temporal </a:t>
            </a:r>
            <a:r>
              <a:rPr lang="en-GB" sz="2400" dirty="0" err="1" smtClean="0">
                <a:latin typeface="Arial" charset="0"/>
              </a:rPr>
              <a:t>Gyrus</a:t>
            </a:r>
            <a:r>
              <a:rPr lang="en-GB" sz="2400" dirty="0" smtClean="0">
                <a:latin typeface="Arial" charset="0"/>
              </a:rPr>
              <a:t> and Left Inferior Frontal </a:t>
            </a:r>
            <a:r>
              <a:rPr lang="en-GB" sz="2400" dirty="0" err="1" smtClean="0">
                <a:latin typeface="Arial" charset="0"/>
              </a:rPr>
              <a:t>Gyrus</a:t>
            </a:r>
            <a:r>
              <a:rPr lang="en-GB" sz="2400" dirty="0" smtClean="0">
                <a:latin typeface="Arial" charset="0"/>
              </a:rPr>
              <a:t>, shown for abstract (</a:t>
            </a:r>
            <a:r>
              <a:rPr lang="en-GB" sz="2400" dirty="0" err="1" smtClean="0">
                <a:latin typeface="Arial" charset="0"/>
              </a:rPr>
              <a:t>morpho</a:t>
            </a:r>
            <a:r>
              <a:rPr lang="en-GB" sz="2400" dirty="0" smtClean="0">
                <a:latin typeface="Arial" charset="0"/>
              </a:rPr>
              <a:t>)phonological processing </a:t>
            </a:r>
            <a:r>
              <a:rPr lang="en-GB" sz="1600" dirty="0" smtClean="0">
                <a:latin typeface="Arial" charset="0"/>
              </a:rPr>
              <a:t>(e.g. Burton et al 2000, </a:t>
            </a:r>
            <a:r>
              <a:rPr lang="en-GB" sz="1600" dirty="0" err="1" smtClean="0">
                <a:latin typeface="Arial" charset="0"/>
              </a:rPr>
              <a:t>Obleser</a:t>
            </a:r>
            <a:r>
              <a:rPr lang="en-GB" sz="1600" dirty="0" smtClean="0">
                <a:latin typeface="Arial" charset="0"/>
              </a:rPr>
              <a:t> et al 2004, </a:t>
            </a:r>
            <a:r>
              <a:rPr lang="en-GB" sz="1600" dirty="0" err="1" smtClean="0">
                <a:latin typeface="Arial" charset="0"/>
              </a:rPr>
              <a:t>Eulitz</a:t>
            </a:r>
            <a:r>
              <a:rPr lang="en-GB" sz="1600" dirty="0" smtClean="0">
                <a:latin typeface="Arial" charset="0"/>
              </a:rPr>
              <a:t> and </a:t>
            </a:r>
            <a:r>
              <a:rPr lang="en-GB" sz="1600" dirty="0" err="1" smtClean="0">
                <a:latin typeface="Arial" charset="0"/>
              </a:rPr>
              <a:t>Lahiri</a:t>
            </a:r>
            <a:r>
              <a:rPr lang="en-GB" sz="1600" dirty="0" smtClean="0">
                <a:latin typeface="Arial" charset="0"/>
              </a:rPr>
              <a:t> 2005, Tyler et al 2005, </a:t>
            </a:r>
            <a:r>
              <a:rPr lang="en-GB" sz="1600" dirty="0" err="1" smtClean="0">
                <a:latin typeface="Arial" charset="0"/>
              </a:rPr>
              <a:t>Gandour</a:t>
            </a:r>
            <a:r>
              <a:rPr lang="en-GB" sz="1600" dirty="0" smtClean="0">
                <a:latin typeface="Arial" charset="0"/>
              </a:rPr>
              <a:t> et al 2003a,b,c, 2004)</a:t>
            </a:r>
            <a:endParaRPr lang="en-GB" dirty="0" smtClean="0">
              <a:latin typeface="Arial" charset="0"/>
            </a:endParaRPr>
          </a:p>
          <a:p>
            <a:pPr eaLnBrk="1" hangingPunct="1">
              <a:lnSpc>
                <a:spcPct val="110000"/>
              </a:lnSpc>
              <a:spcAft>
                <a:spcPts val="600"/>
              </a:spcAft>
            </a:pPr>
            <a:r>
              <a:rPr lang="en-GB" sz="2400" dirty="0" smtClean="0">
                <a:latin typeface="Arial" charset="0"/>
              </a:rPr>
              <a:t>Can this also be the case for </a:t>
            </a:r>
            <a:r>
              <a:rPr lang="en-GB" sz="2400" dirty="0" err="1" smtClean="0">
                <a:latin typeface="Arial" charset="0"/>
              </a:rPr>
              <a:t>intonational</a:t>
            </a:r>
            <a:r>
              <a:rPr lang="en-GB" sz="2400" dirty="0" smtClean="0">
                <a:latin typeface="Arial" charset="0"/>
              </a:rPr>
              <a:t> information?</a:t>
            </a:r>
            <a:endParaRPr lang="en-GB" sz="2400" dirty="0" smtClean="0">
              <a:latin typeface="Arial" charset="0"/>
            </a:endParaRPr>
          </a:p>
        </p:txBody>
      </p:sp>
    </p:spTree>
    <p:extLst>
      <p:ext uri="{BB962C8B-B14F-4D97-AF65-F5344CB8AC3E}">
        <p14:creationId xmlns:p14="http://schemas.microsoft.com/office/powerpoint/2010/main" val="3874029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fMRi</a:t>
            </a:r>
            <a:r>
              <a:rPr lang="en-GB" sz="2800" dirty="0" smtClean="0"/>
              <a:t> hypothesis</a:t>
            </a:r>
            <a:endParaRPr lang="en-GB" sz="2800" dirty="0"/>
          </a:p>
        </p:txBody>
      </p:sp>
      <p:sp>
        <p:nvSpPr>
          <p:cNvPr id="3" name="Content Placeholder 2"/>
          <p:cNvSpPr>
            <a:spLocks noGrp="1"/>
          </p:cNvSpPr>
          <p:nvPr>
            <p:ph idx="1"/>
          </p:nvPr>
        </p:nvSpPr>
        <p:spPr>
          <a:xfrm>
            <a:off x="384176" y="1589304"/>
            <a:ext cx="7829096" cy="4067175"/>
          </a:xfrm>
        </p:spPr>
        <p:txBody>
          <a:bodyPr/>
          <a:lstStyle/>
          <a:p>
            <a:pPr indent="-7938">
              <a:spcAft>
                <a:spcPts val="600"/>
              </a:spcAft>
              <a:buNone/>
            </a:pPr>
            <a:r>
              <a:rPr lang="en-GB" sz="2400" dirty="0" smtClean="0">
                <a:solidFill>
                  <a:schemeClr val="tx1"/>
                </a:solidFill>
                <a:latin typeface="+mn-lt"/>
                <a:ea typeface="+mn-ea"/>
                <a:cs typeface="+mn-cs"/>
              </a:rPr>
              <a:t>The same variation in form elicits different patterns of neural activation depending on the function of the intonation contour</a:t>
            </a:r>
          </a:p>
          <a:p>
            <a:pPr lvl="1">
              <a:spcAft>
                <a:spcPts val="0"/>
              </a:spcAft>
            </a:pPr>
            <a:r>
              <a:rPr lang="en-GB" sz="2400" dirty="0" smtClean="0">
                <a:solidFill>
                  <a:schemeClr val="tx1"/>
                </a:solidFill>
                <a:latin typeface="+mn-lt"/>
                <a:ea typeface="+mn-ea"/>
                <a:cs typeface="+mn-cs"/>
              </a:rPr>
              <a:t>linguistic intonation predominantly activates a network including areas observed for other ‘phonological’ processing (LIFG, STG/MTG)</a:t>
            </a:r>
          </a:p>
          <a:p>
            <a:pPr lvl="1" eaLnBrk="1" hangingPunct="1">
              <a:spcBef>
                <a:spcPts val="600"/>
              </a:spcBef>
              <a:spcAft>
                <a:spcPts val="600"/>
              </a:spcAft>
              <a:buFont typeface="Arial" pitchFamily="34" charset="0"/>
              <a:buChar char="•"/>
            </a:pPr>
            <a:r>
              <a:rPr lang="en-GB" sz="2400" dirty="0" smtClean="0">
                <a:solidFill>
                  <a:schemeClr val="tx1"/>
                </a:solidFill>
                <a:latin typeface="+mn-lt"/>
                <a:ea typeface="+mn-ea"/>
                <a:cs typeface="+mn-cs"/>
              </a:rPr>
              <a:t>paralinguistic intonation is more strongly right lateralised </a:t>
            </a:r>
            <a:r>
              <a:rPr lang="en-GB" sz="1400" dirty="0" smtClean="0">
                <a:ea typeface="+mn-ea"/>
                <a:cs typeface="+mn-cs"/>
              </a:rPr>
              <a:t>(e.g. </a:t>
            </a:r>
            <a:r>
              <a:rPr lang="en-GB" sz="1400" dirty="0" err="1" smtClean="0">
                <a:ea typeface="+mn-ea"/>
                <a:cs typeface="+mn-cs"/>
              </a:rPr>
              <a:t>Schirmer</a:t>
            </a:r>
            <a:r>
              <a:rPr lang="en-GB" sz="1400" dirty="0" smtClean="0">
                <a:ea typeface="+mn-ea"/>
                <a:cs typeface="+mn-cs"/>
              </a:rPr>
              <a:t> et al. 2006 for review)</a:t>
            </a:r>
          </a:p>
          <a:p>
            <a:pPr lvl="1" eaLnBrk="1" hangingPunct="1">
              <a:spcBef>
                <a:spcPts val="600"/>
              </a:spcBef>
              <a:spcAft>
                <a:spcPts val="600"/>
              </a:spcAft>
              <a:buFont typeface="Arial" pitchFamily="34" charset="0"/>
              <a:buChar char="•"/>
            </a:pPr>
            <a:endParaRPr lang="en-GB" sz="1400" dirty="0" smtClean="0">
              <a:ea typeface="+mn-ea"/>
              <a:cs typeface="+mn-cs"/>
            </a:endParaRPr>
          </a:p>
          <a:p>
            <a:pPr lvl="1" defTabSz="947738">
              <a:spcBef>
                <a:spcPts val="0"/>
              </a:spcBef>
              <a:spcAft>
                <a:spcPts val="0"/>
              </a:spcAft>
            </a:pPr>
            <a:r>
              <a:rPr lang="en-GB" sz="2400" dirty="0" err="1" smtClean="0">
                <a:ea typeface="+mn-ea"/>
                <a:cs typeface="+mn-cs"/>
              </a:rPr>
              <a:t>fMRI</a:t>
            </a:r>
            <a:r>
              <a:rPr lang="en-GB" sz="2400" dirty="0" smtClean="0">
                <a:ea typeface="+mn-ea"/>
                <a:cs typeface="+mn-cs"/>
              </a:rPr>
              <a:t> experiment</a:t>
            </a:r>
            <a:endParaRPr lang="en-GB" sz="4000" dirty="0"/>
          </a:p>
        </p:txBody>
      </p:sp>
      <p:sp>
        <p:nvSpPr>
          <p:cNvPr id="4" name="Right Arrow 3"/>
          <p:cNvSpPr/>
          <p:nvPr/>
        </p:nvSpPr>
        <p:spPr>
          <a:xfrm>
            <a:off x="414533" y="5132140"/>
            <a:ext cx="375557" cy="310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descr="mri.jpg"/>
          <p:cNvPicPr>
            <a:picLocks noChangeAspect="1"/>
          </p:cNvPicPr>
          <p:nvPr/>
        </p:nvPicPr>
        <p:blipFill>
          <a:blip r:embed="rId3" cstate="print"/>
          <a:srcRect/>
          <a:stretch>
            <a:fillRect/>
          </a:stretch>
        </p:blipFill>
        <p:spPr bwMode="auto">
          <a:xfrm>
            <a:off x="6905629" y="4388758"/>
            <a:ext cx="2124075" cy="176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Intonation has </a:t>
            </a:r>
            <a:r>
              <a:rPr lang="en-GB" dirty="0" err="1" smtClean="0"/>
              <a:t>mutliple</a:t>
            </a:r>
            <a:r>
              <a:rPr lang="en-GB" dirty="0" smtClean="0"/>
              <a:t> functions</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771153" y="3907527"/>
            <a:ext cx="7496175" cy="1038225"/>
          </a:xfrm>
          <a:prstGeom prst="rect">
            <a:avLst/>
          </a:prstGeom>
          <a:noFill/>
          <a:ln w="9525">
            <a:noFill/>
            <a:miter lim="800000"/>
            <a:headEnd/>
            <a:tailEnd/>
          </a:ln>
        </p:spPr>
      </p:pic>
      <p:sp>
        <p:nvSpPr>
          <p:cNvPr id="6" name="Rectangle 5"/>
          <p:cNvSpPr/>
          <p:nvPr/>
        </p:nvSpPr>
        <p:spPr>
          <a:xfrm>
            <a:off x="3411415" y="3740834"/>
            <a:ext cx="2198077" cy="1424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84175" y="1464310"/>
            <a:ext cx="8374063" cy="4067175"/>
          </a:xfrm>
        </p:spPr>
        <p:txBody>
          <a:bodyPr/>
          <a:lstStyle/>
          <a:p>
            <a:pPr>
              <a:spcAft>
                <a:spcPts val="600"/>
              </a:spcAft>
            </a:pPr>
            <a:r>
              <a:rPr lang="en-GB" dirty="0" smtClean="0"/>
              <a:t>Intonation – the melody of speech – plays a central role in human communication:</a:t>
            </a:r>
          </a:p>
          <a:p>
            <a:pPr>
              <a:spcAft>
                <a:spcPts val="600"/>
              </a:spcAft>
            </a:pPr>
            <a:r>
              <a:rPr lang="en-GB" dirty="0" smtClean="0"/>
              <a:t>it can provide immediate cues to the start of new words or phrases in the speech stream and to the meaning of utterances</a:t>
            </a:r>
          </a:p>
          <a:p>
            <a:pPr>
              <a:spcAft>
                <a:spcPts val="600"/>
              </a:spcAft>
            </a:pPr>
            <a:r>
              <a:rPr lang="en-GB" dirty="0" smtClean="0"/>
              <a:t>wrong intonation often leads to communication breakdown.</a:t>
            </a:r>
          </a:p>
          <a:p>
            <a:pPr>
              <a:spcAft>
                <a:spcPts val="600"/>
              </a:spcAft>
            </a:pPr>
            <a:r>
              <a:rPr lang="en-GB" dirty="0" smtClean="0"/>
              <a:t>However, intonation is difficult to analyse, because it signals multiple functions simultaneously:</a:t>
            </a:r>
          </a:p>
          <a:p>
            <a:pPr>
              <a:spcAft>
                <a:spcPts val="600"/>
              </a:spcAft>
            </a:pPr>
            <a:endParaRPr lang="en-GB" dirty="0" smtClean="0"/>
          </a:p>
          <a:p>
            <a:pPr>
              <a:spcAft>
                <a:spcPts val="600"/>
              </a:spcAft>
            </a:pPr>
            <a:endParaRPr lang="en-GB" dirty="0" smtClean="0"/>
          </a:p>
          <a:p>
            <a:pPr>
              <a:spcAft>
                <a:spcPts val="600"/>
              </a:spcAft>
            </a:pPr>
            <a:endParaRPr lang="en-GB" dirty="0" smtClean="0"/>
          </a:p>
          <a:p>
            <a:pPr>
              <a:spcAft>
                <a:spcPts val="600"/>
              </a:spcAft>
              <a:buNone/>
            </a:pPr>
            <a:r>
              <a:rPr lang="en-GB" dirty="0" smtClean="0"/>
              <a:t>	     Neutral declarative			     Excited/surprised declarative</a:t>
            </a:r>
          </a:p>
          <a:p>
            <a:pPr>
              <a:spcAft>
                <a:spcPts val="600"/>
              </a:spcAft>
              <a:buNone/>
            </a:pPr>
            <a:r>
              <a:rPr lang="en-GB" dirty="0" smtClean="0"/>
              <a:t>Paralinguistic use of intonation: signalling attitude or emotion</a:t>
            </a:r>
          </a:p>
          <a:p>
            <a:pPr>
              <a:spcAft>
                <a:spcPts val="600"/>
              </a:spcAft>
              <a:buNone/>
            </a:pPr>
            <a:r>
              <a:rPr lang="en-GB" dirty="0" smtClean="0"/>
              <a:t>Linguistic use of intonation: signalling informational content of message</a:t>
            </a:r>
            <a:endParaRPr lang="en-GB" dirty="0"/>
          </a:p>
        </p:txBody>
      </p:sp>
      <p:sp>
        <p:nvSpPr>
          <p:cNvPr id="4" name="Right Arrow 3"/>
          <p:cNvSpPr/>
          <p:nvPr/>
        </p:nvSpPr>
        <p:spPr>
          <a:xfrm>
            <a:off x="123095" y="2744370"/>
            <a:ext cx="474785"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uiExpand="1"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2800" dirty="0" smtClean="0"/>
              <a:t>Design and stimuli</a:t>
            </a:r>
          </a:p>
        </p:txBody>
      </p:sp>
      <p:sp>
        <p:nvSpPr>
          <p:cNvPr id="10243" name="Content Placeholder 2"/>
          <p:cNvSpPr>
            <a:spLocks noGrp="1"/>
          </p:cNvSpPr>
          <p:nvPr>
            <p:ph idx="1"/>
          </p:nvPr>
        </p:nvSpPr>
        <p:spPr>
          <a:xfrm>
            <a:off x="384175" y="1410831"/>
            <a:ext cx="8504238" cy="3949700"/>
          </a:xfrm>
        </p:spPr>
        <p:txBody>
          <a:bodyPr/>
          <a:lstStyle/>
          <a:p>
            <a:pPr eaLnBrk="1" hangingPunct="1">
              <a:spcAft>
                <a:spcPts val="600"/>
              </a:spcAft>
              <a:buFontTx/>
              <a:buNone/>
            </a:pPr>
            <a:r>
              <a:rPr lang="en-US" sz="2400" dirty="0" smtClean="0"/>
              <a:t>Forced-choice response identification task with </a:t>
            </a:r>
          </a:p>
          <a:p>
            <a:pPr eaLnBrk="1" hangingPunct="1">
              <a:spcAft>
                <a:spcPts val="600"/>
              </a:spcAft>
            </a:pPr>
            <a:r>
              <a:rPr lang="en-US" sz="2400" dirty="0" smtClean="0"/>
              <a:t>Two function conditions:</a:t>
            </a:r>
          </a:p>
          <a:p>
            <a:pPr marL="541338" lvl="1" indent="-271463" eaLnBrk="1" hangingPunct="1">
              <a:spcAft>
                <a:spcPts val="600"/>
              </a:spcAft>
              <a:buFontTx/>
              <a:buAutoNum type="arabicPeriod"/>
            </a:pPr>
            <a:r>
              <a:rPr lang="en-US" dirty="0" smtClean="0"/>
              <a:t>Linguistic (</a:t>
            </a:r>
            <a:r>
              <a:rPr lang="en-US" i="1" dirty="0" smtClean="0"/>
              <a:t>Does this sound like a statement?</a:t>
            </a:r>
            <a:r>
              <a:rPr lang="en-US" dirty="0" smtClean="0"/>
              <a:t>) </a:t>
            </a:r>
          </a:p>
          <a:p>
            <a:pPr marL="541338" lvl="1" indent="-271463" eaLnBrk="1" hangingPunct="1">
              <a:spcAft>
                <a:spcPts val="600"/>
              </a:spcAft>
              <a:buFontTx/>
              <a:buAutoNum type="arabicPeriod"/>
            </a:pPr>
            <a:r>
              <a:rPr lang="en-US" dirty="0" smtClean="0"/>
              <a:t>Paralinguistic (</a:t>
            </a:r>
            <a:r>
              <a:rPr lang="en-US" i="1" dirty="0" smtClean="0"/>
              <a:t>Does this sound excited?</a:t>
            </a:r>
            <a:r>
              <a:rPr lang="en-US" dirty="0" smtClean="0"/>
              <a:t>)</a:t>
            </a:r>
            <a:endParaRPr lang="en-US" sz="2400" dirty="0" smtClean="0"/>
          </a:p>
          <a:p>
            <a:pPr eaLnBrk="1" hangingPunct="1">
              <a:spcAft>
                <a:spcPts val="600"/>
              </a:spcAft>
            </a:pPr>
            <a:r>
              <a:rPr lang="en-US" sz="2400" dirty="0" smtClean="0"/>
              <a:t>Two form conditions:</a:t>
            </a:r>
          </a:p>
          <a:p>
            <a:pPr marL="541338" lvl="1" indent="-271463" eaLnBrk="1" hangingPunct="1">
              <a:spcAft>
                <a:spcPts val="600"/>
              </a:spcAft>
              <a:buFontTx/>
              <a:buAutoNum type="arabicPeriod"/>
            </a:pPr>
            <a:r>
              <a:rPr lang="en-US" dirty="0" smtClean="0"/>
              <a:t>Rising (3 steps)</a:t>
            </a:r>
          </a:p>
          <a:p>
            <a:pPr marL="541338" lvl="1" indent="-271463" eaLnBrk="1" hangingPunct="1">
              <a:spcAft>
                <a:spcPts val="600"/>
              </a:spcAft>
              <a:buFontTx/>
              <a:buAutoNum type="arabicPeriod"/>
            </a:pPr>
            <a:r>
              <a:rPr lang="en-US" dirty="0" smtClean="0"/>
              <a:t>Falling (1 step)</a:t>
            </a:r>
          </a:p>
          <a:p>
            <a:pPr>
              <a:spcAft>
                <a:spcPts val="600"/>
              </a:spcAft>
            </a:pPr>
            <a:r>
              <a:rPr lang="en-GB" sz="2400" dirty="0" smtClean="0"/>
              <a:t>24 </a:t>
            </a:r>
            <a:r>
              <a:rPr lang="en-GB" sz="2400" dirty="0" smtClean="0"/>
              <a:t>items as before</a:t>
            </a:r>
            <a:endParaRPr lang="en-GB" sz="2400" dirty="0" smtClean="0"/>
          </a:p>
          <a:p>
            <a:pPr marL="541338" lvl="1" indent="-271463">
              <a:spcAft>
                <a:spcPts val="600"/>
              </a:spcAft>
              <a:buFont typeface="Arial" charset="0"/>
              <a:buChar char="−"/>
            </a:pPr>
            <a:r>
              <a:rPr lang="en-GB" dirty="0" smtClean="0"/>
              <a:t>Hum functioning s baseline: to isolate speech-specific activation</a:t>
            </a:r>
            <a:endParaRPr lang="en-GB" dirty="0" smtClean="0"/>
          </a:p>
          <a:p>
            <a:pPr marL="273050" indent="-271463">
              <a:spcAft>
                <a:spcPts val="600"/>
              </a:spcAft>
              <a:buFont typeface="Arial" pitchFamily="34" charset="0"/>
              <a:buChar char="•"/>
            </a:pPr>
            <a:r>
              <a:rPr lang="en-GB" sz="2400" dirty="0" smtClean="0"/>
              <a:t>15 subjects (mean age=23), Southern British English, right-handed</a:t>
            </a:r>
          </a:p>
          <a:p>
            <a:pPr eaLnBrk="1" hangingPunct="1">
              <a:spcAft>
                <a:spcPts val="600"/>
              </a:spcAft>
            </a:pPr>
            <a:endParaRPr lang="en-US" sz="2400" dirty="0" smtClean="0"/>
          </a:p>
        </p:txBody>
      </p:sp>
      <p:cxnSp>
        <p:nvCxnSpPr>
          <p:cNvPr id="26" name="Straight Connector 25"/>
          <p:cNvCxnSpPr/>
          <p:nvPr/>
        </p:nvCxnSpPr>
        <p:spPr>
          <a:xfrm flipV="1">
            <a:off x="4521200" y="3542843"/>
            <a:ext cx="26019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67425" y="3184068"/>
            <a:ext cx="1055688" cy="3508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059488" y="2823706"/>
            <a:ext cx="1063625" cy="7191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043613" y="2463343"/>
            <a:ext cx="1082675" cy="1079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69013" y="3550781"/>
            <a:ext cx="1054100" cy="2809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18" name="TextBox 32"/>
          <p:cNvSpPr txBox="1">
            <a:spLocks noChangeArrowheads="1"/>
          </p:cNvSpPr>
          <p:nvPr/>
        </p:nvSpPr>
        <p:spPr bwMode="auto">
          <a:xfrm>
            <a:off x="3522663" y="3326943"/>
            <a:ext cx="936625" cy="369888"/>
          </a:xfrm>
          <a:prstGeom prst="rect">
            <a:avLst/>
          </a:prstGeom>
          <a:noFill/>
          <a:ln w="9525">
            <a:noFill/>
            <a:miter lim="800000"/>
            <a:headEnd/>
            <a:tailEnd/>
          </a:ln>
        </p:spPr>
        <p:txBody>
          <a:bodyPr>
            <a:spAutoFit/>
          </a:bodyPr>
          <a:lstStyle/>
          <a:p>
            <a:r>
              <a:rPr lang="en-GB"/>
              <a:t>100 Hz</a:t>
            </a:r>
          </a:p>
        </p:txBody>
      </p:sp>
      <p:sp>
        <p:nvSpPr>
          <p:cNvPr id="43" name="TextBox 34"/>
          <p:cNvSpPr txBox="1">
            <a:spLocks noChangeArrowheads="1"/>
          </p:cNvSpPr>
          <p:nvPr/>
        </p:nvSpPr>
        <p:spPr bwMode="auto">
          <a:xfrm>
            <a:off x="7173913" y="3696831"/>
            <a:ext cx="1327150" cy="338137"/>
          </a:xfrm>
          <a:prstGeom prst="rect">
            <a:avLst/>
          </a:prstGeom>
          <a:noFill/>
          <a:ln w="9525">
            <a:noFill/>
            <a:miter lim="800000"/>
            <a:headEnd/>
            <a:tailEnd/>
          </a:ln>
        </p:spPr>
        <p:txBody>
          <a:bodyPr>
            <a:spAutoFit/>
          </a:bodyPr>
          <a:lstStyle/>
          <a:p>
            <a:r>
              <a:rPr lang="en-GB" sz="1600"/>
              <a:t>Fall - 3 ST</a:t>
            </a:r>
          </a:p>
        </p:txBody>
      </p:sp>
      <p:sp>
        <p:nvSpPr>
          <p:cNvPr id="44" name="TextBox 35"/>
          <p:cNvSpPr txBox="1">
            <a:spLocks noChangeArrowheads="1"/>
          </p:cNvSpPr>
          <p:nvPr/>
        </p:nvSpPr>
        <p:spPr bwMode="auto">
          <a:xfrm>
            <a:off x="7178675" y="3006268"/>
            <a:ext cx="2109788" cy="339725"/>
          </a:xfrm>
          <a:prstGeom prst="rect">
            <a:avLst/>
          </a:prstGeom>
          <a:noFill/>
          <a:ln w="9525">
            <a:noFill/>
            <a:miter lim="800000"/>
            <a:headEnd/>
            <a:tailEnd/>
          </a:ln>
        </p:spPr>
        <p:txBody>
          <a:bodyPr>
            <a:spAutoFit/>
          </a:bodyPr>
          <a:lstStyle/>
          <a:p>
            <a:r>
              <a:rPr lang="en-GB" sz="1600"/>
              <a:t>Rise +3ST</a:t>
            </a:r>
          </a:p>
        </p:txBody>
      </p:sp>
      <p:sp>
        <p:nvSpPr>
          <p:cNvPr id="45" name="TextBox 38"/>
          <p:cNvSpPr txBox="1">
            <a:spLocks noChangeArrowheads="1"/>
          </p:cNvSpPr>
          <p:nvPr/>
        </p:nvSpPr>
        <p:spPr bwMode="auto">
          <a:xfrm>
            <a:off x="7178675" y="2645906"/>
            <a:ext cx="2109788" cy="339725"/>
          </a:xfrm>
          <a:prstGeom prst="rect">
            <a:avLst/>
          </a:prstGeom>
          <a:noFill/>
          <a:ln w="9525">
            <a:noFill/>
            <a:miter lim="800000"/>
            <a:headEnd/>
            <a:tailEnd/>
          </a:ln>
        </p:spPr>
        <p:txBody>
          <a:bodyPr>
            <a:spAutoFit/>
          </a:bodyPr>
          <a:lstStyle/>
          <a:p>
            <a:r>
              <a:rPr lang="en-GB" sz="1600"/>
              <a:t>Rise +6ST</a:t>
            </a:r>
          </a:p>
        </p:txBody>
      </p:sp>
      <p:sp>
        <p:nvSpPr>
          <p:cNvPr id="46" name="TextBox 39"/>
          <p:cNvSpPr txBox="1">
            <a:spLocks noChangeArrowheads="1"/>
          </p:cNvSpPr>
          <p:nvPr/>
        </p:nvSpPr>
        <p:spPr bwMode="auto">
          <a:xfrm>
            <a:off x="7178675" y="2285543"/>
            <a:ext cx="2109788" cy="339725"/>
          </a:xfrm>
          <a:prstGeom prst="rect">
            <a:avLst/>
          </a:prstGeom>
          <a:noFill/>
          <a:ln w="9525">
            <a:noFill/>
            <a:miter lim="800000"/>
            <a:headEnd/>
            <a:tailEnd/>
          </a:ln>
        </p:spPr>
        <p:txBody>
          <a:bodyPr>
            <a:spAutoFit/>
          </a:bodyPr>
          <a:lstStyle/>
          <a:p>
            <a:r>
              <a:rPr lang="en-GB" sz="1600"/>
              <a:t>Rise +9ST</a:t>
            </a:r>
          </a:p>
        </p:txBody>
      </p:sp>
      <p:sp>
        <p:nvSpPr>
          <p:cNvPr id="47" name="Rectangle 46"/>
          <p:cNvSpPr/>
          <p:nvPr/>
        </p:nvSpPr>
        <p:spPr>
          <a:xfrm>
            <a:off x="6057900" y="2463343"/>
            <a:ext cx="1079500" cy="1038225"/>
          </a:xfrm>
          <a:prstGeom prst="rect">
            <a:avLst/>
          </a:prstGeom>
          <a:solidFill>
            <a:srgbClr val="E6B9B8">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Rectangle 47"/>
          <p:cNvSpPr/>
          <p:nvPr/>
        </p:nvSpPr>
        <p:spPr>
          <a:xfrm>
            <a:off x="7191375" y="2199818"/>
            <a:ext cx="1243013" cy="1141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54" name="Right Brace 53"/>
          <p:cNvSpPr/>
          <p:nvPr/>
        </p:nvSpPr>
        <p:spPr>
          <a:xfrm rot="5400000" flipV="1">
            <a:off x="5979319" y="3348374"/>
            <a:ext cx="215900" cy="6302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7429" name="Rectangle 38"/>
          <p:cNvSpPr>
            <a:spLocks noChangeArrowheads="1"/>
          </p:cNvSpPr>
          <p:nvPr/>
        </p:nvSpPr>
        <p:spPr bwMode="auto">
          <a:xfrm>
            <a:off x="5092700" y="3814306"/>
            <a:ext cx="2036763" cy="369887"/>
          </a:xfrm>
          <a:prstGeom prst="rect">
            <a:avLst/>
          </a:prstGeom>
          <a:noFill/>
          <a:ln w="9525">
            <a:noFill/>
            <a:miter lim="800000"/>
            <a:headEnd/>
            <a:tailEnd/>
          </a:ln>
        </p:spPr>
        <p:txBody>
          <a:bodyPr>
            <a:spAutoFit/>
          </a:bodyPr>
          <a:lstStyle/>
          <a:p>
            <a:r>
              <a:rPr lang="en-US"/>
              <a:t> </a:t>
            </a:r>
            <a:r>
              <a:rPr lang="en-US">
                <a:solidFill>
                  <a:schemeClr val="accent1"/>
                </a:solidFill>
              </a:rPr>
              <a:t>nuclear accent</a:t>
            </a:r>
            <a:endParaRPr lang="en-GB"/>
          </a:p>
        </p:txBody>
      </p:sp>
      <p:pic>
        <p:nvPicPr>
          <p:cNvPr id="2" name="angola146L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8459381" y="3348036"/>
            <a:ext cx="373429" cy="373429"/>
          </a:xfrm>
          <a:prstGeom prst="rect">
            <a:avLst/>
          </a:prstGeom>
        </p:spPr>
      </p:pic>
      <p:pic>
        <p:nvPicPr>
          <p:cNvPr id="3" name="angola146L2.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cstate="print"/>
          <a:stretch>
            <a:fillRect/>
          </a:stretch>
        </p:blipFill>
        <p:spPr>
          <a:xfrm>
            <a:off x="8459381" y="2977044"/>
            <a:ext cx="373429" cy="373429"/>
          </a:xfrm>
          <a:prstGeom prst="rect">
            <a:avLst/>
          </a:prstGeom>
        </p:spPr>
      </p:pic>
      <p:pic>
        <p:nvPicPr>
          <p:cNvPr id="4" name="angola146L3.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cstate="print"/>
          <a:stretch>
            <a:fillRect/>
          </a:stretch>
        </p:blipFill>
        <p:spPr>
          <a:xfrm>
            <a:off x="8459381" y="2591784"/>
            <a:ext cx="373429" cy="373429"/>
          </a:xfrm>
          <a:prstGeom prst="rect">
            <a:avLst/>
          </a:prstGeom>
        </p:spPr>
      </p:pic>
      <p:pic>
        <p:nvPicPr>
          <p:cNvPr id="5" name="angola146L4.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cstate="print"/>
          <a:stretch>
            <a:fillRect/>
          </a:stretch>
        </p:blipFill>
        <p:spPr>
          <a:xfrm>
            <a:off x="8461769" y="2208130"/>
            <a:ext cx="371041" cy="371041"/>
          </a:xfrm>
          <a:prstGeom prst="rect">
            <a:avLst/>
          </a:prstGeom>
        </p:spPr>
      </p:pic>
      <p:pic>
        <p:nvPicPr>
          <p:cNvPr id="6" name="angola146H4.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cstate="print"/>
          <a:stretch>
            <a:fillRect/>
          </a:stretch>
        </p:blipFill>
        <p:spPr>
          <a:xfrm>
            <a:off x="8501063" y="4491745"/>
            <a:ext cx="411751" cy="411751"/>
          </a:xfrm>
          <a:prstGeom prst="rect">
            <a:avLst/>
          </a:prstGeom>
        </p:spPr>
      </p:pic>
      <p:pic>
        <p:nvPicPr>
          <p:cNvPr id="8" name="angola146L1.wav">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cstate="print"/>
          <a:stretch>
            <a:fillRect/>
          </a:stretch>
        </p:blipFill>
        <p:spPr>
          <a:xfrm>
            <a:off x="8459381" y="3747565"/>
            <a:ext cx="373429" cy="373429"/>
          </a:xfrm>
          <a:prstGeom prst="rect">
            <a:avLst/>
          </a:prstGeom>
        </p:spPr>
      </p:pic>
      <p:sp>
        <p:nvSpPr>
          <p:cNvPr id="25" name="Rectangle 1031"/>
          <p:cNvSpPr>
            <a:spLocks noChangeArrowheads="1"/>
          </p:cNvSpPr>
          <p:nvPr/>
        </p:nvSpPr>
        <p:spPr bwMode="auto">
          <a:xfrm>
            <a:off x="4154471" y="6428303"/>
            <a:ext cx="4433971"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(Post,  </a:t>
            </a:r>
            <a:r>
              <a:rPr lang="en-GB" altLang="en-GB" sz="1400" dirty="0" err="1" smtClean="0">
                <a:solidFill>
                  <a:schemeClr val="bg1"/>
                </a:solidFill>
              </a:rPr>
              <a:t>Stamatakis</a:t>
            </a:r>
            <a:r>
              <a:rPr lang="en-GB" altLang="en-GB" sz="1400" dirty="0" smtClean="0">
                <a:solidFill>
                  <a:schemeClr val="bg1"/>
                </a:solidFill>
              </a:rPr>
              <a:t>, Bohr, Nolan, and  Cummins 2013)</a:t>
            </a:r>
            <a:endParaRPr lang="en-GB" altLang="en-GB" sz="1400" dirty="0">
              <a:solidFill>
                <a:schemeClr val="bg1"/>
              </a:solidFill>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audio>
              <p:cMediaNode vol="80000">
                <p:cTn id="3" fill="hold" display="0">
                  <p:stCondLst>
                    <p:cond delay="indefinite"/>
                  </p:stCondLst>
                  <p:endCondLst>
                    <p:cond evt="onStopAudio" delay="0">
                      <p:tgtEl>
                        <p:sldTgt/>
                      </p:tgtEl>
                    </p:cond>
                  </p:endCondLst>
                </p:cTn>
                <p:tgtEl>
                  <p:spTgt spid="3"/>
                </p:tgtEl>
              </p:cMediaNode>
            </p:audio>
            <p:audio>
              <p:cMediaNode vol="80000">
                <p:cTn id="4" fill="hold" display="0">
                  <p:stCondLst>
                    <p:cond delay="indefinite"/>
                  </p:stCondLst>
                  <p:endCondLst>
                    <p:cond evt="onStopAudio" delay="0">
                      <p:tgtEl>
                        <p:sldTgt/>
                      </p:tgtEl>
                    </p:cond>
                  </p:endCondLst>
                </p:cTn>
                <p:tgtEl>
                  <p:spTgt spid="4"/>
                </p:tgtEl>
              </p:cMediaNode>
            </p:audio>
            <p:audio>
              <p:cMediaNode vol="80000">
                <p:cTn id="5" fill="hold" display="0">
                  <p:stCondLst>
                    <p:cond delay="indefinite"/>
                  </p:stCondLst>
                  <p:endCondLst>
                    <p:cond evt="onStopAudio" delay="0">
                      <p:tgtEl>
                        <p:sldTgt/>
                      </p:tgtEl>
                    </p:cond>
                  </p:endCondLst>
                </p:cTn>
                <p:tgtEl>
                  <p:spTgt spid="5"/>
                </p:tgtEl>
              </p:cMediaNode>
            </p:audio>
            <p:audio>
              <p:cMediaNode vol="80000">
                <p:cTn id="6" fill="hold" display="0">
                  <p:stCondLst>
                    <p:cond delay="indefinite"/>
                  </p:stCondLst>
                  <p:endCondLst>
                    <p:cond evt="onStopAudio" delay="0">
                      <p:tgtEl>
                        <p:sldTgt/>
                      </p:tgtEl>
                    </p:cond>
                  </p:endCondLst>
                </p:cTn>
                <p:tgtEl>
                  <p:spTgt spid="6"/>
                </p:tgtEl>
              </p:cMediaNode>
            </p:audio>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7"/>
          <p:cNvSpPr txBox="1">
            <a:spLocks noChangeArrowheads="1"/>
          </p:cNvSpPr>
          <p:nvPr/>
        </p:nvSpPr>
        <p:spPr bwMode="auto">
          <a:xfrm>
            <a:off x="1525588" y="1431925"/>
            <a:ext cx="1849437" cy="307975"/>
          </a:xfrm>
          <a:prstGeom prst="rect">
            <a:avLst/>
          </a:prstGeom>
          <a:solidFill>
            <a:schemeClr val="bg1"/>
          </a:solidFill>
          <a:ln w="9525">
            <a:solidFill>
              <a:schemeClr val="tx1"/>
            </a:solidFill>
            <a:miter lim="800000"/>
            <a:headEnd/>
            <a:tailEnd/>
          </a:ln>
        </p:spPr>
        <p:txBody>
          <a:bodyPr>
            <a:spAutoFit/>
          </a:bodyPr>
          <a:lstStyle/>
          <a:p>
            <a:pPr algn="ctr"/>
            <a:r>
              <a:rPr lang="en-GB" sz="1400"/>
              <a:t>linguistic function</a:t>
            </a:r>
          </a:p>
        </p:txBody>
      </p:sp>
      <p:sp>
        <p:nvSpPr>
          <p:cNvPr id="20483" name="TextBox 40"/>
          <p:cNvSpPr txBox="1">
            <a:spLocks noChangeArrowheads="1"/>
          </p:cNvSpPr>
          <p:nvPr/>
        </p:nvSpPr>
        <p:spPr bwMode="auto">
          <a:xfrm>
            <a:off x="5700713" y="1425575"/>
            <a:ext cx="2160587" cy="307975"/>
          </a:xfrm>
          <a:prstGeom prst="rect">
            <a:avLst/>
          </a:prstGeom>
          <a:solidFill>
            <a:schemeClr val="bg1"/>
          </a:solidFill>
          <a:ln w="9525">
            <a:solidFill>
              <a:schemeClr val="tx1"/>
            </a:solidFill>
            <a:miter lim="800000"/>
            <a:headEnd/>
            <a:tailEnd/>
          </a:ln>
        </p:spPr>
        <p:txBody>
          <a:bodyPr>
            <a:spAutoFit/>
          </a:bodyPr>
          <a:lstStyle/>
          <a:p>
            <a:pPr algn="ctr"/>
            <a:r>
              <a:rPr lang="en-GB" sz="1400" dirty="0"/>
              <a:t>paralinguistic function</a:t>
            </a:r>
          </a:p>
        </p:txBody>
      </p:sp>
      <p:sp>
        <p:nvSpPr>
          <p:cNvPr id="20484" name="Title 42"/>
          <p:cNvSpPr>
            <a:spLocks noGrp="1"/>
          </p:cNvSpPr>
          <p:nvPr>
            <p:ph type="title"/>
          </p:nvPr>
        </p:nvSpPr>
        <p:spPr/>
        <p:txBody>
          <a:bodyPr/>
          <a:lstStyle/>
          <a:p>
            <a:r>
              <a:rPr lang="en-GB" sz="2800" smtClean="0"/>
              <a:t>Speech-specific activation by function</a:t>
            </a:r>
          </a:p>
        </p:txBody>
      </p:sp>
      <p:sp>
        <p:nvSpPr>
          <p:cNvPr id="20485" name="Content Placeholder 43"/>
          <p:cNvSpPr>
            <a:spLocks noGrp="1"/>
          </p:cNvSpPr>
          <p:nvPr>
            <p:ph idx="1"/>
          </p:nvPr>
        </p:nvSpPr>
        <p:spPr>
          <a:xfrm>
            <a:off x="398463" y="3524798"/>
            <a:ext cx="8374062" cy="1517650"/>
          </a:xfrm>
        </p:spPr>
        <p:txBody>
          <a:bodyPr/>
          <a:lstStyle/>
          <a:p>
            <a:pPr>
              <a:spcAft>
                <a:spcPts val="600"/>
              </a:spcAft>
            </a:pPr>
            <a:r>
              <a:rPr lang="en-GB" dirty="0" smtClean="0"/>
              <a:t>Activations for speech stimuli in the linguistic and paralinguistic conditions in MTG/STG bilaterally (as expected), but</a:t>
            </a:r>
          </a:p>
          <a:p>
            <a:pPr>
              <a:spcAft>
                <a:spcPts val="600"/>
              </a:spcAft>
            </a:pPr>
            <a:r>
              <a:rPr lang="en-GB" dirty="0" smtClean="0"/>
              <a:t>more activation in linguistic condition overall, with posterior areas in STG and some activation in LIFG (as expected),</a:t>
            </a:r>
          </a:p>
        </p:txBody>
      </p:sp>
      <p:pic>
        <p:nvPicPr>
          <p:cNvPr id="20486" name="Picture 2"/>
          <p:cNvPicPr>
            <a:picLocks noChangeAspect="1" noChangeArrowheads="1"/>
          </p:cNvPicPr>
          <p:nvPr/>
        </p:nvPicPr>
        <p:blipFill>
          <a:blip r:embed="rId3" cstate="print"/>
          <a:srcRect/>
          <a:stretch>
            <a:fillRect/>
          </a:stretch>
        </p:blipFill>
        <p:spPr bwMode="auto">
          <a:xfrm>
            <a:off x="384175" y="1757363"/>
            <a:ext cx="2105025" cy="1651000"/>
          </a:xfrm>
          <a:prstGeom prst="rect">
            <a:avLst/>
          </a:prstGeom>
          <a:noFill/>
          <a:ln w="9525">
            <a:noFill/>
            <a:miter lim="800000"/>
            <a:headEnd/>
            <a:tailEnd/>
          </a:ln>
        </p:spPr>
      </p:pic>
      <p:pic>
        <p:nvPicPr>
          <p:cNvPr id="20487" name="Picture 3"/>
          <p:cNvPicPr>
            <a:picLocks noChangeAspect="1" noChangeArrowheads="1"/>
          </p:cNvPicPr>
          <p:nvPr/>
        </p:nvPicPr>
        <p:blipFill>
          <a:blip r:embed="rId4" cstate="print"/>
          <a:srcRect/>
          <a:stretch>
            <a:fillRect/>
          </a:stretch>
        </p:blipFill>
        <p:spPr bwMode="auto">
          <a:xfrm>
            <a:off x="2495550" y="1751013"/>
            <a:ext cx="2062163" cy="1657350"/>
          </a:xfrm>
          <a:prstGeom prst="rect">
            <a:avLst/>
          </a:prstGeom>
          <a:noFill/>
          <a:ln w="9525">
            <a:noFill/>
            <a:miter lim="800000"/>
            <a:headEnd/>
            <a:tailEnd/>
          </a:ln>
        </p:spPr>
      </p:pic>
      <p:pic>
        <p:nvPicPr>
          <p:cNvPr id="20488" name="Picture 4"/>
          <p:cNvPicPr>
            <a:picLocks noChangeAspect="1" noChangeArrowheads="1"/>
          </p:cNvPicPr>
          <p:nvPr/>
        </p:nvPicPr>
        <p:blipFill>
          <a:blip r:embed="rId5" cstate="print"/>
          <a:srcRect/>
          <a:stretch>
            <a:fillRect/>
          </a:stretch>
        </p:blipFill>
        <p:spPr bwMode="auto">
          <a:xfrm>
            <a:off x="4740275" y="1752600"/>
            <a:ext cx="2038350" cy="1666875"/>
          </a:xfrm>
          <a:prstGeom prst="rect">
            <a:avLst/>
          </a:prstGeom>
          <a:noFill/>
          <a:ln w="9525">
            <a:noFill/>
            <a:miter lim="800000"/>
            <a:headEnd/>
            <a:tailEnd/>
          </a:ln>
        </p:spPr>
      </p:pic>
      <p:pic>
        <p:nvPicPr>
          <p:cNvPr id="20489" name="Picture 5"/>
          <p:cNvPicPr>
            <a:picLocks noChangeAspect="1" noChangeArrowheads="1"/>
          </p:cNvPicPr>
          <p:nvPr/>
        </p:nvPicPr>
        <p:blipFill>
          <a:blip r:embed="rId6" cstate="print"/>
          <a:srcRect/>
          <a:stretch>
            <a:fillRect/>
          </a:stretch>
        </p:blipFill>
        <p:spPr bwMode="auto">
          <a:xfrm>
            <a:off x="6738938" y="1762125"/>
            <a:ext cx="2011362" cy="1654175"/>
          </a:xfrm>
          <a:prstGeom prst="rect">
            <a:avLst/>
          </a:prstGeom>
          <a:noFill/>
          <a:ln w="9525">
            <a:noFill/>
            <a:miter lim="800000"/>
            <a:headEnd/>
            <a:tailEnd/>
          </a:ln>
        </p:spPr>
      </p:pic>
      <p:sp>
        <p:nvSpPr>
          <p:cNvPr id="20490" name="TextBox 48"/>
          <p:cNvSpPr txBox="1">
            <a:spLocks noChangeArrowheads="1"/>
          </p:cNvSpPr>
          <p:nvPr/>
        </p:nvSpPr>
        <p:spPr bwMode="auto">
          <a:xfrm>
            <a:off x="1516063" y="1717675"/>
            <a:ext cx="1849437" cy="306388"/>
          </a:xfrm>
          <a:prstGeom prst="rect">
            <a:avLst/>
          </a:prstGeom>
          <a:noFill/>
          <a:ln w="9525">
            <a:noFill/>
            <a:miter lim="800000"/>
            <a:headEnd/>
            <a:tailEnd/>
          </a:ln>
        </p:spPr>
        <p:txBody>
          <a:bodyPr>
            <a:spAutoFit/>
          </a:bodyPr>
          <a:lstStyle/>
          <a:p>
            <a:pPr algn="ctr"/>
            <a:r>
              <a:rPr lang="en-GB" sz="1400">
                <a:solidFill>
                  <a:srgbClr val="FFFF00"/>
                </a:solidFill>
              </a:rPr>
              <a:t>speech &gt; hum</a:t>
            </a:r>
          </a:p>
        </p:txBody>
      </p:sp>
      <p:sp>
        <p:nvSpPr>
          <p:cNvPr id="20491" name="TextBox 49"/>
          <p:cNvSpPr txBox="1">
            <a:spLocks noChangeArrowheads="1"/>
          </p:cNvSpPr>
          <p:nvPr/>
        </p:nvSpPr>
        <p:spPr bwMode="auto">
          <a:xfrm>
            <a:off x="5872163" y="1706563"/>
            <a:ext cx="1849437" cy="307975"/>
          </a:xfrm>
          <a:prstGeom prst="rect">
            <a:avLst/>
          </a:prstGeom>
          <a:noFill/>
          <a:ln w="9525">
            <a:noFill/>
            <a:miter lim="800000"/>
            <a:headEnd/>
            <a:tailEnd/>
          </a:ln>
        </p:spPr>
        <p:txBody>
          <a:bodyPr>
            <a:spAutoFit/>
          </a:bodyPr>
          <a:lstStyle/>
          <a:p>
            <a:pPr algn="ctr"/>
            <a:r>
              <a:rPr lang="en-GB" sz="1400">
                <a:solidFill>
                  <a:srgbClr val="FFFF00"/>
                </a:solidFill>
              </a:rPr>
              <a:t>speech &gt; hum</a:t>
            </a:r>
          </a:p>
        </p:txBody>
      </p:sp>
      <p:sp>
        <p:nvSpPr>
          <p:cNvPr id="12" name="TextBox 2"/>
          <p:cNvSpPr txBox="1">
            <a:spLocks noChangeArrowheads="1"/>
          </p:cNvSpPr>
          <p:nvPr/>
        </p:nvSpPr>
        <p:spPr bwMode="auto">
          <a:xfrm>
            <a:off x="5535613" y="4962525"/>
            <a:ext cx="3168650" cy="307975"/>
          </a:xfrm>
          <a:prstGeom prst="rect">
            <a:avLst/>
          </a:prstGeom>
          <a:solidFill>
            <a:schemeClr val="bg1"/>
          </a:solidFill>
          <a:ln w="9525">
            <a:solidFill>
              <a:schemeClr val="tx1"/>
            </a:solidFill>
            <a:miter lim="800000"/>
            <a:headEnd/>
            <a:tailEnd/>
          </a:ln>
        </p:spPr>
        <p:txBody>
          <a:bodyPr>
            <a:spAutoFit/>
          </a:bodyPr>
          <a:lstStyle/>
          <a:p>
            <a:pPr algn="ctr"/>
            <a:r>
              <a:rPr lang="en-GB" sz="1400"/>
              <a:t>linguistic  vs. paralinguistic function</a:t>
            </a:r>
          </a:p>
        </p:txBody>
      </p:sp>
      <p:pic>
        <p:nvPicPr>
          <p:cNvPr id="13" name="Picture 2"/>
          <p:cNvPicPr>
            <a:picLocks noChangeArrowheads="1"/>
          </p:cNvPicPr>
          <p:nvPr/>
        </p:nvPicPr>
        <p:blipFill>
          <a:blip r:embed="rId7" cstate="print"/>
          <a:srcRect/>
          <a:stretch>
            <a:fillRect/>
          </a:stretch>
        </p:blipFill>
        <p:spPr bwMode="auto">
          <a:xfrm>
            <a:off x="5103813" y="5314950"/>
            <a:ext cx="1981200" cy="1439863"/>
          </a:xfrm>
          <a:prstGeom prst="rect">
            <a:avLst/>
          </a:prstGeom>
          <a:noFill/>
          <a:ln w="9525">
            <a:noFill/>
            <a:miter lim="800000"/>
            <a:headEnd/>
            <a:tailEnd/>
          </a:ln>
        </p:spPr>
      </p:pic>
      <p:pic>
        <p:nvPicPr>
          <p:cNvPr id="14" name="Picture 3"/>
          <p:cNvPicPr>
            <a:picLocks noChangeArrowheads="1"/>
          </p:cNvPicPr>
          <p:nvPr/>
        </p:nvPicPr>
        <p:blipFill>
          <a:blip r:embed="rId8" cstate="print"/>
          <a:srcRect/>
          <a:stretch>
            <a:fillRect/>
          </a:stretch>
        </p:blipFill>
        <p:spPr bwMode="auto">
          <a:xfrm>
            <a:off x="7048500" y="5314950"/>
            <a:ext cx="1979613" cy="1438275"/>
          </a:xfrm>
          <a:prstGeom prst="rect">
            <a:avLst/>
          </a:prstGeom>
          <a:noFill/>
          <a:ln w="9525">
            <a:noFill/>
            <a:miter lim="800000"/>
            <a:headEnd/>
            <a:tailEnd/>
          </a:ln>
        </p:spPr>
      </p:pic>
      <p:sp>
        <p:nvSpPr>
          <p:cNvPr id="16" name="TextBox 15"/>
          <p:cNvSpPr txBox="1"/>
          <p:nvPr/>
        </p:nvSpPr>
        <p:spPr>
          <a:xfrm>
            <a:off x="1" y="3375296"/>
            <a:ext cx="5262112" cy="738664"/>
          </a:xfrm>
          <a:prstGeom prst="rect">
            <a:avLst/>
          </a:prstGeom>
          <a:noFill/>
        </p:spPr>
        <p:txBody>
          <a:bodyPr wrap="square">
            <a:spAutoFit/>
          </a:bodyPr>
          <a:lstStyle/>
          <a:p>
            <a:pPr algn="ctr">
              <a:defRPr/>
            </a:pPr>
            <a:r>
              <a:rPr lang="en-GB" dirty="0">
                <a:latin typeface="+mn-lt"/>
                <a:cs typeface="Times New Roman" pitchFamily="18" charset="0"/>
              </a:rPr>
              <a:t>Hemodynamic response for </a:t>
            </a:r>
            <a:r>
              <a:rPr lang="en-GB" dirty="0" smtClean="0">
                <a:latin typeface="+mn-lt"/>
                <a:cs typeface="Times New Roman" pitchFamily="18" charset="0"/>
              </a:rPr>
              <a:t>SPEECH</a:t>
            </a:r>
            <a:endParaRPr lang="en-GB" dirty="0">
              <a:latin typeface="+mn-lt"/>
              <a:cs typeface="Times New Roman" pitchFamily="18" charset="0"/>
            </a:endParaRPr>
          </a:p>
          <a:p>
            <a:pPr algn="ctr">
              <a:defRPr/>
            </a:pPr>
            <a:r>
              <a:rPr lang="en-GB" sz="1200" dirty="0">
                <a:latin typeface="+mn-lt"/>
                <a:cs typeface="Times New Roman" pitchFamily="18" charset="0"/>
              </a:rPr>
              <a:t>(</a:t>
            </a:r>
            <a:r>
              <a:rPr lang="en-GB" sz="1200" dirty="0">
                <a:latin typeface="Arial" pitchFamily="34" charset="0"/>
              </a:rPr>
              <a:t>subtraction analysis; </a:t>
            </a:r>
            <a:r>
              <a:rPr lang="en-GB" sz="1200" dirty="0">
                <a:latin typeface="+mn-lt"/>
                <a:cs typeface="Times New Roman" pitchFamily="18" charset="0"/>
              </a:rPr>
              <a:t>p&lt;0.001 at </a:t>
            </a:r>
            <a:r>
              <a:rPr lang="en-GB" sz="1200" dirty="0" err="1">
                <a:latin typeface="+mn-lt"/>
                <a:cs typeface="Times New Roman" pitchFamily="18" charset="0"/>
              </a:rPr>
              <a:t>voxel</a:t>
            </a:r>
            <a:r>
              <a:rPr lang="en-GB" sz="1200" dirty="0">
                <a:latin typeface="+mn-lt"/>
                <a:cs typeface="Times New Roman" pitchFamily="18" charset="0"/>
              </a:rPr>
              <a:t> level, FWE corrected at p&lt;0.05 cluster level) </a:t>
            </a:r>
          </a:p>
        </p:txBody>
      </p:sp>
      <p:sp>
        <p:nvSpPr>
          <p:cNvPr id="17" name="AutoShape 5"/>
          <p:cNvSpPr>
            <a:spLocks noChangeArrowheads="1"/>
          </p:cNvSpPr>
          <p:nvPr/>
        </p:nvSpPr>
        <p:spPr bwMode="auto">
          <a:xfrm rot="17750874" flipH="1">
            <a:off x="1270239" y="2250325"/>
            <a:ext cx="414338" cy="830262"/>
          </a:xfrm>
          <a:prstGeom prst="wedgeEllipseCallout">
            <a:avLst>
              <a:gd name="adj1" fmla="val 302567"/>
              <a:gd name="adj2" fmla="val 187550"/>
            </a:avLst>
          </a:prstGeom>
          <a:noFill/>
          <a:ln w="28575">
            <a:solidFill>
              <a:schemeClr val="tx1">
                <a:lumMod val="20000"/>
                <a:lumOff val="80000"/>
              </a:schemeClr>
            </a:solidFill>
            <a:miter lim="800000"/>
            <a:headEnd/>
            <a:tailEnd/>
          </a:ln>
        </p:spPr>
        <p:txBody>
          <a:bodyPr/>
          <a:lstStyle/>
          <a:p>
            <a:endParaRPr lang="en-US" sz="3200"/>
          </a:p>
        </p:txBody>
      </p:sp>
      <p:sp>
        <p:nvSpPr>
          <p:cNvPr id="18" name="TextBox 17"/>
          <p:cNvSpPr txBox="1">
            <a:spLocks noChangeArrowheads="1"/>
          </p:cNvSpPr>
          <p:nvPr/>
        </p:nvSpPr>
        <p:spPr bwMode="auto">
          <a:xfrm>
            <a:off x="271014" y="4559061"/>
            <a:ext cx="4095750" cy="1200150"/>
          </a:xfrm>
          <a:prstGeom prst="rect">
            <a:avLst/>
          </a:prstGeom>
          <a:solidFill>
            <a:schemeClr val="tx1">
              <a:lumMod val="20000"/>
              <a:lumOff val="80000"/>
            </a:schemeClr>
          </a:solidFill>
          <a:ln w="9525">
            <a:solidFill>
              <a:schemeClr val="tx1"/>
            </a:solidFill>
            <a:miter lim="800000"/>
            <a:headEnd/>
            <a:tailEnd/>
          </a:ln>
        </p:spPr>
        <p:txBody>
          <a:bodyPr>
            <a:spAutoFit/>
          </a:bodyPr>
          <a:lstStyle/>
          <a:p>
            <a:pPr algn="ctr"/>
            <a:r>
              <a:rPr lang="en-GB" sz="2000" dirty="0"/>
              <a:t>Auditory temporal areas bilaterally, including areas implicated in phonological processing </a:t>
            </a:r>
          </a:p>
          <a:p>
            <a:pPr algn="ctr"/>
            <a:r>
              <a:rPr lang="en-GB" sz="1100" dirty="0"/>
              <a:t>(e.g. </a:t>
            </a:r>
            <a:r>
              <a:rPr lang="en-GB" sz="1100" dirty="0" err="1"/>
              <a:t>Hickock</a:t>
            </a:r>
            <a:r>
              <a:rPr lang="en-GB" sz="1100" dirty="0"/>
              <a:t> and </a:t>
            </a:r>
            <a:r>
              <a:rPr lang="en-GB" sz="1100" dirty="0" err="1"/>
              <a:t>Poeppel</a:t>
            </a:r>
            <a:r>
              <a:rPr lang="en-GB" sz="1100" dirty="0"/>
              <a:t> 2000)</a:t>
            </a:r>
          </a:p>
        </p:txBody>
      </p:sp>
      <p:sp>
        <p:nvSpPr>
          <p:cNvPr id="19" name="TextBox 56"/>
          <p:cNvSpPr txBox="1">
            <a:spLocks noChangeArrowheads="1"/>
          </p:cNvSpPr>
          <p:nvPr/>
        </p:nvSpPr>
        <p:spPr bwMode="auto">
          <a:xfrm>
            <a:off x="363384" y="3063096"/>
            <a:ext cx="1257300" cy="369888"/>
          </a:xfrm>
          <a:prstGeom prst="rect">
            <a:avLst/>
          </a:prstGeom>
          <a:noFill/>
          <a:ln w="9525">
            <a:noFill/>
            <a:miter lim="800000"/>
            <a:headEnd/>
            <a:tailEnd/>
          </a:ln>
        </p:spPr>
        <p:txBody>
          <a:bodyPr>
            <a:spAutoFit/>
          </a:bodyPr>
          <a:lstStyle/>
          <a:p>
            <a:r>
              <a:rPr lang="en-GB" dirty="0">
                <a:solidFill>
                  <a:srgbClr val="FFFF00"/>
                </a:solidFill>
              </a:rPr>
              <a:t>Right</a:t>
            </a:r>
          </a:p>
        </p:txBody>
      </p:sp>
      <p:sp>
        <p:nvSpPr>
          <p:cNvPr id="20" name="TextBox 19"/>
          <p:cNvSpPr txBox="1">
            <a:spLocks noChangeArrowheads="1"/>
          </p:cNvSpPr>
          <p:nvPr/>
        </p:nvSpPr>
        <p:spPr bwMode="auto">
          <a:xfrm>
            <a:off x="4559060" y="1522566"/>
            <a:ext cx="4248150" cy="1800493"/>
          </a:xfrm>
          <a:prstGeom prst="rect">
            <a:avLst/>
          </a:prstGeom>
          <a:solidFill>
            <a:schemeClr val="tx1">
              <a:lumMod val="20000"/>
              <a:lumOff val="80000"/>
            </a:schemeClr>
          </a:solidFill>
          <a:ln w="9525">
            <a:solidFill>
              <a:schemeClr val="tx1"/>
            </a:solidFill>
            <a:miter lim="800000"/>
            <a:headEnd/>
            <a:tailEnd/>
          </a:ln>
        </p:spPr>
        <p:txBody>
          <a:bodyPr>
            <a:spAutoFit/>
          </a:bodyPr>
          <a:lstStyle/>
          <a:p>
            <a:pPr algn="ctr"/>
            <a:r>
              <a:rPr lang="en-GB" sz="2000" dirty="0"/>
              <a:t>L inferior </a:t>
            </a:r>
            <a:r>
              <a:rPr lang="en-GB" sz="2000" dirty="0" smtClean="0"/>
              <a:t>frontal areas, </a:t>
            </a:r>
            <a:r>
              <a:rPr lang="en-GB" sz="2000" dirty="0"/>
              <a:t>including </a:t>
            </a:r>
            <a:r>
              <a:rPr lang="en-GB" sz="2000" dirty="0" err="1"/>
              <a:t>Broca’s</a:t>
            </a:r>
            <a:r>
              <a:rPr lang="en-GB" sz="2000" dirty="0"/>
              <a:t> area, implicated in processing certain syntactic, segmental, morphological and tonal processing</a:t>
            </a:r>
          </a:p>
          <a:p>
            <a:pPr algn="r"/>
            <a:r>
              <a:rPr lang="en-GB" sz="1100" dirty="0"/>
              <a:t>(e.g. Post et al. 2009)</a:t>
            </a:r>
          </a:p>
        </p:txBody>
      </p:sp>
      <p:sp>
        <p:nvSpPr>
          <p:cNvPr id="21" name="AutoShape 11"/>
          <p:cNvSpPr>
            <a:spLocks noChangeArrowheads="1"/>
          </p:cNvSpPr>
          <p:nvPr/>
        </p:nvSpPr>
        <p:spPr bwMode="auto">
          <a:xfrm rot="2210108" flipH="1" flipV="1">
            <a:off x="2927500" y="2444630"/>
            <a:ext cx="444500" cy="247650"/>
          </a:xfrm>
          <a:prstGeom prst="wedgeEllipseCallout">
            <a:avLst>
              <a:gd name="adj1" fmla="val -209072"/>
              <a:gd name="adj2" fmla="val 396660"/>
            </a:avLst>
          </a:prstGeom>
          <a:noFill/>
          <a:ln w="28575">
            <a:solidFill>
              <a:schemeClr val="tx1">
                <a:lumMod val="20000"/>
                <a:lumOff val="80000"/>
              </a:schemeClr>
            </a:solidFill>
            <a:miter lim="800000"/>
            <a:headEnd/>
            <a:tailEnd/>
          </a:ln>
        </p:spPr>
        <p:txBody>
          <a:bodyPr/>
          <a:lstStyle/>
          <a:p>
            <a:endParaRPr lang="en-US" sz="3200"/>
          </a:p>
        </p:txBody>
      </p:sp>
      <p:sp>
        <p:nvSpPr>
          <p:cNvPr id="22" name="AutoShape 5"/>
          <p:cNvSpPr>
            <a:spLocks noChangeArrowheads="1"/>
          </p:cNvSpPr>
          <p:nvPr/>
        </p:nvSpPr>
        <p:spPr bwMode="auto">
          <a:xfrm rot="3849126">
            <a:off x="3337703" y="2231277"/>
            <a:ext cx="414338" cy="830262"/>
          </a:xfrm>
          <a:prstGeom prst="wedgeEllipseCallout">
            <a:avLst>
              <a:gd name="adj1" fmla="val 295929"/>
              <a:gd name="adj2" fmla="val 229240"/>
            </a:avLst>
          </a:prstGeom>
          <a:noFill/>
          <a:ln w="28575">
            <a:solidFill>
              <a:schemeClr val="tx1">
                <a:lumMod val="20000"/>
                <a:lumOff val="80000"/>
              </a:schemeClr>
            </a:solidFill>
            <a:miter lim="800000"/>
            <a:headEnd/>
            <a:tailEnd/>
          </a:ln>
        </p:spPr>
        <p:txBody>
          <a:bodyPr/>
          <a:lstStyle/>
          <a:p>
            <a:endParaRPr lang="en-US" sz="3200"/>
          </a:p>
        </p:txBody>
      </p:sp>
      <p:sp>
        <p:nvSpPr>
          <p:cNvPr id="23" name="TextBox 57"/>
          <p:cNvSpPr txBox="1">
            <a:spLocks noChangeArrowheads="1"/>
          </p:cNvSpPr>
          <p:nvPr/>
        </p:nvSpPr>
        <p:spPr bwMode="auto">
          <a:xfrm>
            <a:off x="3978936" y="3063096"/>
            <a:ext cx="1257300" cy="369888"/>
          </a:xfrm>
          <a:prstGeom prst="rect">
            <a:avLst/>
          </a:prstGeom>
          <a:noFill/>
          <a:ln w="9525">
            <a:noFill/>
            <a:miter lim="800000"/>
            <a:headEnd/>
            <a:tailEnd/>
          </a:ln>
        </p:spPr>
        <p:txBody>
          <a:bodyPr>
            <a:spAutoFit/>
          </a:bodyPr>
          <a:lstStyle/>
          <a:p>
            <a:r>
              <a:rPr lang="en-GB" dirty="0">
                <a:solidFill>
                  <a:srgbClr val="FFFF00"/>
                </a:solidFill>
              </a:rPr>
              <a:t>Left</a:t>
            </a:r>
          </a:p>
        </p:txBody>
      </p:sp>
      <p:sp>
        <p:nvSpPr>
          <p:cNvPr id="24" name="AutoShape 11"/>
          <p:cNvSpPr>
            <a:spLocks noChangeArrowheads="1"/>
          </p:cNvSpPr>
          <p:nvPr/>
        </p:nvSpPr>
        <p:spPr bwMode="auto">
          <a:xfrm rot="2210108" flipH="1" flipV="1">
            <a:off x="3542133" y="2673949"/>
            <a:ext cx="444500" cy="247650"/>
          </a:xfrm>
          <a:prstGeom prst="wedgeEllipseCallout">
            <a:avLst>
              <a:gd name="adj1" fmla="val -529528"/>
              <a:gd name="adj2" fmla="val 53432"/>
            </a:avLst>
          </a:prstGeom>
          <a:noFill/>
          <a:ln w="28575">
            <a:solidFill>
              <a:schemeClr val="tx1">
                <a:lumMod val="20000"/>
                <a:lumOff val="80000"/>
              </a:schemeClr>
            </a:solidFill>
            <a:miter lim="800000"/>
            <a:headEnd/>
            <a:tailEnd/>
          </a:ln>
        </p:spPr>
        <p:txBody>
          <a:bodyPr/>
          <a:lstStyle/>
          <a:p>
            <a:endParaRPr lang="en-US" sz="3200"/>
          </a:p>
        </p:txBody>
      </p:sp>
      <p:sp>
        <p:nvSpPr>
          <p:cNvPr id="25" name="TextBox 24"/>
          <p:cNvSpPr txBox="1">
            <a:spLocks noChangeArrowheads="1"/>
          </p:cNvSpPr>
          <p:nvPr/>
        </p:nvSpPr>
        <p:spPr bwMode="auto">
          <a:xfrm>
            <a:off x="5855898" y="4054055"/>
            <a:ext cx="1714500" cy="1800225"/>
          </a:xfrm>
          <a:prstGeom prst="rect">
            <a:avLst/>
          </a:prstGeom>
          <a:solidFill>
            <a:schemeClr val="tx1">
              <a:lumMod val="20000"/>
              <a:lumOff val="80000"/>
            </a:schemeClr>
          </a:solidFill>
          <a:ln w="9525">
            <a:solidFill>
              <a:schemeClr val="tx1"/>
            </a:solidFill>
            <a:miter lim="800000"/>
            <a:headEnd/>
            <a:tailEnd/>
          </a:ln>
        </p:spPr>
        <p:txBody>
          <a:bodyPr>
            <a:spAutoFit/>
          </a:bodyPr>
          <a:lstStyle/>
          <a:p>
            <a:pPr algn="ctr"/>
            <a:r>
              <a:rPr lang="en-GB" sz="2000" dirty="0"/>
              <a:t>L cerebellum, implicated in processing prosody and words</a:t>
            </a:r>
          </a:p>
          <a:p>
            <a:pPr algn="ctr"/>
            <a:r>
              <a:rPr lang="en-GB" sz="1100" dirty="0"/>
              <a:t>(e.g. Binder et al. 2009)</a:t>
            </a:r>
          </a:p>
        </p:txBody>
      </p:sp>
      <p:sp>
        <p:nvSpPr>
          <p:cNvPr id="26" name="Oval 25"/>
          <p:cNvSpPr/>
          <p:nvPr/>
        </p:nvSpPr>
        <p:spPr>
          <a:xfrm>
            <a:off x="345058" y="3262583"/>
            <a:ext cx="4759936" cy="1017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27" name="TextBox 56"/>
          <p:cNvSpPr txBox="1">
            <a:spLocks noChangeArrowheads="1"/>
          </p:cNvSpPr>
          <p:nvPr/>
        </p:nvSpPr>
        <p:spPr bwMode="auto">
          <a:xfrm>
            <a:off x="4702473" y="3060220"/>
            <a:ext cx="1257300" cy="369888"/>
          </a:xfrm>
          <a:prstGeom prst="rect">
            <a:avLst/>
          </a:prstGeom>
          <a:noFill/>
          <a:ln w="9525">
            <a:noFill/>
            <a:miter lim="800000"/>
            <a:headEnd/>
            <a:tailEnd/>
          </a:ln>
        </p:spPr>
        <p:txBody>
          <a:bodyPr>
            <a:spAutoFit/>
          </a:bodyPr>
          <a:lstStyle/>
          <a:p>
            <a:r>
              <a:rPr lang="en-GB" dirty="0">
                <a:solidFill>
                  <a:srgbClr val="FFFF00"/>
                </a:solidFill>
              </a:rPr>
              <a:t>Right</a:t>
            </a:r>
          </a:p>
        </p:txBody>
      </p:sp>
      <p:sp>
        <p:nvSpPr>
          <p:cNvPr id="28" name="TextBox 57"/>
          <p:cNvSpPr txBox="1">
            <a:spLocks noChangeArrowheads="1"/>
          </p:cNvSpPr>
          <p:nvPr/>
        </p:nvSpPr>
        <p:spPr bwMode="auto">
          <a:xfrm>
            <a:off x="8214507" y="3060220"/>
            <a:ext cx="1257300" cy="369888"/>
          </a:xfrm>
          <a:prstGeom prst="rect">
            <a:avLst/>
          </a:prstGeom>
          <a:noFill/>
          <a:ln w="9525">
            <a:noFill/>
            <a:miter lim="800000"/>
            <a:headEnd/>
            <a:tailEnd/>
          </a:ln>
        </p:spPr>
        <p:txBody>
          <a:bodyPr>
            <a:spAutoFit/>
          </a:bodyPr>
          <a:lstStyle/>
          <a:p>
            <a:r>
              <a:rPr lang="en-GB" dirty="0">
                <a:solidFill>
                  <a:srgbClr val="FFFF00"/>
                </a:solidFill>
              </a:rPr>
              <a:t>Left</a:t>
            </a:r>
          </a:p>
        </p:txBody>
      </p:sp>
      <p:sp>
        <p:nvSpPr>
          <p:cNvPr id="29" name="TextBox 56"/>
          <p:cNvSpPr txBox="1">
            <a:spLocks noChangeArrowheads="1"/>
          </p:cNvSpPr>
          <p:nvPr/>
        </p:nvSpPr>
        <p:spPr bwMode="auto">
          <a:xfrm>
            <a:off x="5072328" y="6436353"/>
            <a:ext cx="1257300" cy="369888"/>
          </a:xfrm>
          <a:prstGeom prst="rect">
            <a:avLst/>
          </a:prstGeom>
          <a:noFill/>
          <a:ln w="9525">
            <a:noFill/>
            <a:miter lim="800000"/>
            <a:headEnd/>
            <a:tailEnd/>
          </a:ln>
        </p:spPr>
        <p:txBody>
          <a:bodyPr>
            <a:spAutoFit/>
          </a:bodyPr>
          <a:lstStyle/>
          <a:p>
            <a:r>
              <a:rPr lang="en-GB" dirty="0">
                <a:solidFill>
                  <a:srgbClr val="FFFF00"/>
                </a:solidFill>
              </a:rPr>
              <a:t>Right</a:t>
            </a:r>
          </a:p>
        </p:txBody>
      </p:sp>
      <p:sp>
        <p:nvSpPr>
          <p:cNvPr id="30" name="TextBox 57"/>
          <p:cNvSpPr txBox="1">
            <a:spLocks noChangeArrowheads="1"/>
          </p:cNvSpPr>
          <p:nvPr/>
        </p:nvSpPr>
        <p:spPr bwMode="auto">
          <a:xfrm>
            <a:off x="8498097" y="6436353"/>
            <a:ext cx="1257300" cy="369888"/>
          </a:xfrm>
          <a:prstGeom prst="rect">
            <a:avLst/>
          </a:prstGeom>
          <a:noFill/>
          <a:ln w="9525">
            <a:noFill/>
            <a:miter lim="800000"/>
            <a:headEnd/>
            <a:tailEnd/>
          </a:ln>
        </p:spPr>
        <p:txBody>
          <a:bodyPr>
            <a:spAutoFit/>
          </a:bodyPr>
          <a:lstStyle/>
          <a:p>
            <a:r>
              <a:rPr lang="en-GB" dirty="0">
                <a:solidFill>
                  <a:srgbClr val="FFFF00"/>
                </a:solidFill>
              </a:rPr>
              <a:t>Left</a:t>
            </a:r>
          </a:p>
        </p:txBody>
      </p:sp>
      <p:sp>
        <p:nvSpPr>
          <p:cNvPr id="15" name="Rectangle 14"/>
          <p:cNvSpPr/>
          <p:nvPr/>
        </p:nvSpPr>
        <p:spPr>
          <a:xfrm>
            <a:off x="314792" y="4865989"/>
            <a:ext cx="4645025" cy="1400383"/>
          </a:xfrm>
          <a:prstGeom prst="rect">
            <a:avLst/>
          </a:prstGeom>
        </p:spPr>
        <p:txBody>
          <a:bodyPr>
            <a:spAutoFit/>
          </a:bodyPr>
          <a:lstStyle/>
          <a:p>
            <a:pPr marL="269875" indent="-269875" eaLnBrk="0" hangingPunct="0">
              <a:spcAft>
                <a:spcPts val="600"/>
              </a:spcAft>
              <a:buFontTx/>
              <a:buChar char="•"/>
              <a:defRPr/>
            </a:pPr>
            <a:r>
              <a:rPr lang="en-GB" sz="2000" kern="0" dirty="0" smtClean="0">
                <a:solidFill>
                  <a:srgbClr val="003E72"/>
                </a:solidFill>
                <a:latin typeface="Arial"/>
              </a:rPr>
              <a:t>direct contrast between the two confirms differential processing</a:t>
            </a:r>
          </a:p>
          <a:p>
            <a:pPr marL="269875" indent="-269875" eaLnBrk="0" hangingPunct="0">
              <a:spcAft>
                <a:spcPts val="600"/>
              </a:spcAft>
              <a:buFontTx/>
              <a:buChar char="•"/>
              <a:defRPr/>
            </a:pPr>
            <a:r>
              <a:rPr lang="en-GB" sz="2000" kern="0" dirty="0" smtClean="0">
                <a:solidFill>
                  <a:srgbClr val="003E72"/>
                </a:solidFill>
                <a:latin typeface="Arial"/>
              </a:rPr>
              <a:t>But effect not very strong: interaction form and function?</a:t>
            </a:r>
            <a:endParaRPr lang="en-GB" sz="2000" kern="0" dirty="0">
              <a:solidFill>
                <a:srgbClr val="003E72"/>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4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4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489"/>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485">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5" grpId="0" build="p"/>
      <p:bldP spid="20491" grpId="0"/>
      <p:bldP spid="12" grpId="0" animBg="1"/>
      <p:bldP spid="16" grpId="0"/>
      <p:bldP spid="17" grpId="0" animBg="1"/>
      <p:bldP spid="17" grpId="1" animBg="1"/>
      <p:bldP spid="17" grpId="2" animBg="1"/>
      <p:bldP spid="18" grpId="0" animBg="1"/>
      <p:bldP spid="18" grpId="1" animBg="1"/>
      <p:bldP spid="20" grpId="0" animBg="1"/>
      <p:bldP spid="20" grpId="1" animBg="1"/>
      <p:bldP spid="21" grpId="0" animBg="1"/>
      <p:bldP spid="21" grpId="1" animBg="1"/>
      <p:bldP spid="22" grpId="0" animBg="1"/>
      <p:bldP spid="22" grpId="1" animBg="1"/>
      <p:bldP spid="22" grpId="2" animBg="1"/>
      <p:bldP spid="24" grpId="0" animBg="1"/>
      <p:bldP spid="24" grpId="1" animBg="1"/>
      <p:bldP spid="24" grpId="2" animBg="1"/>
      <p:bldP spid="25" grpId="0" animBg="1"/>
      <p:bldP spid="25" grpId="1" animBg="1"/>
      <p:bldP spid="26" grpId="0" animBg="1"/>
      <p:bldP spid="26" grpId="1" animBg="1"/>
      <p:bldP spid="26" grpId="2" animBg="1"/>
      <p:bldP spid="27" grpId="0"/>
      <p:bldP spid="28" grpId="0"/>
      <p:bldP spid="29" grpId="0"/>
      <p:bldP spid="30"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4175" y="185103"/>
            <a:ext cx="8375650" cy="423862"/>
          </a:xfrm>
        </p:spPr>
        <p:txBody>
          <a:bodyPr/>
          <a:lstStyle/>
          <a:p>
            <a:pPr eaLnBrk="1" hangingPunct="1"/>
            <a:r>
              <a:rPr lang="en-GB" sz="2800" dirty="0" smtClean="0"/>
              <a:t>Conclusions: </a:t>
            </a:r>
            <a:br>
              <a:rPr lang="en-GB" sz="2800" dirty="0" smtClean="0"/>
            </a:br>
            <a:r>
              <a:rPr lang="en-GB" sz="2400" dirty="0" smtClean="0"/>
              <a:t>Animal communication vs. Grammatical encoding</a:t>
            </a:r>
            <a:endParaRPr lang="en-GB" sz="2800" dirty="0" smtClean="0"/>
          </a:p>
        </p:txBody>
      </p:sp>
      <p:sp>
        <p:nvSpPr>
          <p:cNvPr id="29699" name="Content Placeholder 2"/>
          <p:cNvSpPr>
            <a:spLocks noGrp="1"/>
          </p:cNvSpPr>
          <p:nvPr>
            <p:ph idx="1"/>
          </p:nvPr>
        </p:nvSpPr>
        <p:spPr>
          <a:xfrm>
            <a:off x="519491" y="1635721"/>
            <a:ext cx="8308598" cy="3833217"/>
          </a:xfrm>
        </p:spPr>
        <p:txBody>
          <a:bodyPr/>
          <a:lstStyle/>
          <a:p>
            <a:pPr eaLnBrk="1" hangingPunct="1">
              <a:spcAft>
                <a:spcPts val="600"/>
              </a:spcAft>
            </a:pPr>
            <a:r>
              <a:rPr lang="en-GB" sz="2400" dirty="0" err="1" smtClean="0"/>
              <a:t>Intonational</a:t>
            </a:r>
            <a:r>
              <a:rPr lang="en-GB" sz="2400" dirty="0" smtClean="0"/>
              <a:t> processing is supported by distributed cortical network which is differentially activated depending on function</a:t>
            </a:r>
          </a:p>
          <a:p>
            <a:pPr lvl="1" eaLnBrk="1" hangingPunct="1">
              <a:spcAft>
                <a:spcPts val="600"/>
              </a:spcAft>
              <a:buFont typeface="Arial" pitchFamily="34" charset="0"/>
              <a:buChar char="−"/>
            </a:pPr>
            <a:r>
              <a:rPr lang="en-GB" dirty="0" smtClean="0"/>
              <a:t>where function interacts with intonation contour</a:t>
            </a:r>
          </a:p>
          <a:p>
            <a:pPr lvl="1" eaLnBrk="1" hangingPunct="1">
              <a:spcAft>
                <a:spcPts val="0"/>
              </a:spcAft>
              <a:buFont typeface="Arial" pitchFamily="34" charset="0"/>
              <a:buChar char="−"/>
            </a:pPr>
            <a:r>
              <a:rPr lang="en-GB" dirty="0"/>
              <a:t>i</a:t>
            </a:r>
            <a:r>
              <a:rPr lang="en-GB" dirty="0" smtClean="0"/>
              <a:t>nvolving, for linguistic information, structures implicated more generally in processing abstract categorical ‘phonological’ information</a:t>
            </a:r>
          </a:p>
          <a:p>
            <a:pPr lvl="1" eaLnBrk="1" hangingPunct="1">
              <a:spcAft>
                <a:spcPts val="0"/>
              </a:spcAft>
              <a:buFont typeface="Arial" pitchFamily="34" charset="0"/>
              <a:buChar char="−"/>
            </a:pPr>
            <a:endParaRPr lang="en-GB" dirty="0" smtClean="0"/>
          </a:p>
          <a:p>
            <a:pPr eaLnBrk="1" hangingPunct="1">
              <a:spcAft>
                <a:spcPts val="0"/>
              </a:spcAft>
            </a:pPr>
            <a:r>
              <a:rPr lang="en-GB" sz="2400" dirty="0" smtClean="0"/>
              <a:t>Intonation has a dual function which is supported by distinct cognitive and neural mechanisms</a:t>
            </a:r>
          </a:p>
          <a:p>
            <a:pPr lvl="1" eaLnBrk="1" hangingPunct="1">
              <a:spcAft>
                <a:spcPts val="0"/>
              </a:spcAft>
              <a:buFont typeface="Arial" pitchFamily="34" charset="0"/>
              <a:buChar char="−"/>
            </a:pPr>
            <a:r>
              <a:rPr lang="en-GB" dirty="0" smtClean="0"/>
              <a:t>the one being encoded in the linguistic system</a:t>
            </a:r>
          </a:p>
          <a:p>
            <a:pPr lvl="1" eaLnBrk="1" hangingPunct="1">
              <a:spcAft>
                <a:spcPts val="0"/>
              </a:spcAft>
              <a:buFont typeface="Arial" pitchFamily="34" charset="0"/>
              <a:buChar char="−"/>
            </a:pPr>
            <a:r>
              <a:rPr lang="en-GB" dirty="0" smtClean="0"/>
              <a:t>the other reflecting biological imperatives much more directly.</a:t>
            </a:r>
          </a:p>
          <a:p>
            <a:pPr lvl="1" eaLnBrk="1" hangingPunct="1">
              <a:spcAft>
                <a:spcPts val="0"/>
              </a:spcAft>
              <a:buFont typeface="Arial" pitchFamily="34" charset="0"/>
              <a:buChar char="−"/>
            </a:pPr>
            <a:endParaRPr lang="en-GB" dirty="0"/>
          </a:p>
          <a:p>
            <a:pPr eaLnBrk="1" hangingPunct="1">
              <a:spcAft>
                <a:spcPts val="0"/>
              </a:spcAft>
              <a:buFont typeface="Arial"/>
              <a:buChar char="•"/>
            </a:pPr>
            <a:endParaRPr lang="en-GB" sz="2400" dirty="0" smtClean="0"/>
          </a:p>
          <a:p>
            <a:pPr eaLnBrk="1" hangingPunct="1">
              <a:spcAft>
                <a:spcPts val="0"/>
              </a:spcAft>
              <a:buFont typeface="Arial"/>
              <a:buChar char="•"/>
            </a:pPr>
            <a:endParaRPr lang="en-GB" dirty="0" smtClean="0"/>
          </a:p>
        </p:txBody>
      </p:sp>
      <p:sp>
        <p:nvSpPr>
          <p:cNvPr id="4" name="Rectangle 1031"/>
          <p:cNvSpPr>
            <a:spLocks noChangeArrowheads="1"/>
          </p:cNvSpPr>
          <p:nvPr/>
        </p:nvSpPr>
        <p:spPr bwMode="auto">
          <a:xfrm>
            <a:off x="3741569" y="6428303"/>
            <a:ext cx="5259774"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(Post, Schmidt, Hudson,  Nolan, and </a:t>
            </a:r>
            <a:r>
              <a:rPr lang="en-GB" altLang="en-GB" sz="1400" dirty="0" err="1" smtClean="0">
                <a:solidFill>
                  <a:schemeClr val="bg1"/>
                </a:solidFill>
              </a:rPr>
              <a:t>Stamatakis</a:t>
            </a:r>
            <a:r>
              <a:rPr lang="en-GB" altLang="en-GB" sz="1400" dirty="0" smtClean="0">
                <a:solidFill>
                  <a:schemeClr val="bg1"/>
                </a:solidFill>
              </a:rPr>
              <a:t>, forthcoming a)</a:t>
            </a:r>
            <a:endParaRPr lang="en-GB" altLang="en-GB" sz="1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z="2800" dirty="0" smtClean="0"/>
              <a:t>Question</a:t>
            </a:r>
          </a:p>
        </p:txBody>
      </p:sp>
      <p:sp>
        <p:nvSpPr>
          <p:cNvPr id="30723" name="Content Placeholder 2"/>
          <p:cNvSpPr>
            <a:spLocks noGrp="1"/>
          </p:cNvSpPr>
          <p:nvPr>
            <p:ph idx="1"/>
          </p:nvPr>
        </p:nvSpPr>
        <p:spPr>
          <a:xfrm>
            <a:off x="460375" y="1850993"/>
            <a:ext cx="8539163" cy="4003675"/>
          </a:xfrm>
        </p:spPr>
        <p:txBody>
          <a:bodyPr/>
          <a:lstStyle/>
          <a:p>
            <a:pPr eaLnBrk="1" hangingPunct="1">
              <a:spcAft>
                <a:spcPts val="1200"/>
              </a:spcAft>
            </a:pPr>
            <a:r>
              <a:rPr lang="en-GB" sz="2400" dirty="0"/>
              <a:t>E</a:t>
            </a:r>
            <a:r>
              <a:rPr lang="en-GB" sz="2400" dirty="0" smtClean="0"/>
              <a:t>vidence for processing of linguistic </a:t>
            </a:r>
            <a:r>
              <a:rPr lang="en-GB" sz="2400" dirty="0" err="1" smtClean="0"/>
              <a:t>intonational</a:t>
            </a:r>
            <a:r>
              <a:rPr lang="en-GB" sz="2400" dirty="0" smtClean="0"/>
              <a:t> information is clear-cut</a:t>
            </a:r>
          </a:p>
          <a:p>
            <a:pPr eaLnBrk="1" hangingPunct="1">
              <a:spcAft>
                <a:spcPts val="1200"/>
              </a:spcAft>
            </a:pPr>
            <a:r>
              <a:rPr lang="en-GB" sz="2400" dirty="0" smtClean="0"/>
              <a:t>But direct comparison between linguistic and paralinguistic condition less clear, and effects in paralinguistic are weak</a:t>
            </a:r>
          </a:p>
          <a:p>
            <a:pPr eaLnBrk="1" hangingPunct="1">
              <a:spcAft>
                <a:spcPts val="1200"/>
              </a:spcAft>
            </a:pPr>
            <a:r>
              <a:rPr lang="en-GB" sz="2400" dirty="0" smtClean="0"/>
              <a:t>obscured by </a:t>
            </a:r>
            <a:r>
              <a:rPr lang="en-GB" sz="2400" dirty="0" smtClean="0"/>
              <a:t>interactions </a:t>
            </a:r>
            <a:r>
              <a:rPr lang="en-GB" sz="2400" dirty="0" smtClean="0"/>
              <a:t>and/or time course </a:t>
            </a:r>
            <a:r>
              <a:rPr lang="en-GB" sz="2400" dirty="0" smtClean="0"/>
              <a:t>differences in overlapping neural systems?</a:t>
            </a:r>
            <a:endParaRPr lang="en-GB" sz="2400" dirty="0" smtClean="0"/>
          </a:p>
          <a:p>
            <a:pPr eaLnBrk="1" hangingPunct="1">
              <a:spcAft>
                <a:spcPts val="1200"/>
              </a:spcAft>
            </a:pPr>
            <a:r>
              <a:rPr lang="en-GB" sz="2400" dirty="0" smtClean="0"/>
              <a:t>ERP</a:t>
            </a:r>
          </a:p>
        </p:txBody>
      </p:sp>
      <p:sp>
        <p:nvSpPr>
          <p:cNvPr id="4" name="Right Arrow 3"/>
          <p:cNvSpPr/>
          <p:nvPr/>
        </p:nvSpPr>
        <p:spPr>
          <a:xfrm>
            <a:off x="235263" y="4532675"/>
            <a:ext cx="412750" cy="35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ERP: Preliminary results</a:t>
            </a:r>
            <a:endParaRPr lang="en-GB" dirty="0"/>
          </a:p>
        </p:txBody>
      </p:sp>
      <p:sp>
        <p:nvSpPr>
          <p:cNvPr id="3" name="Content Placeholder 2"/>
          <p:cNvSpPr>
            <a:spLocks noGrp="1"/>
          </p:cNvSpPr>
          <p:nvPr>
            <p:ph idx="1"/>
          </p:nvPr>
        </p:nvSpPr>
        <p:spPr>
          <a:xfrm>
            <a:off x="850519" y="1353312"/>
            <a:ext cx="8374063" cy="4422013"/>
          </a:xfrm>
        </p:spPr>
        <p:txBody>
          <a:bodyPr/>
          <a:lstStyle/>
          <a:p>
            <a:pPr>
              <a:buNone/>
            </a:pPr>
            <a:r>
              <a:rPr lang="en-GB" dirty="0" smtClean="0"/>
              <a:t>	Comparison of smoothed grand average waveforms illustrating significant differences, showing effects for linguistic function</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a:p>
        </p:txBody>
      </p:sp>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Content Placeholder 3"/>
          <p:cNvPicPr>
            <a:picLocks noGrp="1"/>
          </p:cNvPicPr>
          <p:nvPr/>
        </p:nvPicPr>
        <p:blipFill>
          <a:blip r:embed="rId3" cstate="print"/>
          <a:srcRect t="12897" b="8597"/>
          <a:stretch>
            <a:fillRect/>
          </a:stretch>
        </p:blipFill>
        <p:spPr bwMode="auto">
          <a:xfrm>
            <a:off x="296939" y="2009520"/>
            <a:ext cx="7693036" cy="4039362"/>
          </a:xfrm>
          <a:prstGeom prst="rect">
            <a:avLst/>
          </a:prstGeom>
          <a:noFill/>
          <a:ln w="9525">
            <a:noFill/>
            <a:miter lim="800000"/>
            <a:headEnd/>
            <a:tailEnd/>
          </a:ln>
        </p:spPr>
      </p:pic>
      <p:sp>
        <p:nvSpPr>
          <p:cNvPr id="13" name="AutoShape 4"/>
          <p:cNvSpPr>
            <a:spLocks/>
          </p:cNvSpPr>
          <p:nvPr/>
        </p:nvSpPr>
        <p:spPr bwMode="auto">
          <a:xfrm>
            <a:off x="624173" y="3567467"/>
            <a:ext cx="2214815" cy="470595"/>
          </a:xfrm>
          <a:prstGeom prst="borderCallout1">
            <a:avLst>
              <a:gd name="adj1" fmla="val 43971"/>
              <a:gd name="adj2" fmla="val 104922"/>
              <a:gd name="adj3" fmla="val 199547"/>
              <a:gd name="adj4" fmla="val 107096"/>
            </a:avLst>
          </a:prstGeom>
          <a:solidFill>
            <a:schemeClr val="bg1"/>
          </a:solidFill>
          <a:ln w="9525">
            <a:solidFill>
              <a:srgbClr val="1E737C"/>
            </a:solidFill>
            <a:miter lim="800000"/>
            <a:headEnd/>
            <a:tailEnd/>
          </a:ln>
        </p:spPr>
        <p:txBody>
          <a:bodyPr vert="horz" wrap="square" lIns="91440" tIns="45720" rIns="91440" bIns="45720" numCol="1" anchor="t" anchorCtr="0" compatLnSpc="1">
            <a:prstTxWarp prst="textNoShape">
              <a:avLst/>
            </a:prstTxWarp>
          </a:bodyPr>
          <a:lstStyle/>
          <a:p>
            <a:pPr fontAlgn="base">
              <a:spcAft>
                <a:spcPts val="1000"/>
              </a:spcAft>
            </a:pPr>
            <a:r>
              <a:rPr lang="en-US" sz="1200" kern="1200" dirty="0" smtClean="0">
                <a:solidFill>
                  <a:srgbClr val="000000"/>
                </a:solidFill>
                <a:effectLst/>
                <a:latin typeface="Arial"/>
                <a:ea typeface="SimSun"/>
              </a:rPr>
              <a:t>N1 ?: reflecting recruitment of auditory </a:t>
            </a:r>
            <a:r>
              <a:rPr lang="en-US" sz="1200" kern="1200" dirty="0" err="1" smtClean="0">
                <a:solidFill>
                  <a:srgbClr val="000000"/>
                </a:solidFill>
                <a:effectLst/>
                <a:latin typeface="Arial"/>
                <a:ea typeface="SimSun"/>
              </a:rPr>
              <a:t>centres</a:t>
            </a:r>
            <a:endParaRPr lang="en-GB" sz="1050" dirty="0">
              <a:effectLst/>
              <a:latin typeface="Times New Roman"/>
              <a:ea typeface="Times New Roman"/>
            </a:endParaRPr>
          </a:p>
        </p:txBody>
      </p:sp>
      <p:sp>
        <p:nvSpPr>
          <p:cNvPr id="14" name="AutoShape 5"/>
          <p:cNvSpPr>
            <a:spLocks/>
          </p:cNvSpPr>
          <p:nvPr/>
        </p:nvSpPr>
        <p:spPr bwMode="auto">
          <a:xfrm>
            <a:off x="3696336" y="4887898"/>
            <a:ext cx="586519" cy="330108"/>
          </a:xfrm>
          <a:prstGeom prst="borderCallout1">
            <a:avLst>
              <a:gd name="adj1" fmla="val 122222"/>
              <a:gd name="adj2" fmla="val 76921"/>
              <a:gd name="adj3" fmla="val 122222"/>
              <a:gd name="adj4" fmla="val -3157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sz="1200" kern="1200" dirty="0" smtClean="0">
                <a:solidFill>
                  <a:srgbClr val="000000"/>
                </a:solidFill>
                <a:effectLst/>
                <a:latin typeface="Arial"/>
                <a:ea typeface="SimSun"/>
              </a:rPr>
              <a:t>P2?</a:t>
            </a:r>
            <a:endParaRPr lang="en-GB" sz="1200" dirty="0" smtClean="0">
              <a:latin typeface="Times New Roman"/>
              <a:ea typeface="Times New Roman"/>
            </a:endParaRPr>
          </a:p>
          <a:p>
            <a:pPr fontAlgn="base">
              <a:spcAft>
                <a:spcPts val="1000"/>
              </a:spcAft>
            </a:pPr>
            <a:endParaRPr lang="en-GB" sz="1200" dirty="0">
              <a:effectLst/>
              <a:latin typeface="Times New Roman"/>
              <a:ea typeface="Times New Roman"/>
            </a:endParaRPr>
          </a:p>
        </p:txBody>
      </p:sp>
      <p:sp>
        <p:nvSpPr>
          <p:cNvPr id="16" name="AutoShape 7"/>
          <p:cNvSpPr>
            <a:spLocks/>
          </p:cNvSpPr>
          <p:nvPr/>
        </p:nvSpPr>
        <p:spPr bwMode="auto">
          <a:xfrm>
            <a:off x="6747730" y="2957152"/>
            <a:ext cx="1088300" cy="930443"/>
          </a:xfrm>
          <a:prstGeom prst="borderCallout1">
            <a:avLst>
              <a:gd name="adj1" fmla="val 34408"/>
              <a:gd name="adj2" fmla="val -4427"/>
              <a:gd name="adj3" fmla="val 177582"/>
              <a:gd name="adj4" fmla="val -1396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sz="1200" kern="1200" dirty="0">
                <a:solidFill>
                  <a:srgbClr val="000000"/>
                </a:solidFill>
                <a:effectLst/>
                <a:latin typeface="Arial"/>
                <a:ea typeface="SimSun"/>
              </a:rPr>
              <a:t>Late </a:t>
            </a:r>
            <a:r>
              <a:rPr lang="en-US" sz="1200" kern="1200" dirty="0" smtClean="0">
                <a:solidFill>
                  <a:srgbClr val="000000"/>
                </a:solidFill>
                <a:effectLst/>
                <a:latin typeface="Arial"/>
                <a:ea typeface="SimSun"/>
              </a:rPr>
              <a:t>Positivity: </a:t>
            </a:r>
            <a:r>
              <a:rPr lang="en-US" sz="1200" dirty="0" smtClean="0">
                <a:solidFill>
                  <a:srgbClr val="000000"/>
                </a:solidFill>
                <a:latin typeface="Arial"/>
                <a:ea typeface="SimSun"/>
              </a:rPr>
              <a:t>question </a:t>
            </a:r>
            <a:r>
              <a:rPr lang="en-US" sz="1200" dirty="0" err="1" smtClean="0">
                <a:solidFill>
                  <a:srgbClr val="000000"/>
                </a:solidFill>
                <a:latin typeface="Arial"/>
                <a:ea typeface="SimSun"/>
              </a:rPr>
              <a:t>vs</a:t>
            </a:r>
            <a:r>
              <a:rPr lang="en-US" sz="1200" dirty="0" smtClean="0">
                <a:solidFill>
                  <a:srgbClr val="000000"/>
                </a:solidFill>
                <a:latin typeface="Arial"/>
                <a:ea typeface="SimSun"/>
              </a:rPr>
              <a:t> statement</a:t>
            </a:r>
            <a:endParaRPr lang="en-GB" sz="1200" dirty="0" smtClean="0">
              <a:latin typeface="Times New Roman"/>
              <a:ea typeface="Times New Roman"/>
            </a:endParaRPr>
          </a:p>
        </p:txBody>
      </p:sp>
      <p:sp>
        <p:nvSpPr>
          <p:cNvPr id="17" name="AutoShape 8"/>
          <p:cNvSpPr>
            <a:spLocks/>
          </p:cNvSpPr>
          <p:nvPr/>
        </p:nvSpPr>
        <p:spPr bwMode="auto">
          <a:xfrm>
            <a:off x="297585" y="5692181"/>
            <a:ext cx="2189062" cy="521263"/>
          </a:xfrm>
          <a:prstGeom prst="borderCallout1">
            <a:avLst>
              <a:gd name="adj1" fmla="val -22222"/>
              <a:gd name="adj2" fmla="val 23079"/>
              <a:gd name="adj3" fmla="val -102623"/>
              <a:gd name="adj4" fmla="val 86498"/>
            </a:avLst>
          </a:prstGeom>
          <a:solidFill>
            <a:schemeClr val="bg1"/>
          </a:solidFill>
          <a:ln w="9525">
            <a:solidFill>
              <a:srgbClr val="1E737C"/>
            </a:solidFill>
            <a:miter lim="800000"/>
            <a:headEnd/>
            <a:tailEnd/>
          </a:ln>
        </p:spPr>
        <p:txBody>
          <a:bodyPr vert="horz" wrap="square" lIns="91440" tIns="45720" rIns="91440" bIns="45720" numCol="1" anchor="t" anchorCtr="0" compatLnSpc="1">
            <a:prstTxWarp prst="textNoShape">
              <a:avLst/>
            </a:prstTxWarp>
          </a:bodyPr>
          <a:lstStyle/>
          <a:p>
            <a:pPr fontAlgn="base">
              <a:spcAft>
                <a:spcPts val="1000"/>
              </a:spcAft>
            </a:pPr>
            <a:r>
              <a:rPr lang="en-US" sz="1200" kern="1200" dirty="0" smtClean="0">
                <a:solidFill>
                  <a:srgbClr val="000000"/>
                </a:solidFill>
                <a:effectLst/>
                <a:latin typeface="Arial"/>
                <a:ea typeface="SimSun"/>
              </a:rPr>
              <a:t>P58 (</a:t>
            </a:r>
            <a:r>
              <a:rPr lang="en-US" sz="1200" kern="1200" dirty="0" err="1" smtClean="0">
                <a:solidFill>
                  <a:srgbClr val="000000"/>
                </a:solidFill>
                <a:effectLst/>
                <a:latin typeface="Arial"/>
                <a:ea typeface="SimSun"/>
              </a:rPr>
              <a:t>fronto</a:t>
            </a:r>
            <a:r>
              <a:rPr lang="en-US" sz="1200" kern="1200" dirty="0" smtClean="0">
                <a:solidFill>
                  <a:srgbClr val="000000"/>
                </a:solidFill>
                <a:effectLst/>
                <a:latin typeface="Arial"/>
                <a:ea typeface="SimSun"/>
              </a:rPr>
              <a:t>-parietal): question </a:t>
            </a:r>
            <a:r>
              <a:rPr lang="en-US" sz="1200" kern="1200" dirty="0" err="1" smtClean="0">
                <a:solidFill>
                  <a:srgbClr val="000000"/>
                </a:solidFill>
                <a:effectLst/>
                <a:latin typeface="Arial"/>
                <a:ea typeface="SimSun"/>
              </a:rPr>
              <a:t>vs</a:t>
            </a:r>
            <a:r>
              <a:rPr lang="en-US" sz="1200" kern="1200" dirty="0" smtClean="0">
                <a:solidFill>
                  <a:srgbClr val="000000"/>
                </a:solidFill>
                <a:effectLst/>
                <a:latin typeface="Arial"/>
                <a:ea typeface="SimSun"/>
              </a:rPr>
              <a:t> statement</a:t>
            </a:r>
            <a:endParaRPr lang="en-GB" sz="1050" dirty="0">
              <a:effectLst/>
              <a:latin typeface="Times New Roman"/>
              <a:ea typeface="Times New Roman"/>
            </a:endParaRPr>
          </a:p>
        </p:txBody>
      </p:sp>
      <p:sp>
        <p:nvSpPr>
          <p:cNvPr id="19" name="Rectangle 18"/>
          <p:cNvSpPr/>
          <p:nvPr/>
        </p:nvSpPr>
        <p:spPr>
          <a:xfrm>
            <a:off x="665631" y="2135250"/>
            <a:ext cx="4727448" cy="539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589175" y="2190115"/>
            <a:ext cx="1719072" cy="954107"/>
          </a:xfrm>
          <a:prstGeom prst="rect">
            <a:avLst/>
          </a:prstGeom>
          <a:solidFill>
            <a:schemeClr val="bg1"/>
          </a:solidFill>
        </p:spPr>
        <p:txBody>
          <a:bodyPr wrap="square" rtlCol="0">
            <a:spAutoFit/>
          </a:bodyPr>
          <a:lstStyle/>
          <a:p>
            <a:r>
              <a:rPr lang="en-GB" sz="1400" dirty="0" smtClean="0">
                <a:solidFill>
                  <a:srgbClr val="33CC33"/>
                </a:solidFill>
              </a:rPr>
              <a:t>Neutral statement</a:t>
            </a:r>
          </a:p>
          <a:p>
            <a:r>
              <a:rPr lang="en-GB" sz="1400" dirty="0" smtClean="0">
                <a:solidFill>
                  <a:srgbClr val="FF0000"/>
                </a:solidFill>
              </a:rPr>
              <a:t>Excited statement</a:t>
            </a:r>
          </a:p>
          <a:p>
            <a:r>
              <a:rPr lang="en-GB" sz="1400" dirty="0" smtClean="0">
                <a:solidFill>
                  <a:srgbClr val="0066CC"/>
                </a:solidFill>
              </a:rPr>
              <a:t>Neutral question</a:t>
            </a:r>
          </a:p>
          <a:p>
            <a:r>
              <a:rPr lang="en-GB" sz="1400" dirty="0" smtClean="0">
                <a:solidFill>
                  <a:srgbClr val="9933FF"/>
                </a:solidFill>
              </a:rPr>
              <a:t>Excited question</a:t>
            </a:r>
            <a:endParaRPr lang="en-GB" sz="1400" dirty="0"/>
          </a:p>
        </p:txBody>
      </p:sp>
      <p:sp>
        <p:nvSpPr>
          <p:cNvPr id="12" name="AutoShape 9"/>
          <p:cNvSpPr>
            <a:spLocks/>
          </p:cNvSpPr>
          <p:nvPr/>
        </p:nvSpPr>
        <p:spPr bwMode="auto">
          <a:xfrm>
            <a:off x="3474288" y="2583593"/>
            <a:ext cx="670376" cy="333844"/>
          </a:xfrm>
          <a:prstGeom prst="borderCallout1">
            <a:avLst>
              <a:gd name="adj1" fmla="val 33333"/>
              <a:gd name="adj2" fmla="val 111764"/>
              <a:gd name="adj3" fmla="val 178216"/>
              <a:gd name="adj4" fmla="val 1534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Aft>
                <a:spcPts val="1000"/>
              </a:spcAft>
            </a:pPr>
            <a:r>
              <a:rPr lang="en-US" sz="1200" kern="1200" dirty="0">
                <a:solidFill>
                  <a:srgbClr val="000000"/>
                </a:solidFill>
                <a:effectLst/>
                <a:latin typeface="Arial"/>
                <a:ea typeface="SimSun"/>
              </a:rPr>
              <a:t>N400?</a:t>
            </a:r>
            <a:endParaRPr lang="en-GB" sz="1050" dirty="0">
              <a:effectLst/>
              <a:latin typeface="Times New Roman"/>
              <a:ea typeface="Times New Roman"/>
            </a:endParaRP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362" y="4816531"/>
            <a:ext cx="3291253" cy="202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63868" y="5405553"/>
            <a:ext cx="1252350" cy="699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861520" y="6120673"/>
            <a:ext cx="1252350" cy="699601"/>
          </a:xfrm>
          <a:prstGeom prst="rect">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569612" y="5393151"/>
            <a:ext cx="1252350" cy="699601"/>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567620" y="6120672"/>
            <a:ext cx="1252350" cy="69960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16" grpId="0" animBg="1"/>
      <p:bldP spid="17" grpId="0" animBg="1"/>
      <p:bldP spid="1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z="2800" dirty="0" smtClean="0"/>
              <a:t>With thanks to</a:t>
            </a:r>
          </a:p>
        </p:txBody>
      </p:sp>
      <p:sp>
        <p:nvSpPr>
          <p:cNvPr id="25603" name="Content Placeholder 2"/>
          <p:cNvSpPr>
            <a:spLocks noGrp="1"/>
          </p:cNvSpPr>
          <p:nvPr>
            <p:ph idx="1"/>
          </p:nvPr>
        </p:nvSpPr>
        <p:spPr>
          <a:xfrm>
            <a:off x="384175" y="2076450"/>
            <a:ext cx="8374063" cy="3698875"/>
          </a:xfrm>
        </p:spPr>
        <p:txBody>
          <a:bodyPr/>
          <a:lstStyle/>
          <a:p>
            <a:r>
              <a:rPr lang="en-GB" sz="2400" dirty="0" smtClean="0"/>
              <a:t>the radiographers and other staff at the MRC Cognition and Brain Sciences Unit for their support with data </a:t>
            </a:r>
            <a:r>
              <a:rPr lang="en-GB" sz="2400" dirty="0" smtClean="0"/>
              <a:t>collection</a:t>
            </a:r>
          </a:p>
          <a:p>
            <a:r>
              <a:rPr lang="en-GB" sz="2400" dirty="0" smtClean="0"/>
              <a:t>Toby Hudson, </a:t>
            </a:r>
            <a:r>
              <a:rPr lang="en-GB" sz="2400" dirty="0" err="1" smtClean="0"/>
              <a:t>Hae</a:t>
            </a:r>
            <a:r>
              <a:rPr lang="en-GB" sz="2400" dirty="0" smtClean="0"/>
              <a:t>-Sung </a:t>
            </a:r>
            <a:r>
              <a:rPr lang="en-GB" sz="2400" dirty="0" err="1" smtClean="0"/>
              <a:t>Jeon</a:t>
            </a:r>
            <a:r>
              <a:rPr lang="en-GB" sz="2400" dirty="0" smtClean="0"/>
              <a:t>, and Elaine Schmidt for their assistance with data collection and analysis </a:t>
            </a:r>
            <a:endParaRPr lang="en-GB" sz="2400" dirty="0" smtClean="0"/>
          </a:p>
          <a:p>
            <a:r>
              <a:rPr lang="en-GB" sz="2400" dirty="0" smtClean="0"/>
              <a:t>Kai </a:t>
            </a:r>
            <a:r>
              <a:rPr lang="en-GB" sz="2400" dirty="0" smtClean="0"/>
              <a:t>Alter, </a:t>
            </a:r>
            <a:r>
              <a:rPr lang="en-GB" sz="2400" dirty="0" err="1" smtClean="0"/>
              <a:t>Catriona</a:t>
            </a:r>
            <a:r>
              <a:rPr lang="en-GB" sz="2400" dirty="0" smtClean="0"/>
              <a:t> </a:t>
            </a:r>
            <a:r>
              <a:rPr lang="en-GB" sz="2400" dirty="0" err="1" smtClean="0"/>
              <a:t>Cummin</a:t>
            </a:r>
            <a:r>
              <a:rPr lang="en-GB" sz="2400" dirty="0" smtClean="0"/>
              <a:t>, and Zee Yong Ng </a:t>
            </a:r>
            <a:r>
              <a:rPr lang="en-GB" sz="2400" dirty="0" smtClean="0"/>
              <a:t>for making the ERP experiment possible</a:t>
            </a:r>
          </a:p>
          <a:p>
            <a:endParaRPr lang="en-GB" sz="2400" dirty="0" smtClean="0"/>
          </a:p>
          <a:p>
            <a:endParaRPr lang="en-GB"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ERP methods</a:t>
            </a:r>
            <a:endParaRPr lang="en-GB" dirty="0"/>
          </a:p>
        </p:txBody>
      </p:sp>
      <p:sp>
        <p:nvSpPr>
          <p:cNvPr id="3" name="Content Placeholder 2"/>
          <p:cNvSpPr>
            <a:spLocks noGrp="1"/>
          </p:cNvSpPr>
          <p:nvPr>
            <p:ph idx="1"/>
          </p:nvPr>
        </p:nvSpPr>
        <p:spPr>
          <a:xfrm>
            <a:off x="472666" y="985479"/>
            <a:ext cx="8374063" cy="4067175"/>
          </a:xfrm>
        </p:spPr>
        <p:txBody>
          <a:bodyPr/>
          <a:lstStyle/>
          <a:p>
            <a:r>
              <a:rPr lang="en-GB" dirty="0" smtClean="0"/>
              <a:t>22 participants</a:t>
            </a:r>
          </a:p>
          <a:p>
            <a:r>
              <a:rPr lang="en-GB" dirty="0" smtClean="0"/>
              <a:t>The stimuli were </a:t>
            </a:r>
            <a:r>
              <a:rPr lang="en-GB" dirty="0" err="1" smtClean="0"/>
              <a:t>resynthesised</a:t>
            </a:r>
            <a:r>
              <a:rPr lang="en-GB" dirty="0" smtClean="0"/>
              <a:t> from a set of 22 base stimuli (all </a:t>
            </a:r>
            <a:r>
              <a:rPr lang="en-GB" dirty="0" err="1" smtClean="0"/>
              <a:t>trisyllabic</a:t>
            </a:r>
            <a:r>
              <a:rPr lang="en-GB" dirty="0" smtClean="0"/>
              <a:t>; 8 with initial stress,14 penultimate stress),. For each base stimulus, 4 </a:t>
            </a:r>
            <a:r>
              <a:rPr lang="en-GB" dirty="0" err="1" smtClean="0"/>
              <a:t>resynthesised</a:t>
            </a:r>
            <a:r>
              <a:rPr lang="en-GB" dirty="0" smtClean="0"/>
              <a:t> versions were generated, varying F0 in 4 steps:(A) fall of 3 ST, and (B) fall of 9 ST (C) rise of 3 ST (D) rise of 9 ST. Stimuli are between 1 and 1.2 seconds long.</a:t>
            </a:r>
          </a:p>
          <a:p>
            <a:r>
              <a:rPr lang="en-GB" dirty="0" smtClean="0"/>
              <a:t>Discrimination task (same/different judgement) </a:t>
            </a:r>
          </a:p>
          <a:p>
            <a:r>
              <a:rPr lang="en-GB" dirty="0" smtClean="0"/>
              <a:t>The EEG consisted of 30 cap-mounted Ag/</a:t>
            </a:r>
            <a:r>
              <a:rPr lang="en-GB" dirty="0" err="1" smtClean="0"/>
              <a:t>AgCl</a:t>
            </a:r>
            <a:r>
              <a:rPr lang="en-GB" dirty="0" smtClean="0"/>
              <a:t> electrodes, placed according to the standard 10-20 system, with two mastoid electrodes. The left mastoid was used as an online reference. A </a:t>
            </a:r>
            <a:r>
              <a:rPr lang="en-GB" dirty="0" err="1" smtClean="0"/>
              <a:t>SynAmps</a:t>
            </a:r>
            <a:r>
              <a:rPr lang="en-GB" dirty="0" smtClean="0"/>
              <a:t> amplifier and </a:t>
            </a:r>
            <a:r>
              <a:rPr lang="en-GB" dirty="0" err="1" smtClean="0"/>
              <a:t>Compumedics</a:t>
            </a:r>
            <a:r>
              <a:rPr lang="en-GB" dirty="0" smtClean="0"/>
              <a:t> Scan 4 Acquire software were used to record the EEG at a sampling rate of 1kHz. Data analysed using </a:t>
            </a:r>
            <a:r>
              <a:rPr lang="en-GB" kern="1200" dirty="0" err="1" smtClean="0">
                <a:latin typeface="Arial" pitchFamily="34" charset="0"/>
              </a:rPr>
              <a:t>Compumedics</a:t>
            </a:r>
            <a:r>
              <a:rPr lang="en-GB" kern="1200" dirty="0" smtClean="0">
                <a:latin typeface="Arial" pitchFamily="34" charset="0"/>
              </a:rPr>
              <a:t> Scan4 Edit software, </a:t>
            </a:r>
            <a:r>
              <a:rPr lang="en-GB" kern="1200" dirty="0" err="1" smtClean="0">
                <a:latin typeface="Arial" pitchFamily="34" charset="0"/>
              </a:rPr>
              <a:t>downsampled</a:t>
            </a:r>
            <a:r>
              <a:rPr lang="en-GB" kern="1200" dirty="0" smtClean="0">
                <a:latin typeface="Arial" pitchFamily="34" charset="0"/>
              </a:rPr>
              <a:t> to 500Hz and low-pass </a:t>
            </a:r>
            <a:r>
              <a:rPr lang="en-GB" kern="1200" dirty="0" err="1" smtClean="0">
                <a:latin typeface="Arial" pitchFamily="34" charset="0"/>
              </a:rPr>
              <a:t>fileterd</a:t>
            </a:r>
            <a:r>
              <a:rPr lang="en-GB" kern="1200" dirty="0" smtClean="0">
                <a:latin typeface="Arial" pitchFamily="34" charset="0"/>
              </a:rPr>
              <a:t>. Epochs made from -100 to 1000 ms time-locked to onset second </a:t>
            </a:r>
            <a:r>
              <a:rPr lang="en-GB" kern="1200" dirty="0" err="1" smtClean="0">
                <a:latin typeface="Arial" pitchFamily="34" charset="0"/>
              </a:rPr>
              <a:t>word.Students</a:t>
            </a:r>
            <a:r>
              <a:rPr lang="en-GB" kern="1200" dirty="0" smtClean="0">
                <a:latin typeface="Arial" pitchFamily="34" charset="0"/>
              </a:rPr>
              <a:t> T on grand averages followed by </a:t>
            </a:r>
            <a:r>
              <a:rPr lang="en-GB" kern="1200" dirty="0" err="1" smtClean="0">
                <a:latin typeface="Arial" pitchFamily="34" charset="0"/>
              </a:rPr>
              <a:t>anova</a:t>
            </a:r>
            <a:r>
              <a:rPr lang="en-GB" kern="1200" dirty="0" smtClean="0">
                <a:latin typeface="Arial" pitchFamily="34" charset="0"/>
              </a:rPr>
              <a:t> on difference waveforms</a:t>
            </a:r>
            <a:endParaRPr lang="en-GB" dirty="0"/>
          </a:p>
        </p:txBody>
      </p:sp>
      <p:pic>
        <p:nvPicPr>
          <p:cNvPr id="4" name="Picture 3"/>
          <p:cNvPicPr/>
          <p:nvPr/>
        </p:nvPicPr>
        <p:blipFill>
          <a:blip r:embed="rId3" cstate="print"/>
          <a:srcRect l="19966" t="17758" r="25458" b="19231"/>
          <a:stretch>
            <a:fillRect/>
          </a:stretch>
        </p:blipFill>
        <p:spPr bwMode="auto">
          <a:xfrm>
            <a:off x="2809874" y="2286000"/>
            <a:ext cx="4815041" cy="29644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8132763" y="2203450"/>
            <a:ext cx="144462" cy="215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n>
                <a:solidFill>
                  <a:schemeClr val="tx1"/>
                </a:solidFill>
              </a:ln>
              <a:solidFill>
                <a:schemeClr val="bg1"/>
              </a:solidFill>
            </a:endParaRPr>
          </a:p>
        </p:txBody>
      </p:sp>
      <p:sp>
        <p:nvSpPr>
          <p:cNvPr id="66" name="Rectangle 65"/>
          <p:cNvSpPr/>
          <p:nvPr/>
        </p:nvSpPr>
        <p:spPr>
          <a:xfrm>
            <a:off x="8007350" y="2130425"/>
            <a:ext cx="504825" cy="720725"/>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GB" sz="1400" dirty="0">
              <a:ln>
                <a:solidFill>
                  <a:schemeClr val="tx1"/>
                </a:solidFill>
              </a:ln>
              <a:solidFill>
                <a:schemeClr val="bg1"/>
              </a:solidFill>
            </a:endParaRPr>
          </a:p>
        </p:txBody>
      </p:sp>
      <p:sp>
        <p:nvSpPr>
          <p:cNvPr id="18436" name="TextBox 40"/>
          <p:cNvSpPr txBox="1">
            <a:spLocks noChangeArrowheads="1"/>
          </p:cNvSpPr>
          <p:nvPr/>
        </p:nvSpPr>
        <p:spPr bwMode="auto">
          <a:xfrm>
            <a:off x="468313" y="6092825"/>
            <a:ext cx="7991475" cy="831850"/>
          </a:xfrm>
          <a:prstGeom prst="rect">
            <a:avLst/>
          </a:prstGeom>
          <a:noFill/>
          <a:ln w="9525">
            <a:noFill/>
            <a:miter lim="800000"/>
            <a:headEnd/>
            <a:tailEnd/>
          </a:ln>
        </p:spPr>
        <p:txBody>
          <a:bodyPr>
            <a:spAutoFit/>
          </a:bodyPr>
          <a:lstStyle/>
          <a:p>
            <a:pPr algn="ctr"/>
            <a:r>
              <a:rPr lang="en-GB" sz="1200" b="1">
                <a:latin typeface="Times New Roman" pitchFamily="18" charset="0"/>
                <a:cs typeface="Times New Roman" pitchFamily="18" charset="0"/>
              </a:rPr>
              <a:t>Figure  $1. </a:t>
            </a:r>
          </a:p>
          <a:p>
            <a:r>
              <a:rPr lang="en-GB" sz="1200">
                <a:latin typeface="Times New Roman" pitchFamily="18" charset="0"/>
                <a:cs typeface="Times New Roman" pitchFamily="18" charset="0"/>
              </a:rPr>
              <a:t> Essential information about features of stimuli and timing of their presentation. A: Schematic illustration of five F0 contours as produced  for each, in a red boxes steps modelled  in  parametric design (with linear parametric modulators assigned) B: timing  of a non-null event component, and questions to answer in response to non-null stimuli</a:t>
            </a:r>
          </a:p>
        </p:txBody>
      </p:sp>
      <p:sp>
        <p:nvSpPr>
          <p:cNvPr id="18437" name="TextBox 51"/>
          <p:cNvSpPr txBox="1">
            <a:spLocks noChangeArrowheads="1"/>
          </p:cNvSpPr>
          <p:nvPr/>
        </p:nvSpPr>
        <p:spPr bwMode="auto">
          <a:xfrm>
            <a:off x="5567363" y="2941638"/>
            <a:ext cx="935037" cy="522287"/>
          </a:xfrm>
          <a:prstGeom prst="rect">
            <a:avLst/>
          </a:prstGeom>
          <a:noFill/>
          <a:ln w="9525">
            <a:noFill/>
            <a:miter lim="800000"/>
            <a:headEnd/>
            <a:tailEnd/>
          </a:ln>
        </p:spPr>
        <p:txBody>
          <a:bodyPr>
            <a:spAutoFit/>
          </a:bodyPr>
          <a:lstStyle/>
          <a:p>
            <a:r>
              <a:rPr lang="en-GB" sz="1400"/>
              <a:t>silence</a:t>
            </a:r>
          </a:p>
          <a:p>
            <a:r>
              <a:rPr lang="en-GB" sz="1400"/>
              <a:t>(0.5 s) </a:t>
            </a:r>
          </a:p>
        </p:txBody>
      </p:sp>
      <p:sp>
        <p:nvSpPr>
          <p:cNvPr id="18438" name="TextBox 52"/>
          <p:cNvSpPr txBox="1">
            <a:spLocks noChangeArrowheads="1"/>
          </p:cNvSpPr>
          <p:nvPr/>
        </p:nvSpPr>
        <p:spPr bwMode="auto">
          <a:xfrm>
            <a:off x="6575425" y="2941638"/>
            <a:ext cx="1008063" cy="522287"/>
          </a:xfrm>
          <a:prstGeom prst="rect">
            <a:avLst/>
          </a:prstGeom>
          <a:noFill/>
          <a:ln w="9525">
            <a:noFill/>
            <a:miter lim="800000"/>
            <a:headEnd/>
            <a:tailEnd/>
          </a:ln>
        </p:spPr>
        <p:txBody>
          <a:bodyPr>
            <a:spAutoFit/>
          </a:bodyPr>
          <a:lstStyle/>
          <a:p>
            <a:r>
              <a:rPr lang="en-GB" sz="1400"/>
              <a:t>stimulus</a:t>
            </a:r>
          </a:p>
          <a:p>
            <a:r>
              <a:rPr lang="en-GB" sz="1400"/>
              <a:t>(0.4-0.6 s)</a:t>
            </a:r>
          </a:p>
        </p:txBody>
      </p:sp>
      <p:sp>
        <p:nvSpPr>
          <p:cNvPr id="18439" name="TextBox 53"/>
          <p:cNvSpPr txBox="1">
            <a:spLocks noChangeArrowheads="1"/>
          </p:cNvSpPr>
          <p:nvPr/>
        </p:nvSpPr>
        <p:spPr bwMode="auto">
          <a:xfrm>
            <a:off x="7799388" y="2941638"/>
            <a:ext cx="1192212" cy="738187"/>
          </a:xfrm>
          <a:prstGeom prst="rect">
            <a:avLst/>
          </a:prstGeom>
          <a:noFill/>
          <a:ln w="9525">
            <a:noFill/>
            <a:miter lim="800000"/>
            <a:headEnd/>
            <a:tailEnd/>
          </a:ln>
        </p:spPr>
        <p:txBody>
          <a:bodyPr>
            <a:spAutoFit/>
          </a:bodyPr>
          <a:lstStyle/>
          <a:p>
            <a:r>
              <a:rPr lang="en-GB" sz="1400"/>
              <a:t>response</a:t>
            </a:r>
          </a:p>
          <a:p>
            <a:r>
              <a:rPr lang="en-GB" sz="1400"/>
              <a:t>(~1.3s)</a:t>
            </a:r>
          </a:p>
          <a:p>
            <a:endParaRPr lang="en-GB" sz="1400"/>
          </a:p>
        </p:txBody>
      </p:sp>
      <p:pic>
        <p:nvPicPr>
          <p:cNvPr id="18440" name="09mu.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6804025" y="2365375"/>
            <a:ext cx="504825" cy="504825"/>
          </a:xfrm>
          <a:prstGeom prst="rect">
            <a:avLst/>
          </a:prstGeom>
          <a:noFill/>
          <a:ln w="9525">
            <a:noFill/>
            <a:miter lim="800000"/>
            <a:headEnd/>
            <a:tailEnd/>
          </a:ln>
        </p:spPr>
      </p:pic>
      <p:sp>
        <p:nvSpPr>
          <p:cNvPr id="57" name="Right Brace 56"/>
          <p:cNvSpPr/>
          <p:nvPr/>
        </p:nvSpPr>
        <p:spPr>
          <a:xfrm rot="5400000">
            <a:off x="6986588" y="2041525"/>
            <a:ext cx="433388" cy="32400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a:p>
        </p:txBody>
      </p:sp>
      <p:sp>
        <p:nvSpPr>
          <p:cNvPr id="58" name="Rectangle 57"/>
          <p:cNvSpPr/>
          <p:nvPr/>
        </p:nvSpPr>
        <p:spPr>
          <a:xfrm>
            <a:off x="8070850" y="2078038"/>
            <a:ext cx="503238" cy="719137"/>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GB" sz="1400" dirty="0">
              <a:ln>
                <a:solidFill>
                  <a:schemeClr val="tx1"/>
                </a:solidFill>
              </a:ln>
              <a:solidFill>
                <a:schemeClr val="bg1"/>
              </a:solidFill>
            </a:endParaRPr>
          </a:p>
        </p:txBody>
      </p:sp>
      <p:sp>
        <p:nvSpPr>
          <p:cNvPr id="18443" name="TextBox 62"/>
          <p:cNvSpPr txBox="1">
            <a:spLocks noChangeArrowheads="1"/>
          </p:cNvSpPr>
          <p:nvPr/>
        </p:nvSpPr>
        <p:spPr bwMode="auto">
          <a:xfrm>
            <a:off x="6400800" y="3962400"/>
            <a:ext cx="1778000" cy="307975"/>
          </a:xfrm>
          <a:prstGeom prst="rect">
            <a:avLst/>
          </a:prstGeom>
          <a:noFill/>
          <a:ln w="9525">
            <a:noFill/>
            <a:miter lim="800000"/>
            <a:headEnd/>
            <a:tailEnd/>
          </a:ln>
        </p:spPr>
        <p:txBody>
          <a:bodyPr>
            <a:spAutoFit/>
          </a:bodyPr>
          <a:lstStyle/>
          <a:p>
            <a:r>
              <a:rPr lang="en-GB" sz="1400" b="1"/>
              <a:t>one event (~2.3s)</a:t>
            </a:r>
          </a:p>
        </p:txBody>
      </p:sp>
      <p:sp>
        <p:nvSpPr>
          <p:cNvPr id="18444" name="TextBox 63"/>
          <p:cNvSpPr txBox="1">
            <a:spLocks noChangeArrowheads="1"/>
          </p:cNvSpPr>
          <p:nvPr/>
        </p:nvSpPr>
        <p:spPr bwMode="auto">
          <a:xfrm>
            <a:off x="8037513" y="1749425"/>
            <a:ext cx="215900" cy="307975"/>
          </a:xfrm>
          <a:prstGeom prst="rect">
            <a:avLst/>
          </a:prstGeom>
          <a:noFill/>
          <a:ln w="9525">
            <a:noFill/>
            <a:miter lim="800000"/>
            <a:headEnd/>
            <a:tailEnd/>
          </a:ln>
        </p:spPr>
        <p:txBody>
          <a:bodyPr>
            <a:spAutoFit/>
          </a:bodyPr>
          <a:lstStyle/>
          <a:p>
            <a:r>
              <a:rPr lang="en-GB" sz="1400"/>
              <a:t>y</a:t>
            </a:r>
          </a:p>
        </p:txBody>
      </p:sp>
      <p:sp>
        <p:nvSpPr>
          <p:cNvPr id="18445" name="TextBox 64"/>
          <p:cNvSpPr txBox="1">
            <a:spLocks noChangeArrowheads="1"/>
          </p:cNvSpPr>
          <p:nvPr/>
        </p:nvSpPr>
        <p:spPr bwMode="auto">
          <a:xfrm>
            <a:off x="8324850" y="1758950"/>
            <a:ext cx="215900" cy="307975"/>
          </a:xfrm>
          <a:prstGeom prst="rect">
            <a:avLst/>
          </a:prstGeom>
          <a:noFill/>
          <a:ln w="9525">
            <a:noFill/>
            <a:miter lim="800000"/>
            <a:headEnd/>
            <a:tailEnd/>
          </a:ln>
        </p:spPr>
        <p:txBody>
          <a:bodyPr>
            <a:spAutoFit/>
          </a:bodyPr>
          <a:lstStyle/>
          <a:p>
            <a:r>
              <a:rPr lang="en-GB" sz="1400"/>
              <a:t>n</a:t>
            </a:r>
          </a:p>
        </p:txBody>
      </p:sp>
      <p:sp>
        <p:nvSpPr>
          <p:cNvPr id="68" name="Rectangle 67"/>
          <p:cNvSpPr/>
          <p:nvPr/>
        </p:nvSpPr>
        <p:spPr>
          <a:xfrm>
            <a:off x="8132763" y="2211388"/>
            <a:ext cx="144462" cy="217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n>
                <a:solidFill>
                  <a:schemeClr val="tx1"/>
                </a:solidFill>
              </a:ln>
              <a:solidFill>
                <a:schemeClr val="bg1"/>
              </a:solidFill>
            </a:endParaRPr>
          </a:p>
        </p:txBody>
      </p:sp>
      <p:sp>
        <p:nvSpPr>
          <p:cNvPr id="61" name="Rectangle 60"/>
          <p:cNvSpPr/>
          <p:nvPr/>
        </p:nvSpPr>
        <p:spPr>
          <a:xfrm>
            <a:off x="8126413" y="2149475"/>
            <a:ext cx="144462" cy="215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n>
                <a:solidFill>
                  <a:schemeClr val="tx1"/>
                </a:solidFill>
              </a:ln>
              <a:solidFill>
                <a:schemeClr val="bg1"/>
              </a:solidFill>
            </a:endParaRPr>
          </a:p>
        </p:txBody>
      </p:sp>
      <p:sp>
        <p:nvSpPr>
          <p:cNvPr id="69" name="Rectangle 68"/>
          <p:cNvSpPr/>
          <p:nvPr/>
        </p:nvSpPr>
        <p:spPr>
          <a:xfrm>
            <a:off x="8358188" y="2211388"/>
            <a:ext cx="144462" cy="217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n>
                <a:solidFill>
                  <a:schemeClr val="tx1"/>
                </a:solidFill>
              </a:ln>
              <a:solidFill>
                <a:schemeClr val="bg1"/>
              </a:solidFill>
            </a:endParaRPr>
          </a:p>
        </p:txBody>
      </p:sp>
      <p:sp>
        <p:nvSpPr>
          <p:cNvPr id="62" name="Rectangle 61"/>
          <p:cNvSpPr/>
          <p:nvPr/>
        </p:nvSpPr>
        <p:spPr>
          <a:xfrm>
            <a:off x="8358188" y="2149475"/>
            <a:ext cx="144462" cy="215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n>
                <a:solidFill>
                  <a:schemeClr val="tx1"/>
                </a:solidFill>
              </a:ln>
              <a:solidFill>
                <a:schemeClr val="bg1"/>
              </a:solidFill>
            </a:endParaRPr>
          </a:p>
        </p:txBody>
      </p:sp>
      <p:cxnSp>
        <p:nvCxnSpPr>
          <p:cNvPr id="71" name="Straight Connector 70"/>
          <p:cNvCxnSpPr/>
          <p:nvPr/>
        </p:nvCxnSpPr>
        <p:spPr>
          <a:xfrm rot="5400000" flipH="1" flipV="1">
            <a:off x="7997825" y="2797175"/>
            <a:ext cx="73025" cy="73025"/>
          </a:xfrm>
          <a:prstGeom prst="line">
            <a:avLst/>
          </a:prstGeom>
          <a:ln/>
        </p:spPr>
        <p:style>
          <a:lnRef idx="2">
            <a:schemeClr val="dk1"/>
          </a:lnRef>
          <a:fillRef idx="1">
            <a:schemeClr val="lt1"/>
          </a:fillRef>
          <a:effectRef idx="0">
            <a:schemeClr val="dk1"/>
          </a:effectRef>
          <a:fontRef idx="minor">
            <a:schemeClr val="dk1"/>
          </a:fontRef>
        </p:style>
      </p:cxnSp>
      <p:cxnSp>
        <p:nvCxnSpPr>
          <p:cNvPr id="73" name="Straight Connector 72"/>
          <p:cNvCxnSpPr/>
          <p:nvPr/>
        </p:nvCxnSpPr>
        <p:spPr>
          <a:xfrm rot="5400000" flipH="1" flipV="1">
            <a:off x="7965282" y="2026444"/>
            <a:ext cx="71437" cy="73025"/>
          </a:xfrm>
          <a:prstGeom prst="line">
            <a:avLst/>
          </a:prstGeom>
          <a:ln/>
        </p:spPr>
        <p:style>
          <a:lnRef idx="2">
            <a:schemeClr val="dk1"/>
          </a:lnRef>
          <a:fillRef idx="1">
            <a:schemeClr val="lt1"/>
          </a:fillRef>
          <a:effectRef idx="0">
            <a:schemeClr val="dk1"/>
          </a:effectRef>
          <a:fontRef idx="minor">
            <a:schemeClr val="dk1"/>
          </a:fontRef>
        </p:style>
      </p:cxnSp>
      <p:sp>
        <p:nvSpPr>
          <p:cNvPr id="18452" name="Title 53"/>
          <p:cNvSpPr>
            <a:spLocks noGrp="1"/>
          </p:cNvSpPr>
          <p:nvPr>
            <p:ph type="title"/>
          </p:nvPr>
        </p:nvSpPr>
        <p:spPr/>
        <p:txBody>
          <a:bodyPr/>
          <a:lstStyle/>
          <a:p>
            <a:r>
              <a:rPr lang="en-GB" smtClean="0"/>
              <a:t>Procedure</a:t>
            </a:r>
          </a:p>
        </p:txBody>
      </p:sp>
      <p:sp>
        <p:nvSpPr>
          <p:cNvPr id="18453" name="Content Placeholder 54"/>
          <p:cNvSpPr>
            <a:spLocks noGrp="1"/>
          </p:cNvSpPr>
          <p:nvPr>
            <p:ph idx="1"/>
          </p:nvPr>
        </p:nvSpPr>
        <p:spPr>
          <a:xfrm>
            <a:off x="322263" y="1490663"/>
            <a:ext cx="5283200" cy="4114800"/>
          </a:xfrm>
        </p:spPr>
        <p:txBody>
          <a:bodyPr/>
          <a:lstStyle/>
          <a:p>
            <a:r>
              <a:rPr lang="en-GB" sz="2400" dirty="0" smtClean="0"/>
              <a:t>Forced-choice timed response task </a:t>
            </a:r>
          </a:p>
          <a:p>
            <a:r>
              <a:rPr lang="en-GB" sz="2400" dirty="0" smtClean="0"/>
              <a:t>Event-related design, 2 sessions of 300 events each:</a:t>
            </a:r>
            <a:br>
              <a:rPr lang="en-GB" sz="2400" dirty="0" smtClean="0"/>
            </a:br>
            <a:r>
              <a:rPr lang="en-GB" sz="2400" dirty="0" smtClean="0"/>
              <a:t>- 60 null events </a:t>
            </a:r>
            <a:br>
              <a:rPr lang="en-GB" sz="2400" dirty="0" smtClean="0"/>
            </a:br>
            <a:r>
              <a:rPr lang="en-GB" sz="2400" dirty="0" smtClean="0"/>
              <a:t>- 120 speech stimuli</a:t>
            </a:r>
            <a:br>
              <a:rPr lang="en-GB" sz="2400" dirty="0" smtClean="0"/>
            </a:br>
            <a:r>
              <a:rPr lang="en-GB" sz="2400" dirty="0" smtClean="0"/>
              <a:t>- 120 ‘hum’ stimuli</a:t>
            </a:r>
          </a:p>
          <a:p>
            <a:pPr>
              <a:buNone/>
            </a:pPr>
            <a:endParaRPr lang="en-GB" sz="2400" dirty="0" smtClean="0"/>
          </a:p>
          <a:p>
            <a:pPr>
              <a:buFontTx/>
              <a:buNone/>
            </a:pPr>
            <a:endParaRPr lang="en-GB"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Hypotheses</a:t>
            </a:r>
            <a:endParaRPr lang="en-US" smtClean="0"/>
          </a:p>
        </p:txBody>
      </p:sp>
      <p:sp>
        <p:nvSpPr>
          <p:cNvPr id="66565" name="Rectangle 5"/>
          <p:cNvSpPr>
            <a:spLocks noGrp="1" noChangeArrowheads="1"/>
          </p:cNvSpPr>
          <p:nvPr>
            <p:ph idx="1"/>
          </p:nvPr>
        </p:nvSpPr>
        <p:spPr>
          <a:xfrm>
            <a:off x="384175" y="1785938"/>
            <a:ext cx="7993063" cy="4714875"/>
          </a:xfrm>
        </p:spPr>
        <p:txBody>
          <a:bodyPr/>
          <a:lstStyle/>
          <a:p>
            <a:pPr marL="457200" indent="-457200" algn="just" eaLnBrk="1" hangingPunct="1">
              <a:lnSpc>
                <a:spcPct val="120000"/>
              </a:lnSpc>
              <a:buFont typeface="Times New Roman" pitchFamily="18" charset="0"/>
              <a:buAutoNum type="arabicPeriod"/>
            </a:pPr>
            <a:r>
              <a:rPr lang="en-GB" sz="2400" smtClean="0">
                <a:cs typeface="Times New Roman" pitchFamily="18" charset="0"/>
              </a:rPr>
              <a:t>intonation is best analysed in terms of distinct phonological and phonetic levels of representation, which are defined by their contribution to meaning (‘linguistic’ and ‘paralinguistic’), and can be realised through gradient as well as categorical variation in form</a:t>
            </a:r>
          </a:p>
          <a:p>
            <a:pPr marL="457200" indent="-457200" algn="just" eaLnBrk="1" hangingPunct="1">
              <a:lnSpc>
                <a:spcPct val="120000"/>
              </a:lnSpc>
              <a:buFont typeface="Times New Roman" pitchFamily="18" charset="0"/>
              <a:buAutoNum type="arabicPeriod"/>
            </a:pPr>
            <a:r>
              <a:rPr lang="en-GB" sz="2400" smtClean="0">
                <a:cs typeface="Times New Roman" pitchFamily="18" charset="0"/>
              </a:rPr>
              <a:t>the neurobiological processing of intonation is hierarchically organized, reflecting these functional and formal distinctions.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dirty="0" smtClean="0">
                <a:solidFill>
                  <a:schemeClr val="bg1"/>
                </a:solidFill>
              </a:rPr>
              <a:t>Form x meaning in intonation</a:t>
            </a:r>
          </a:p>
        </p:txBody>
      </p:sp>
      <p:graphicFrame>
        <p:nvGraphicFramePr>
          <p:cNvPr id="5" name="Object 4"/>
          <p:cNvGraphicFramePr>
            <a:graphicFrameLocks noChangeAspect="1"/>
          </p:cNvGraphicFramePr>
          <p:nvPr>
            <p:extLst>
              <p:ext uri="{D42A27DB-BD31-4B8C-83A1-F6EECF244321}">
                <p14:modId xmlns:p14="http://schemas.microsoft.com/office/powerpoint/2010/main" val="1800252972"/>
              </p:ext>
            </p:extLst>
          </p:nvPr>
        </p:nvGraphicFramePr>
        <p:xfrm>
          <a:off x="-22262" y="1396459"/>
          <a:ext cx="9276896" cy="5610698"/>
        </p:xfrm>
        <a:graphic>
          <a:graphicData uri="http://schemas.openxmlformats.org/presentationml/2006/ole">
            <mc:AlternateContent xmlns:mc="http://schemas.openxmlformats.org/markup-compatibility/2006">
              <mc:Choice xmlns:v="urn:schemas-microsoft-com:vml" Requires="v">
                <p:oleObj spid="_x0000_s27685" name="Document" r:id="rId4" imgW="5816386" imgH="3517771" progId="Word.Document.12">
                  <p:embed/>
                </p:oleObj>
              </mc:Choice>
              <mc:Fallback>
                <p:oleObj name="Document" r:id="rId4" imgW="5816386" imgH="3517771"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2" y="1396459"/>
                        <a:ext cx="9276896" cy="5610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3" cstate="print"/>
          <a:srcRect/>
          <a:stretch>
            <a:fillRect/>
          </a:stretch>
        </p:blipFill>
        <p:spPr bwMode="auto">
          <a:xfrm>
            <a:off x="234950" y="1458913"/>
            <a:ext cx="1981200" cy="1441450"/>
          </a:xfrm>
          <a:prstGeom prst="rect">
            <a:avLst/>
          </a:prstGeom>
          <a:noFill/>
          <a:ln w="9525">
            <a:noFill/>
            <a:miter lim="800000"/>
            <a:headEnd/>
            <a:tailEnd/>
          </a:ln>
        </p:spPr>
      </p:pic>
      <p:pic>
        <p:nvPicPr>
          <p:cNvPr id="22531" name="Picture 3"/>
          <p:cNvPicPr>
            <a:picLocks noChangeArrowheads="1"/>
          </p:cNvPicPr>
          <p:nvPr/>
        </p:nvPicPr>
        <p:blipFill>
          <a:blip r:embed="rId4" cstate="print"/>
          <a:srcRect/>
          <a:stretch>
            <a:fillRect/>
          </a:stretch>
        </p:blipFill>
        <p:spPr bwMode="auto">
          <a:xfrm>
            <a:off x="2195513" y="1458913"/>
            <a:ext cx="1979612" cy="1441450"/>
          </a:xfrm>
          <a:prstGeom prst="rect">
            <a:avLst/>
          </a:prstGeom>
          <a:noFill/>
          <a:ln w="9525">
            <a:noFill/>
            <a:miter lim="800000"/>
            <a:headEnd/>
            <a:tailEnd/>
          </a:ln>
        </p:spPr>
      </p:pic>
      <p:sp>
        <p:nvSpPr>
          <p:cNvPr id="22532" name="TextBox 37"/>
          <p:cNvSpPr txBox="1">
            <a:spLocks noChangeArrowheads="1"/>
          </p:cNvSpPr>
          <p:nvPr/>
        </p:nvSpPr>
        <p:spPr bwMode="auto">
          <a:xfrm>
            <a:off x="1187450" y="1292225"/>
            <a:ext cx="1849438" cy="307975"/>
          </a:xfrm>
          <a:prstGeom prst="rect">
            <a:avLst/>
          </a:prstGeom>
          <a:solidFill>
            <a:schemeClr val="bg1"/>
          </a:solidFill>
          <a:ln w="9525">
            <a:solidFill>
              <a:schemeClr val="tx1"/>
            </a:solidFill>
            <a:miter lim="800000"/>
            <a:headEnd/>
            <a:tailEnd/>
          </a:ln>
        </p:spPr>
        <p:txBody>
          <a:bodyPr>
            <a:spAutoFit/>
          </a:bodyPr>
          <a:lstStyle/>
          <a:p>
            <a:pPr algn="ctr"/>
            <a:r>
              <a:rPr lang="en-GB" sz="1400"/>
              <a:t>linguistic function</a:t>
            </a:r>
          </a:p>
        </p:txBody>
      </p:sp>
      <p:grpSp>
        <p:nvGrpSpPr>
          <p:cNvPr id="2" name="Group 59"/>
          <p:cNvGrpSpPr>
            <a:grpSpLocks/>
          </p:cNvGrpSpPr>
          <p:nvPr/>
        </p:nvGrpSpPr>
        <p:grpSpPr bwMode="auto">
          <a:xfrm>
            <a:off x="179388" y="3163888"/>
            <a:ext cx="3946525" cy="1439862"/>
            <a:chOff x="229425" y="3278128"/>
            <a:chExt cx="3946311" cy="1440371"/>
          </a:xfrm>
        </p:grpSpPr>
        <p:pic>
          <p:nvPicPr>
            <p:cNvPr id="22553" name="Picture 4"/>
            <p:cNvPicPr>
              <a:picLocks noChangeArrowheads="1"/>
            </p:cNvPicPr>
            <p:nvPr/>
          </p:nvPicPr>
          <p:blipFill>
            <a:blip r:embed="rId5" cstate="print"/>
            <a:srcRect/>
            <a:stretch>
              <a:fillRect/>
            </a:stretch>
          </p:blipFill>
          <p:spPr bwMode="auto">
            <a:xfrm>
              <a:off x="229425" y="3278499"/>
              <a:ext cx="1980000" cy="1440000"/>
            </a:xfrm>
            <a:prstGeom prst="rect">
              <a:avLst/>
            </a:prstGeom>
            <a:noFill/>
            <a:ln w="9525">
              <a:noFill/>
              <a:miter lim="800000"/>
              <a:headEnd/>
              <a:tailEnd/>
            </a:ln>
          </p:spPr>
        </p:pic>
        <p:pic>
          <p:nvPicPr>
            <p:cNvPr id="22554" name="Picture 5"/>
            <p:cNvPicPr>
              <a:picLocks noChangeArrowheads="1"/>
            </p:cNvPicPr>
            <p:nvPr/>
          </p:nvPicPr>
          <p:blipFill>
            <a:blip r:embed="rId6" cstate="print"/>
            <a:srcRect/>
            <a:stretch>
              <a:fillRect/>
            </a:stretch>
          </p:blipFill>
          <p:spPr bwMode="auto">
            <a:xfrm>
              <a:off x="2195736" y="3278128"/>
              <a:ext cx="1980000" cy="1440000"/>
            </a:xfrm>
            <a:prstGeom prst="rect">
              <a:avLst/>
            </a:prstGeom>
            <a:noFill/>
            <a:ln w="9525">
              <a:noFill/>
              <a:miter lim="800000"/>
              <a:headEnd/>
              <a:tailEnd/>
            </a:ln>
          </p:spPr>
        </p:pic>
      </p:grpSp>
      <p:sp>
        <p:nvSpPr>
          <p:cNvPr id="22534" name="TextBox 40"/>
          <p:cNvSpPr txBox="1">
            <a:spLocks noChangeArrowheads="1"/>
          </p:cNvSpPr>
          <p:nvPr/>
        </p:nvSpPr>
        <p:spPr bwMode="auto">
          <a:xfrm>
            <a:off x="1042988" y="2876550"/>
            <a:ext cx="2160587" cy="306388"/>
          </a:xfrm>
          <a:prstGeom prst="rect">
            <a:avLst/>
          </a:prstGeom>
          <a:solidFill>
            <a:schemeClr val="bg1"/>
          </a:solidFill>
          <a:ln w="9525">
            <a:solidFill>
              <a:schemeClr val="tx1"/>
            </a:solidFill>
            <a:miter lim="800000"/>
            <a:headEnd/>
            <a:tailEnd/>
          </a:ln>
        </p:spPr>
        <p:txBody>
          <a:bodyPr>
            <a:spAutoFit/>
          </a:bodyPr>
          <a:lstStyle/>
          <a:p>
            <a:pPr algn="ctr"/>
            <a:r>
              <a:rPr lang="en-GB" sz="1400"/>
              <a:t>paralinguistic function</a:t>
            </a:r>
          </a:p>
        </p:txBody>
      </p:sp>
      <p:grpSp>
        <p:nvGrpSpPr>
          <p:cNvPr id="3" name="Group 28"/>
          <p:cNvGrpSpPr>
            <a:grpSpLocks/>
          </p:cNvGrpSpPr>
          <p:nvPr/>
        </p:nvGrpSpPr>
        <p:grpSpPr bwMode="auto">
          <a:xfrm>
            <a:off x="200025" y="4738688"/>
            <a:ext cx="4303713" cy="1271587"/>
            <a:chOff x="546715" y="288232"/>
            <a:chExt cx="4366656" cy="1303545"/>
          </a:xfrm>
        </p:grpSpPr>
        <p:grpSp>
          <p:nvGrpSpPr>
            <p:cNvPr id="4" name="Group 11"/>
            <p:cNvGrpSpPr>
              <a:grpSpLocks/>
            </p:cNvGrpSpPr>
            <p:nvPr/>
          </p:nvGrpSpPr>
          <p:grpSpPr bwMode="auto">
            <a:xfrm>
              <a:off x="3617221" y="307771"/>
              <a:ext cx="1296142" cy="1150518"/>
              <a:chOff x="3574710" y="1460905"/>
              <a:chExt cx="1055606" cy="1103999"/>
            </a:xfrm>
          </p:grpSpPr>
          <p:sp>
            <p:nvSpPr>
              <p:cNvPr id="22549" name="TextBox 5"/>
              <p:cNvSpPr txBox="1">
                <a:spLocks noChangeArrowheads="1"/>
              </p:cNvSpPr>
              <p:nvPr/>
            </p:nvSpPr>
            <p:spPr bwMode="auto">
              <a:xfrm>
                <a:off x="3622204" y="2128665"/>
                <a:ext cx="840749" cy="242307"/>
              </a:xfrm>
              <a:prstGeom prst="rect">
                <a:avLst/>
              </a:prstGeom>
              <a:noFill/>
              <a:ln w="9525">
                <a:noFill/>
                <a:miter lim="800000"/>
                <a:headEnd/>
                <a:tailEnd/>
              </a:ln>
            </p:spPr>
            <p:txBody>
              <a:bodyPr>
                <a:spAutoFit/>
              </a:bodyPr>
              <a:lstStyle/>
              <a:p>
                <a:r>
                  <a:rPr lang="en-GB" sz="1000"/>
                  <a:t>+3st</a:t>
                </a:r>
              </a:p>
            </p:txBody>
          </p:sp>
          <p:sp>
            <p:nvSpPr>
              <p:cNvPr id="22550" name="TextBox 6"/>
              <p:cNvSpPr txBox="1">
                <a:spLocks noChangeArrowheads="1"/>
              </p:cNvSpPr>
              <p:nvPr/>
            </p:nvSpPr>
            <p:spPr bwMode="auto">
              <a:xfrm>
                <a:off x="3633355" y="1783865"/>
                <a:ext cx="889103" cy="242307"/>
              </a:xfrm>
              <a:prstGeom prst="rect">
                <a:avLst/>
              </a:prstGeom>
              <a:noFill/>
              <a:ln w="9525">
                <a:noFill/>
                <a:miter lim="800000"/>
                <a:headEnd/>
                <a:tailEnd/>
              </a:ln>
            </p:spPr>
            <p:txBody>
              <a:bodyPr>
                <a:spAutoFit/>
              </a:bodyPr>
              <a:lstStyle/>
              <a:p>
                <a:r>
                  <a:rPr lang="en-GB" sz="1000"/>
                  <a:t>+6st</a:t>
                </a:r>
              </a:p>
            </p:txBody>
          </p:sp>
          <p:sp>
            <p:nvSpPr>
              <p:cNvPr id="22551" name="TextBox 7"/>
              <p:cNvSpPr txBox="1">
                <a:spLocks noChangeArrowheads="1"/>
              </p:cNvSpPr>
              <p:nvPr/>
            </p:nvSpPr>
            <p:spPr bwMode="auto">
              <a:xfrm>
                <a:off x="3622204" y="1484784"/>
                <a:ext cx="1008112" cy="242307"/>
              </a:xfrm>
              <a:prstGeom prst="rect">
                <a:avLst/>
              </a:prstGeom>
              <a:noFill/>
              <a:ln w="9525">
                <a:noFill/>
                <a:miter lim="800000"/>
                <a:headEnd/>
                <a:tailEnd/>
              </a:ln>
            </p:spPr>
            <p:txBody>
              <a:bodyPr>
                <a:spAutoFit/>
              </a:bodyPr>
              <a:lstStyle/>
              <a:p>
                <a:r>
                  <a:rPr lang="en-GB" sz="1000"/>
                  <a:t>+9st</a:t>
                </a:r>
                <a:endParaRPr lang="en-GB" sz="1200"/>
              </a:p>
            </p:txBody>
          </p:sp>
          <p:sp>
            <p:nvSpPr>
              <p:cNvPr id="64" name="Rectangle 9"/>
              <p:cNvSpPr/>
              <p:nvPr/>
            </p:nvSpPr>
            <p:spPr>
              <a:xfrm>
                <a:off x="3574321" y="1460895"/>
                <a:ext cx="474873" cy="1104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 name="Group 27"/>
            <p:cNvGrpSpPr>
              <a:grpSpLocks/>
            </p:cNvGrpSpPr>
            <p:nvPr/>
          </p:nvGrpSpPr>
          <p:grpSpPr bwMode="auto">
            <a:xfrm>
              <a:off x="546715" y="288232"/>
              <a:ext cx="3089181" cy="1303545"/>
              <a:chOff x="546715" y="288232"/>
              <a:chExt cx="3089181" cy="1303545"/>
            </a:xfrm>
          </p:grpSpPr>
          <p:sp>
            <p:nvSpPr>
              <p:cNvPr id="46" name="Rectangle 45"/>
              <p:cNvSpPr/>
              <p:nvPr/>
            </p:nvSpPr>
            <p:spPr>
              <a:xfrm>
                <a:off x="2555280" y="288232"/>
                <a:ext cx="1080791" cy="1196137"/>
              </a:xfrm>
              <a:prstGeom prst="rect">
                <a:avLst/>
              </a:prstGeom>
              <a:solidFill>
                <a:srgbClr val="E6B9B8">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 name="Group 26"/>
              <p:cNvGrpSpPr>
                <a:grpSpLocks/>
              </p:cNvGrpSpPr>
              <p:nvPr/>
            </p:nvGrpSpPr>
            <p:grpSpPr bwMode="auto">
              <a:xfrm>
                <a:off x="546715" y="404664"/>
                <a:ext cx="3077371" cy="1187113"/>
                <a:chOff x="546715" y="404664"/>
                <a:chExt cx="3077371" cy="1187113"/>
              </a:xfrm>
            </p:grpSpPr>
            <p:grpSp>
              <p:nvGrpSpPr>
                <p:cNvPr id="7" name="Group 25"/>
                <p:cNvGrpSpPr>
                  <a:grpSpLocks/>
                </p:cNvGrpSpPr>
                <p:nvPr/>
              </p:nvGrpSpPr>
              <p:grpSpPr bwMode="auto">
                <a:xfrm>
                  <a:off x="2542084" y="404664"/>
                  <a:ext cx="1082002" cy="1080122"/>
                  <a:chOff x="2542084" y="404664"/>
                  <a:chExt cx="1082002" cy="1080122"/>
                </a:xfrm>
              </p:grpSpPr>
              <p:cxnSp>
                <p:nvCxnSpPr>
                  <p:cNvPr id="54" name="Straight Connector 2"/>
                  <p:cNvCxnSpPr/>
                  <p:nvPr/>
                </p:nvCxnSpPr>
                <p:spPr>
                  <a:xfrm flipV="1">
                    <a:off x="2566555" y="1124714"/>
                    <a:ext cx="1056631" cy="3498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3"/>
                  <p:cNvCxnSpPr/>
                  <p:nvPr/>
                </p:nvCxnSpPr>
                <p:spPr>
                  <a:xfrm flipV="1">
                    <a:off x="2558502" y="765059"/>
                    <a:ext cx="1064684" cy="7193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4"/>
                  <p:cNvCxnSpPr/>
                  <p:nvPr/>
                </p:nvCxnSpPr>
                <p:spPr>
                  <a:xfrm flipV="1">
                    <a:off x="2542394" y="405404"/>
                    <a:ext cx="1082403" cy="10789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14"/>
                <p:cNvGrpSpPr>
                  <a:grpSpLocks/>
                </p:cNvGrpSpPr>
                <p:nvPr/>
              </p:nvGrpSpPr>
              <p:grpSpPr bwMode="auto">
                <a:xfrm>
                  <a:off x="546715" y="1284000"/>
                  <a:ext cx="2021989" cy="307777"/>
                  <a:chOff x="461779" y="2523376"/>
                  <a:chExt cx="2021989" cy="307777"/>
                </a:xfrm>
              </p:grpSpPr>
              <p:cxnSp>
                <p:nvCxnSpPr>
                  <p:cNvPr id="52" name="Straight Connector 51"/>
                  <p:cNvCxnSpPr/>
                  <p:nvPr/>
                </p:nvCxnSpPr>
                <p:spPr>
                  <a:xfrm>
                    <a:off x="1043249" y="2723745"/>
                    <a:ext cx="1451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45" name="TextBox 52"/>
                  <p:cNvSpPr txBox="1">
                    <a:spLocks noChangeArrowheads="1"/>
                  </p:cNvSpPr>
                  <p:nvPr/>
                </p:nvSpPr>
                <p:spPr bwMode="auto">
                  <a:xfrm>
                    <a:off x="461779" y="2523376"/>
                    <a:ext cx="936105" cy="307777"/>
                  </a:xfrm>
                  <a:prstGeom prst="rect">
                    <a:avLst/>
                  </a:prstGeom>
                  <a:noFill/>
                  <a:ln w="9525">
                    <a:noFill/>
                    <a:miter lim="800000"/>
                    <a:headEnd/>
                    <a:tailEnd/>
                  </a:ln>
                </p:spPr>
                <p:txBody>
                  <a:bodyPr>
                    <a:spAutoFit/>
                  </a:bodyPr>
                  <a:lstStyle/>
                  <a:p>
                    <a:r>
                      <a:rPr lang="en-GB" sz="1400"/>
                      <a:t>100 Hz</a:t>
                    </a:r>
                  </a:p>
                </p:txBody>
              </p:sp>
            </p:grpSp>
          </p:grpSp>
        </p:grpSp>
      </p:grpSp>
      <p:sp>
        <p:nvSpPr>
          <p:cNvPr id="22536" name="Title 25"/>
          <p:cNvSpPr>
            <a:spLocks noGrp="1"/>
          </p:cNvSpPr>
          <p:nvPr>
            <p:ph type="title"/>
          </p:nvPr>
        </p:nvSpPr>
        <p:spPr/>
        <p:txBody>
          <a:bodyPr/>
          <a:lstStyle/>
          <a:p>
            <a:r>
              <a:rPr lang="en-GB" sz="2800" dirty="0" smtClean="0"/>
              <a:t>Pitch as parametric modulator</a:t>
            </a:r>
          </a:p>
        </p:txBody>
      </p:sp>
      <p:sp>
        <p:nvSpPr>
          <p:cNvPr id="27" name="Content Placeholder 26"/>
          <p:cNvSpPr>
            <a:spLocks noGrp="1"/>
          </p:cNvSpPr>
          <p:nvPr>
            <p:ph idx="1"/>
          </p:nvPr>
        </p:nvSpPr>
        <p:spPr>
          <a:xfrm>
            <a:off x="4438650" y="1446213"/>
            <a:ext cx="4484688" cy="2840037"/>
          </a:xfrm>
        </p:spPr>
        <p:txBody>
          <a:bodyPr/>
          <a:lstStyle/>
          <a:p>
            <a:pPr>
              <a:spcAft>
                <a:spcPts val="600"/>
              </a:spcAft>
              <a:defRPr/>
            </a:pPr>
            <a:r>
              <a:rPr lang="en-GB" dirty="0" smtClean="0"/>
              <a:t>Control for possible interaction:</a:t>
            </a:r>
          </a:p>
          <a:p>
            <a:pPr lvl="1">
              <a:spcAft>
                <a:spcPts val="600"/>
              </a:spcAft>
              <a:buFont typeface="Wingdings" charset="2"/>
              <a:buChar char="Ø"/>
              <a:defRPr/>
            </a:pPr>
            <a:r>
              <a:rPr lang="en-GB" sz="1800" dirty="0" smtClean="0"/>
              <a:t>Analysis with variation in pitch height as parametric modulator</a:t>
            </a:r>
          </a:p>
          <a:p>
            <a:pPr lvl="1">
              <a:spcAft>
                <a:spcPts val="600"/>
              </a:spcAft>
              <a:buFont typeface="Wingdings" charset="2"/>
              <a:buChar char="Ø"/>
              <a:defRPr/>
            </a:pPr>
            <a:r>
              <a:rPr lang="en-GB" sz="1800" dirty="0" smtClean="0"/>
              <a:t>Shows activation when variation in the height of a rise is factored out</a:t>
            </a:r>
          </a:p>
          <a:p>
            <a:pPr>
              <a:spcAft>
                <a:spcPts val="600"/>
              </a:spcAft>
              <a:defRPr/>
            </a:pPr>
            <a:r>
              <a:rPr lang="en-GB" dirty="0" smtClean="0"/>
              <a:t>Linguistic condition shows network of activations consistent with higher-level processing of phonological and </a:t>
            </a:r>
            <a:r>
              <a:rPr lang="en-GB" dirty="0" err="1" smtClean="0"/>
              <a:t>intonational</a:t>
            </a:r>
            <a:r>
              <a:rPr lang="en-GB" dirty="0" smtClean="0"/>
              <a:t> information </a:t>
            </a:r>
          </a:p>
          <a:p>
            <a:pPr lvl="1">
              <a:spcAft>
                <a:spcPts val="600"/>
              </a:spcAft>
              <a:buFont typeface="Arial" pitchFamily="34" charset="0"/>
              <a:buChar char="−"/>
              <a:defRPr/>
            </a:pPr>
            <a:r>
              <a:rPr lang="en-GB" sz="1800" dirty="0" smtClean="0">
                <a:ea typeface="+mn-ea"/>
                <a:cs typeface="+mn-cs"/>
              </a:rPr>
              <a:t>Including bilateral temporal (esp. MTG), R parietal </a:t>
            </a:r>
            <a:r>
              <a:rPr lang="en-GB" sz="1400" dirty="0" smtClean="0"/>
              <a:t>(e.g. Doherty et al. 2004)</a:t>
            </a:r>
          </a:p>
          <a:p>
            <a:pPr>
              <a:spcAft>
                <a:spcPts val="600"/>
              </a:spcAft>
              <a:buFont typeface="Arial"/>
              <a:buChar char="•"/>
              <a:defRPr/>
            </a:pPr>
            <a:r>
              <a:rPr lang="en-GB" dirty="0" smtClean="0"/>
              <a:t>Paralinguistic processing restricted to RIFG, often implicated in processing of emotional prosody </a:t>
            </a:r>
          </a:p>
          <a:p>
            <a:pPr marL="0" indent="0" algn="r">
              <a:spcAft>
                <a:spcPts val="600"/>
              </a:spcAft>
              <a:buNone/>
              <a:defRPr/>
            </a:pPr>
            <a:r>
              <a:rPr lang="en-GB" sz="1200" dirty="0" smtClean="0"/>
              <a:t>(cf. </a:t>
            </a:r>
            <a:r>
              <a:rPr lang="en-GB" sz="1200" dirty="0" err="1" smtClean="0"/>
              <a:t>Schirmer</a:t>
            </a:r>
            <a:r>
              <a:rPr lang="en-GB" sz="1200" dirty="0" smtClean="0"/>
              <a:t> and </a:t>
            </a:r>
            <a:r>
              <a:rPr lang="en-GB" sz="1200" dirty="0" err="1" smtClean="0"/>
              <a:t>Kotz</a:t>
            </a:r>
            <a:r>
              <a:rPr lang="en-GB" sz="1200" dirty="0" smtClean="0"/>
              <a:t> 2006)</a:t>
            </a:r>
            <a:endParaRPr lang="en-GB" dirty="0" smtClean="0"/>
          </a:p>
        </p:txBody>
      </p:sp>
      <p:sp>
        <p:nvSpPr>
          <p:cNvPr id="28" name="Right Arrow 27"/>
          <p:cNvSpPr/>
          <p:nvPr/>
        </p:nvSpPr>
        <p:spPr>
          <a:xfrm>
            <a:off x="4269255" y="3070672"/>
            <a:ext cx="412750" cy="35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Research question</a:t>
            </a:r>
            <a:endParaRPr lang="en-GB" sz="2800" dirty="0"/>
          </a:p>
        </p:txBody>
      </p:sp>
      <p:sp>
        <p:nvSpPr>
          <p:cNvPr id="3" name="Content Placeholder 2"/>
          <p:cNvSpPr>
            <a:spLocks noGrp="1"/>
          </p:cNvSpPr>
          <p:nvPr>
            <p:ph idx="1"/>
          </p:nvPr>
        </p:nvSpPr>
        <p:spPr>
          <a:xfrm>
            <a:off x="555170" y="1700350"/>
            <a:ext cx="8588830" cy="4273096"/>
          </a:xfrm>
        </p:spPr>
        <p:txBody>
          <a:bodyPr/>
          <a:lstStyle/>
          <a:p>
            <a:pPr>
              <a:spcAft>
                <a:spcPts val="600"/>
              </a:spcAft>
            </a:pPr>
            <a:r>
              <a:rPr lang="en-GB" sz="2400" dirty="0" smtClean="0">
                <a:solidFill>
                  <a:schemeClr val="tx1"/>
                </a:solidFill>
                <a:latin typeface="+mn-lt"/>
                <a:ea typeface="+mn-ea"/>
                <a:cs typeface="+mn-cs"/>
              </a:rPr>
              <a:t>Most neurobiological studies of intonation have ignored the distinction between linguistic and paralinguistic uses of intonation</a:t>
            </a:r>
          </a:p>
          <a:p>
            <a:pPr lvl="1">
              <a:spcAft>
                <a:spcPts val="600"/>
              </a:spcAft>
              <a:buNone/>
            </a:pPr>
            <a:r>
              <a:rPr lang="en-GB" dirty="0" smtClean="0">
                <a:solidFill>
                  <a:schemeClr val="tx1"/>
                </a:solidFill>
                <a:latin typeface="+mn-lt"/>
                <a:ea typeface="+mn-ea"/>
                <a:cs typeface="+mn-cs"/>
              </a:rPr>
              <a:t>testing the one without controlling for the other </a:t>
            </a:r>
            <a:r>
              <a:rPr lang="en-GB" sz="1400" dirty="0" smtClean="0">
                <a:solidFill>
                  <a:schemeClr val="tx1"/>
                </a:solidFill>
                <a:latin typeface="+mn-lt"/>
                <a:ea typeface="+mn-ea"/>
                <a:cs typeface="+mn-cs"/>
              </a:rPr>
              <a:t>(cf. </a:t>
            </a:r>
            <a:r>
              <a:rPr lang="en-GB" sz="1400" dirty="0" err="1" smtClean="0">
                <a:solidFill>
                  <a:schemeClr val="tx1"/>
                </a:solidFill>
                <a:latin typeface="+mn-lt"/>
                <a:ea typeface="+mn-ea"/>
                <a:cs typeface="+mn-cs"/>
              </a:rPr>
              <a:t>Wildgruber</a:t>
            </a:r>
            <a:r>
              <a:rPr lang="en-GB" sz="1400" dirty="0" smtClean="0">
                <a:solidFill>
                  <a:schemeClr val="tx1"/>
                </a:solidFill>
                <a:latin typeface="+mn-lt"/>
                <a:ea typeface="+mn-ea"/>
                <a:cs typeface="+mn-cs"/>
              </a:rPr>
              <a:t> et al. 2004)</a:t>
            </a:r>
            <a:endParaRPr lang="en-GB" dirty="0" smtClean="0">
              <a:solidFill>
                <a:schemeClr val="tx1"/>
              </a:solidFill>
              <a:latin typeface="+mn-lt"/>
              <a:ea typeface="+mn-ea"/>
              <a:cs typeface="+mn-cs"/>
            </a:endParaRPr>
          </a:p>
          <a:p>
            <a:pPr>
              <a:spcAft>
                <a:spcPts val="600"/>
              </a:spcAft>
            </a:pPr>
            <a:r>
              <a:rPr lang="en-GB" sz="2400" dirty="0" smtClean="0"/>
              <a:t>P</a:t>
            </a:r>
            <a:r>
              <a:rPr lang="en-GB" sz="2400" dirty="0" smtClean="0">
                <a:solidFill>
                  <a:schemeClr val="tx1"/>
                </a:solidFill>
                <a:latin typeface="+mn-lt"/>
                <a:ea typeface="+mn-ea"/>
                <a:cs typeface="+mn-cs"/>
              </a:rPr>
              <a:t>otential confound between the two</a:t>
            </a:r>
          </a:p>
          <a:p>
            <a:pPr>
              <a:spcAft>
                <a:spcPts val="600"/>
              </a:spcAft>
            </a:pPr>
            <a:r>
              <a:rPr lang="en-GB" sz="2400" dirty="0" smtClean="0">
                <a:solidFill>
                  <a:schemeClr val="tx1"/>
                </a:solidFill>
                <a:latin typeface="+mn-lt"/>
                <a:ea typeface="+mn-ea"/>
                <a:cs typeface="+mn-cs"/>
              </a:rPr>
              <a:t>Widely diverging conclusions about the neural substrates of intonation (cf. Mayer et al. 2002)</a:t>
            </a:r>
          </a:p>
          <a:p>
            <a:pPr>
              <a:spcAft>
                <a:spcPts val="600"/>
              </a:spcAft>
            </a:pPr>
            <a:r>
              <a:rPr lang="en-GB" sz="2400" dirty="0" smtClean="0"/>
              <a:t>Here, we try to disentangle the two by varying the function, but keeping the form constant</a:t>
            </a:r>
          </a:p>
        </p:txBody>
      </p:sp>
      <p:sp>
        <p:nvSpPr>
          <p:cNvPr id="4" name="Right Arrow 3"/>
          <p:cNvSpPr/>
          <p:nvPr/>
        </p:nvSpPr>
        <p:spPr>
          <a:xfrm>
            <a:off x="212274" y="3627119"/>
            <a:ext cx="55517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8117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2800" dirty="0" smtClean="0"/>
              <a:t>Issue: Form and meaning closely intertwined</a:t>
            </a:r>
          </a:p>
        </p:txBody>
      </p:sp>
      <p:sp>
        <p:nvSpPr>
          <p:cNvPr id="3" name="Content Placeholder 2"/>
          <p:cNvSpPr>
            <a:spLocks noGrp="1"/>
          </p:cNvSpPr>
          <p:nvPr>
            <p:ph idx="1"/>
          </p:nvPr>
        </p:nvSpPr>
        <p:spPr>
          <a:xfrm>
            <a:off x="384175" y="1590907"/>
            <a:ext cx="8374063" cy="4203700"/>
          </a:xfrm>
        </p:spPr>
        <p:txBody>
          <a:bodyPr/>
          <a:lstStyle/>
          <a:p>
            <a:pPr eaLnBrk="1" hangingPunct="1">
              <a:spcBef>
                <a:spcPts val="0"/>
              </a:spcBef>
              <a:spcAft>
                <a:spcPts val="600"/>
              </a:spcAft>
              <a:defRPr/>
            </a:pPr>
            <a:r>
              <a:rPr lang="en-GB" sz="2400" dirty="0" smtClean="0"/>
              <a:t>Functional categories and gradient variation are closely intertwined</a:t>
            </a:r>
          </a:p>
          <a:p>
            <a:pPr lvl="1" eaLnBrk="1" hangingPunct="1">
              <a:spcBef>
                <a:spcPts val="0"/>
              </a:spcBef>
              <a:spcAft>
                <a:spcPts val="600"/>
              </a:spcAft>
              <a:buFont typeface="Arial" pitchFamily="34" charset="0"/>
              <a:buChar char="−"/>
              <a:defRPr/>
            </a:pPr>
            <a:r>
              <a:rPr lang="en-GB" sz="1800" dirty="0" smtClean="0"/>
              <a:t>We know very little about how acoustic cues interact in signalling different ‘types’ of meaning</a:t>
            </a:r>
          </a:p>
          <a:p>
            <a:pPr eaLnBrk="1" hangingPunct="1">
              <a:spcBef>
                <a:spcPts val="0"/>
              </a:spcBef>
              <a:spcAft>
                <a:spcPts val="600"/>
              </a:spcAft>
              <a:defRPr/>
            </a:pPr>
            <a:r>
              <a:rPr lang="en-GB" sz="2400" dirty="0" smtClean="0"/>
              <a:t>Both can be used to signal linguistic as well as paralinguistic variation in meaning </a:t>
            </a:r>
            <a:r>
              <a:rPr lang="en-GB" sz="1200" dirty="0" smtClean="0"/>
              <a:t>(e.g. Crystal 1969, </a:t>
            </a:r>
            <a:r>
              <a:rPr lang="en-GB" sz="1200" dirty="0" err="1" smtClean="0"/>
              <a:t>Bolinger</a:t>
            </a:r>
            <a:r>
              <a:rPr lang="en-GB" sz="1200" dirty="0" smtClean="0"/>
              <a:t> 1970, cf. Taylor 1995)</a:t>
            </a:r>
            <a:endParaRPr lang="en-GB" sz="2400" dirty="0" smtClean="0"/>
          </a:p>
          <a:p>
            <a:pPr lvl="1" eaLnBrk="1" hangingPunct="1">
              <a:lnSpc>
                <a:spcPct val="110000"/>
              </a:lnSpc>
              <a:spcBef>
                <a:spcPts val="0"/>
              </a:spcBef>
              <a:spcAft>
                <a:spcPts val="600"/>
              </a:spcAft>
              <a:buFont typeface="Arial" pitchFamily="34" charset="0"/>
              <a:buChar char="−"/>
              <a:defRPr/>
            </a:pPr>
            <a:r>
              <a:rPr lang="en-US" sz="1800" dirty="0" smtClean="0"/>
              <a:t>Gradient variation in form can be categorically meaningful</a:t>
            </a:r>
            <a:r>
              <a:rPr lang="en-GB" sz="1800" dirty="0" smtClean="0"/>
              <a:t> </a:t>
            </a:r>
          </a:p>
          <a:p>
            <a:pPr lvl="1" eaLnBrk="1" hangingPunct="1">
              <a:lnSpc>
                <a:spcPct val="110000"/>
              </a:lnSpc>
              <a:spcBef>
                <a:spcPts val="0"/>
              </a:spcBef>
              <a:spcAft>
                <a:spcPts val="600"/>
              </a:spcAft>
              <a:buFont typeface="Arial" pitchFamily="34" charset="0"/>
              <a:buChar char="−"/>
              <a:defRPr/>
            </a:pPr>
            <a:r>
              <a:rPr lang="en-US" sz="1800" dirty="0" smtClean="0"/>
              <a:t>Categorical variation in form can signal paralinguistic meaning</a:t>
            </a:r>
          </a:p>
          <a:p>
            <a:pPr eaLnBrk="1" hangingPunct="1">
              <a:spcBef>
                <a:spcPts val="0"/>
              </a:spcBef>
              <a:spcAft>
                <a:spcPts val="600"/>
              </a:spcAft>
              <a:defRPr/>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Intonation and animal communication?</a:t>
            </a:r>
            <a:endParaRPr lang="en-GB" dirty="0"/>
          </a:p>
        </p:txBody>
      </p:sp>
      <p:pic>
        <p:nvPicPr>
          <p:cNvPr id="5" name="Picture 4" descr="growlinggorilla.jpg"/>
          <p:cNvPicPr>
            <a:picLocks noChangeAspect="1"/>
          </p:cNvPicPr>
          <p:nvPr/>
        </p:nvPicPr>
        <p:blipFill>
          <a:blip r:embed="rId2" cstate="print"/>
          <a:stretch>
            <a:fillRect/>
          </a:stretch>
        </p:blipFill>
        <p:spPr>
          <a:xfrm>
            <a:off x="295275" y="4574857"/>
            <a:ext cx="2305050" cy="1457325"/>
          </a:xfrm>
          <a:prstGeom prst="rect">
            <a:avLst/>
          </a:prstGeom>
        </p:spPr>
      </p:pic>
      <p:pic>
        <p:nvPicPr>
          <p:cNvPr id="6" name="Picture 5" descr="silverback.jpg"/>
          <p:cNvPicPr>
            <a:picLocks noChangeAspect="1"/>
          </p:cNvPicPr>
          <p:nvPr/>
        </p:nvPicPr>
        <p:blipFill>
          <a:blip r:embed="rId3" cstate="print"/>
          <a:stretch>
            <a:fillRect/>
          </a:stretch>
        </p:blipFill>
        <p:spPr>
          <a:xfrm>
            <a:off x="4019550" y="4576762"/>
            <a:ext cx="1714500" cy="1362075"/>
          </a:xfrm>
          <a:prstGeom prst="rect">
            <a:avLst/>
          </a:prstGeom>
        </p:spPr>
      </p:pic>
      <p:pic>
        <p:nvPicPr>
          <p:cNvPr id="7" name="Picture 6" descr="SCREAMINGMONKEY.jpg"/>
          <p:cNvPicPr>
            <a:picLocks noChangeAspect="1"/>
          </p:cNvPicPr>
          <p:nvPr/>
        </p:nvPicPr>
        <p:blipFill>
          <a:blip r:embed="rId4" cstate="print"/>
          <a:stretch>
            <a:fillRect/>
          </a:stretch>
        </p:blipFill>
        <p:spPr>
          <a:xfrm>
            <a:off x="7700010" y="3870960"/>
            <a:ext cx="1181100" cy="914400"/>
          </a:xfrm>
          <a:prstGeom prst="rect">
            <a:avLst/>
          </a:prstGeom>
        </p:spPr>
      </p:pic>
      <p:sp>
        <p:nvSpPr>
          <p:cNvPr id="3" name="Content Placeholder 2"/>
          <p:cNvSpPr>
            <a:spLocks noGrp="1"/>
          </p:cNvSpPr>
          <p:nvPr>
            <p:ph idx="1"/>
          </p:nvPr>
        </p:nvSpPr>
        <p:spPr>
          <a:xfrm>
            <a:off x="373697" y="1569720"/>
            <a:ext cx="8374063" cy="4067175"/>
          </a:xfrm>
        </p:spPr>
        <p:txBody>
          <a:bodyPr/>
          <a:lstStyle/>
          <a:p>
            <a:pPr>
              <a:spcAft>
                <a:spcPts val="600"/>
              </a:spcAft>
            </a:pPr>
            <a:r>
              <a:rPr lang="en-GB" dirty="0" smtClean="0"/>
              <a:t>Dual function rooted in biological imperatives (</a:t>
            </a:r>
            <a:r>
              <a:rPr lang="en-GB" dirty="0" err="1" smtClean="0"/>
              <a:t>Gussenhoven</a:t>
            </a:r>
            <a:r>
              <a:rPr lang="en-GB" dirty="0" smtClean="0"/>
              <a:t> 2002):</a:t>
            </a:r>
          </a:p>
          <a:p>
            <a:pPr>
              <a:spcAft>
                <a:spcPts val="600"/>
              </a:spcAft>
            </a:pPr>
            <a:r>
              <a:rPr lang="en-GB" dirty="0" smtClean="0"/>
              <a:t>Universality in paralinguistic use of </a:t>
            </a:r>
            <a:r>
              <a:rPr lang="en-GB" dirty="0" err="1" smtClean="0"/>
              <a:t>intonational</a:t>
            </a:r>
            <a:r>
              <a:rPr lang="en-GB" dirty="0" smtClean="0"/>
              <a:t> cues, e.g. Frequency Code (</a:t>
            </a:r>
            <a:r>
              <a:rPr lang="en-GB" dirty="0" err="1" smtClean="0"/>
              <a:t>Ohala</a:t>
            </a:r>
            <a:r>
              <a:rPr lang="en-GB" dirty="0" smtClean="0"/>
              <a:t> 1983): </a:t>
            </a:r>
          </a:p>
          <a:p>
            <a:pPr>
              <a:spcAft>
                <a:spcPts val="600"/>
              </a:spcAft>
            </a:pPr>
            <a:r>
              <a:rPr lang="en-GB" dirty="0" smtClean="0"/>
              <a:t>Biologically determined condition: Variation </a:t>
            </a:r>
            <a:r>
              <a:rPr lang="en-GB" dirty="0" smtClean="0"/>
              <a:t>of size </a:t>
            </a:r>
            <a:r>
              <a:rPr lang="en-GB" dirty="0" smtClean="0"/>
              <a:t>of larynx ~ F0, and variation of size of larynx ~ overall body size:</a:t>
            </a:r>
          </a:p>
          <a:p>
            <a:pPr>
              <a:spcAft>
                <a:spcPts val="600"/>
              </a:spcAft>
            </a:pPr>
            <a:r>
              <a:rPr lang="en-GB" dirty="0" smtClean="0"/>
              <a:t>Lower </a:t>
            </a:r>
            <a:r>
              <a:rPr lang="en-GB" dirty="0" smtClean="0"/>
              <a:t>F0 with larger </a:t>
            </a:r>
            <a:r>
              <a:rPr lang="en-GB" dirty="0" smtClean="0"/>
              <a:t>larynxes, </a:t>
            </a:r>
            <a:r>
              <a:rPr lang="en-GB" dirty="0" smtClean="0"/>
              <a:t>and </a:t>
            </a:r>
            <a:r>
              <a:rPr lang="en-GB" dirty="0" smtClean="0"/>
              <a:t>higher </a:t>
            </a:r>
            <a:r>
              <a:rPr lang="en-GB" dirty="0" smtClean="0"/>
              <a:t>F0 with smaller </a:t>
            </a:r>
            <a:r>
              <a:rPr lang="en-GB" dirty="0"/>
              <a:t>larynxes </a:t>
            </a:r>
            <a:endParaRPr lang="en-GB" dirty="0" smtClean="0"/>
          </a:p>
          <a:p>
            <a:pPr>
              <a:spcAft>
                <a:spcPts val="600"/>
              </a:spcAft>
            </a:pPr>
            <a:r>
              <a:rPr lang="en-GB" dirty="0" smtClean="0"/>
              <a:t>F0  exploited for the expression of power relations</a:t>
            </a:r>
          </a:p>
          <a:p>
            <a:pPr>
              <a:spcAft>
                <a:spcPts val="600"/>
              </a:spcAft>
            </a:pPr>
            <a:r>
              <a:rPr lang="en-GB" dirty="0" smtClean="0"/>
              <a:t>Linguistic uses of intonation (informational rather than affective or attitudinal) can be </a:t>
            </a:r>
            <a:r>
              <a:rPr lang="en-GB" dirty="0" err="1" smtClean="0"/>
              <a:t>grammaticalised</a:t>
            </a:r>
            <a:r>
              <a:rPr lang="en-GB" dirty="0" smtClean="0"/>
              <a:t> uses of these ‘universal’ form-meaning relations. </a:t>
            </a:r>
          </a:p>
          <a:p>
            <a:pPr>
              <a:spcAft>
                <a:spcPts val="600"/>
              </a:spcAft>
            </a:pPr>
            <a:r>
              <a:rPr lang="en-GB" dirty="0" smtClean="0"/>
              <a:t>Encoding becomes discrete, language-specific, and form-meaning relation may be arbitrary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506413" y="3195320"/>
            <a:ext cx="8239125" cy="1360488"/>
          </a:xfrm>
          <a:prstGeom prst="rect">
            <a:avLst/>
          </a:prstGeom>
          <a:solidFill>
            <a:srgbClr val="DDDDDD"/>
          </a:solidFill>
          <a:ln w="9525">
            <a:solidFill>
              <a:schemeClr val="bg2"/>
            </a:solidFill>
            <a:miter lim="800000"/>
            <a:headEnd/>
            <a:tailEnd/>
          </a:ln>
          <a:effectLst/>
        </p:spPr>
        <p:txBody>
          <a:bodyPr wrap="none" anchor="ctr"/>
          <a:lstStyle/>
          <a:p>
            <a:endParaRPr lang="en-GB"/>
          </a:p>
        </p:txBody>
      </p:sp>
      <p:sp>
        <p:nvSpPr>
          <p:cNvPr id="467972" name="Rectangle 4"/>
          <p:cNvSpPr>
            <a:spLocks noGrp="1" noChangeArrowheads="1"/>
          </p:cNvSpPr>
          <p:nvPr>
            <p:ph type="title"/>
          </p:nvPr>
        </p:nvSpPr>
        <p:spPr>
          <a:xfrm>
            <a:off x="457200" y="364490"/>
            <a:ext cx="7772400" cy="889000"/>
          </a:xfrm>
        </p:spPr>
        <p:txBody>
          <a:bodyPr/>
          <a:lstStyle/>
          <a:p>
            <a:r>
              <a:rPr lang="en-GB" altLang="en-GB" dirty="0" smtClean="0"/>
              <a:t>Linguistically encoded form-function</a:t>
            </a:r>
            <a:endParaRPr lang="en-GB" altLang="en-GB" dirty="0"/>
          </a:p>
        </p:txBody>
      </p:sp>
      <p:sp>
        <p:nvSpPr>
          <p:cNvPr id="467974" name="Text Box 6"/>
          <p:cNvSpPr txBox="1">
            <a:spLocks noChangeArrowheads="1"/>
          </p:cNvSpPr>
          <p:nvPr/>
        </p:nvSpPr>
        <p:spPr bwMode="auto">
          <a:xfrm>
            <a:off x="5568950" y="4687253"/>
            <a:ext cx="2273379" cy="461665"/>
          </a:xfrm>
          <a:prstGeom prst="rect">
            <a:avLst/>
          </a:prstGeom>
          <a:noFill/>
          <a:ln w="9525">
            <a:noFill/>
            <a:miter lim="800000"/>
            <a:headEnd/>
            <a:tailEnd/>
          </a:ln>
          <a:effectLst/>
        </p:spPr>
        <p:txBody>
          <a:bodyPr wrap="none">
            <a:spAutoFit/>
          </a:bodyPr>
          <a:lstStyle/>
          <a:p>
            <a:r>
              <a:rPr lang="en-GB" altLang="en-GB" sz="2400" dirty="0">
                <a:solidFill>
                  <a:srgbClr val="002060"/>
                </a:solidFill>
                <a:latin typeface="Arial" pitchFamily="34" charset="0"/>
              </a:rPr>
              <a:t>on the   railings</a:t>
            </a:r>
          </a:p>
        </p:txBody>
      </p:sp>
      <p:sp>
        <p:nvSpPr>
          <p:cNvPr id="467980" name="Text Box 12"/>
          <p:cNvSpPr txBox="1">
            <a:spLocks noChangeArrowheads="1"/>
          </p:cNvSpPr>
          <p:nvPr/>
        </p:nvSpPr>
        <p:spPr bwMode="auto">
          <a:xfrm>
            <a:off x="1639888" y="4688840"/>
            <a:ext cx="2528256" cy="461665"/>
          </a:xfrm>
          <a:prstGeom prst="rect">
            <a:avLst/>
          </a:prstGeom>
          <a:noFill/>
          <a:ln w="9525">
            <a:noFill/>
            <a:miter lim="800000"/>
            <a:headEnd/>
            <a:tailEnd/>
          </a:ln>
          <a:effectLst/>
        </p:spPr>
        <p:txBody>
          <a:bodyPr wrap="none">
            <a:spAutoFit/>
          </a:bodyPr>
          <a:lstStyle/>
          <a:p>
            <a:r>
              <a:rPr lang="en-GB" altLang="en-GB" sz="2400" dirty="0">
                <a:solidFill>
                  <a:srgbClr val="002060"/>
                </a:solidFill>
                <a:latin typeface="Arial" pitchFamily="34" charset="0"/>
              </a:rPr>
              <a:t>on the </a:t>
            </a:r>
            <a:r>
              <a:rPr lang="en-GB" altLang="en-GB" sz="2400" dirty="0" smtClean="0">
                <a:solidFill>
                  <a:srgbClr val="002060"/>
                </a:solidFill>
                <a:latin typeface="Arial" pitchFamily="34" charset="0"/>
              </a:rPr>
              <a:t>     railings</a:t>
            </a:r>
            <a:endParaRPr lang="en-GB" altLang="en-GB" sz="2400" dirty="0">
              <a:solidFill>
                <a:srgbClr val="002060"/>
              </a:solidFill>
              <a:latin typeface="Arial" pitchFamily="34" charset="0"/>
            </a:endParaRPr>
          </a:p>
        </p:txBody>
      </p:sp>
      <p:pic>
        <p:nvPicPr>
          <p:cNvPr id="467981" name="Picture 13" descr=" cfall.tif                                                      000082AA Hard Disk                      B1B61155:"/>
          <p:cNvPicPr>
            <a:picLocks noChangeAspect="1" noChangeArrowheads="1"/>
          </p:cNvPicPr>
          <p:nvPr/>
        </p:nvPicPr>
        <p:blipFill>
          <a:blip r:embed="rId7" cstate="print"/>
          <a:srcRect/>
          <a:stretch>
            <a:fillRect/>
          </a:stretch>
        </p:blipFill>
        <p:spPr bwMode="auto">
          <a:xfrm>
            <a:off x="528638" y="3046095"/>
            <a:ext cx="4665662" cy="1514475"/>
          </a:xfrm>
          <a:prstGeom prst="rect">
            <a:avLst/>
          </a:prstGeom>
          <a:noFill/>
        </p:spPr>
      </p:pic>
      <p:pic>
        <p:nvPicPr>
          <p:cNvPr id="467982" name="Picture 14" descr=" brise.tif                                                      000082AA Hard Disk                      B1B61155:"/>
          <p:cNvPicPr>
            <a:picLocks noChangeAspect="1" noChangeArrowheads="1"/>
          </p:cNvPicPr>
          <p:nvPr/>
        </p:nvPicPr>
        <p:blipFill>
          <a:blip r:embed="rId8" cstate="print"/>
          <a:srcRect/>
          <a:stretch>
            <a:fillRect/>
          </a:stretch>
        </p:blipFill>
        <p:spPr bwMode="auto">
          <a:xfrm>
            <a:off x="4583113" y="3038158"/>
            <a:ext cx="4148137" cy="1516062"/>
          </a:xfrm>
          <a:prstGeom prst="rect">
            <a:avLst/>
          </a:prstGeom>
          <a:noFill/>
        </p:spPr>
      </p:pic>
      <p:pic>
        <p:nvPicPr>
          <p:cNvPr id="468005" name="Picture 3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698818" y="3416618"/>
            <a:ext cx="406400" cy="406400"/>
          </a:xfrm>
          <a:prstGeom prst="rect">
            <a:avLst/>
          </a:prstGeom>
          <a:noFill/>
        </p:spPr>
      </p:pic>
      <p:pic>
        <p:nvPicPr>
          <p:cNvPr id="468006" name="Picture 38">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9" cstate="print"/>
          <a:srcRect/>
          <a:stretch>
            <a:fillRect/>
          </a:stretch>
        </p:blipFill>
        <p:spPr bwMode="auto">
          <a:xfrm>
            <a:off x="8343583" y="3400743"/>
            <a:ext cx="406400" cy="406400"/>
          </a:xfrm>
          <a:prstGeom prst="rect">
            <a:avLst/>
          </a:prstGeom>
          <a:noFill/>
        </p:spPr>
      </p:pic>
      <p:sp>
        <p:nvSpPr>
          <p:cNvPr id="39" name="Rectangle 1027"/>
          <p:cNvSpPr txBox="1">
            <a:spLocks noChangeArrowheads="1"/>
          </p:cNvSpPr>
          <p:nvPr/>
        </p:nvSpPr>
        <p:spPr>
          <a:xfrm>
            <a:off x="547915" y="1442720"/>
            <a:ext cx="8272463" cy="2351088"/>
          </a:xfrm>
          <a:prstGeom prst="rect">
            <a:avLst/>
          </a:prstGeom>
        </p:spPr>
        <p:txBody>
          <a:bodyPr/>
          <a:lstStyle/>
          <a:p>
            <a:pPr marL="388938" marR="0" lvl="0" indent="-388938" algn="l" defTabSz="914400" rtl="0" eaLnBrk="0" fontAlgn="base" latinLnBrk="0" hangingPunct="0">
              <a:lnSpc>
                <a:spcPct val="100000"/>
              </a:lnSpc>
              <a:spcBef>
                <a:spcPts val="0"/>
              </a:spcBef>
              <a:spcAft>
                <a:spcPts val="600"/>
              </a:spcAft>
              <a:buClrTx/>
              <a:buSzTx/>
              <a:buFontTx/>
              <a:buNone/>
              <a:tabLst/>
              <a:defRPr/>
            </a:pPr>
            <a:r>
              <a:rPr kumimoji="0" lang="en-GB" altLang="en-GB" sz="2400" b="0" i="0" u="none" strike="noStrike" kern="0" cap="none" spc="0" normalizeH="0" baseline="0" noProof="0" dirty="0" smtClean="0">
                <a:ln>
                  <a:noFill/>
                </a:ln>
                <a:solidFill>
                  <a:srgbClr val="002060"/>
                </a:solidFill>
                <a:effectLst/>
                <a:uLnTx/>
                <a:uFillTx/>
                <a:latin typeface="+mn-lt"/>
                <a:ea typeface="+mn-ea"/>
                <a:cs typeface="+mn-cs"/>
              </a:rPr>
              <a:t>Most common tune in statements:</a:t>
            </a:r>
          </a:p>
          <a:p>
            <a:pPr marL="388938" marR="0" lvl="0" indent="-388938" algn="l" defTabSz="914400" rtl="0" eaLnBrk="0" fontAlgn="base" latinLnBrk="0" hangingPunct="0">
              <a:lnSpc>
                <a:spcPct val="100000"/>
              </a:lnSpc>
              <a:spcBef>
                <a:spcPts val="0"/>
              </a:spcBef>
              <a:spcAft>
                <a:spcPts val="600"/>
              </a:spcAft>
              <a:buClrTx/>
              <a:buSzTx/>
              <a:buFontTx/>
              <a:buChar char="•"/>
              <a:tabLst/>
              <a:defRPr/>
            </a:pPr>
            <a:r>
              <a:rPr kumimoji="0" lang="en-GB" altLang="en-GB" sz="2400" b="0" i="0" u="none" strike="noStrike" kern="0" cap="none" spc="0" normalizeH="0" baseline="0" noProof="0" dirty="0" smtClean="0">
                <a:ln>
                  <a:noFill/>
                </a:ln>
                <a:solidFill>
                  <a:srgbClr val="002060"/>
                </a:solidFill>
                <a:effectLst/>
                <a:uLnTx/>
                <a:uFillTx/>
                <a:latin typeface="+mn-lt"/>
                <a:ea typeface="+mn-ea"/>
                <a:cs typeface="+mn-cs"/>
              </a:rPr>
              <a:t>falling in Cambridge English, but</a:t>
            </a:r>
          </a:p>
          <a:p>
            <a:pPr marL="388938" marR="0" lvl="0" indent="-388938" algn="l" defTabSz="914400" rtl="0" eaLnBrk="0" fontAlgn="base" latinLnBrk="0" hangingPunct="0">
              <a:lnSpc>
                <a:spcPct val="100000"/>
              </a:lnSpc>
              <a:spcBef>
                <a:spcPts val="0"/>
              </a:spcBef>
              <a:spcAft>
                <a:spcPts val="600"/>
              </a:spcAft>
              <a:buClrTx/>
              <a:buSzTx/>
              <a:buFontTx/>
              <a:buChar char="•"/>
              <a:tabLst/>
              <a:defRPr/>
            </a:pPr>
            <a:r>
              <a:rPr kumimoji="0" lang="en-GB" altLang="en-GB" sz="2400" b="0" i="0" u="none" strike="noStrike" kern="0" cap="none" spc="0" normalizeH="0" baseline="0" noProof="0" dirty="0" smtClean="0">
                <a:ln>
                  <a:noFill/>
                </a:ln>
                <a:solidFill>
                  <a:srgbClr val="002060"/>
                </a:solidFill>
                <a:effectLst/>
                <a:uLnTx/>
                <a:uFillTx/>
                <a:latin typeface="+mn-lt"/>
                <a:ea typeface="+mn-ea"/>
                <a:cs typeface="+mn-cs"/>
              </a:rPr>
              <a:t>rising in Belfast English	</a:t>
            </a:r>
            <a:endParaRPr kumimoji="0" lang="en-GB" altLang="en-GB" sz="2400" b="0" i="0" u="none" strike="noStrike" kern="0" cap="none" spc="0" normalizeH="0" baseline="0" noProof="0" dirty="0">
              <a:ln>
                <a:noFill/>
              </a:ln>
              <a:solidFill>
                <a:srgbClr val="002060"/>
              </a:solidFill>
              <a:effectLst/>
              <a:uLnTx/>
              <a:uFillTx/>
              <a:latin typeface="+mn-lt"/>
              <a:ea typeface="+mn-ea"/>
              <a:cs typeface="+mn-cs"/>
            </a:endParaRPr>
          </a:p>
        </p:txBody>
      </p:sp>
      <p:sp>
        <p:nvSpPr>
          <p:cNvPr id="467979" name="Text Box 11"/>
          <p:cNvSpPr txBox="1">
            <a:spLocks noChangeArrowheads="1"/>
          </p:cNvSpPr>
          <p:nvPr/>
        </p:nvSpPr>
        <p:spPr bwMode="auto">
          <a:xfrm>
            <a:off x="464457" y="2915933"/>
            <a:ext cx="8415338" cy="400110"/>
          </a:xfrm>
          <a:prstGeom prst="rect">
            <a:avLst/>
          </a:prstGeom>
          <a:solidFill>
            <a:schemeClr val="bg1"/>
          </a:solidFill>
          <a:ln w="12700">
            <a:noFill/>
            <a:miter lim="800000"/>
            <a:headEnd type="none" w="sm" len="sm"/>
            <a:tailEnd type="none" w="sm" len="sm"/>
          </a:ln>
          <a:effectLst/>
        </p:spPr>
        <p:txBody>
          <a:bodyPr wrap="square" anchor="ctr">
            <a:spAutoFit/>
          </a:bodyPr>
          <a:lstStyle/>
          <a:p>
            <a:pPr>
              <a:spcBef>
                <a:spcPct val="50000"/>
              </a:spcBef>
            </a:pPr>
            <a:r>
              <a:rPr lang="en-GB" altLang="en-GB" sz="2000" dirty="0" smtClean="0">
                <a:solidFill>
                  <a:srgbClr val="002060"/>
                </a:solidFill>
                <a:latin typeface="Times New Roman" pitchFamily="18" charset="0"/>
              </a:rPr>
              <a:t>	Cambridge </a:t>
            </a:r>
            <a:r>
              <a:rPr lang="en-GB" altLang="en-GB" sz="2000" dirty="0">
                <a:solidFill>
                  <a:srgbClr val="002060"/>
                </a:solidFill>
                <a:latin typeface="Times New Roman" pitchFamily="18" charset="0"/>
              </a:rPr>
              <a:t>English		</a:t>
            </a:r>
            <a:r>
              <a:rPr lang="en-GB" altLang="en-GB" sz="2000" dirty="0" smtClean="0">
                <a:solidFill>
                  <a:srgbClr val="002060"/>
                </a:solidFill>
                <a:latin typeface="Times New Roman" pitchFamily="18" charset="0"/>
              </a:rPr>
              <a:t>	Belfast </a:t>
            </a:r>
            <a:r>
              <a:rPr lang="en-GB" altLang="en-GB" sz="2000" dirty="0">
                <a:solidFill>
                  <a:srgbClr val="002060"/>
                </a:solidFill>
                <a:latin typeface="Times New Roman" pitchFamily="18" charset="0"/>
              </a:rPr>
              <a:t>English</a:t>
            </a:r>
          </a:p>
        </p:txBody>
      </p:sp>
      <p:sp>
        <p:nvSpPr>
          <p:cNvPr id="40" name="Rectangle 1031"/>
          <p:cNvSpPr>
            <a:spLocks noChangeArrowheads="1"/>
          </p:cNvSpPr>
          <p:nvPr/>
        </p:nvSpPr>
        <p:spPr bwMode="auto">
          <a:xfrm>
            <a:off x="3703090" y="6428303"/>
            <a:ext cx="5336717" cy="307777"/>
          </a:xfrm>
          <a:prstGeom prst="rect">
            <a:avLst/>
          </a:prstGeom>
          <a:noFill/>
          <a:ln w="12700">
            <a:noFill/>
            <a:miter lim="800000"/>
            <a:headEnd type="none" w="sm" len="sm"/>
            <a:tailEnd type="none" w="sm" len="sm"/>
          </a:ln>
          <a:effectLst/>
        </p:spPr>
        <p:txBody>
          <a:bodyPr wrap="none" anchor="ctr">
            <a:spAutoFit/>
          </a:bodyPr>
          <a:lstStyle/>
          <a:p>
            <a:pPr algn="ctr"/>
            <a:r>
              <a:rPr lang="en-GB" altLang="en-GB" sz="1400" dirty="0" smtClean="0">
                <a:solidFill>
                  <a:schemeClr val="bg1"/>
                </a:solidFill>
              </a:rPr>
              <a:t>(</a:t>
            </a:r>
            <a:r>
              <a:rPr lang="en-GB" altLang="en-GB" sz="1400" dirty="0" err="1" smtClean="0">
                <a:solidFill>
                  <a:schemeClr val="bg1"/>
                </a:solidFill>
              </a:rPr>
              <a:t>Jarman</a:t>
            </a:r>
            <a:r>
              <a:rPr lang="en-GB" altLang="en-GB" sz="1400" dirty="0" smtClean="0">
                <a:solidFill>
                  <a:schemeClr val="bg1"/>
                </a:solidFill>
              </a:rPr>
              <a:t> </a:t>
            </a:r>
            <a:r>
              <a:rPr lang="en-GB" altLang="en-GB" sz="1400" dirty="0">
                <a:solidFill>
                  <a:schemeClr val="bg1"/>
                </a:solidFill>
              </a:rPr>
              <a:t>&amp; </a:t>
            </a:r>
            <a:r>
              <a:rPr lang="en-GB" altLang="en-GB" sz="1400" dirty="0" err="1">
                <a:solidFill>
                  <a:schemeClr val="bg1"/>
                </a:solidFill>
              </a:rPr>
              <a:t>Cruttenden</a:t>
            </a:r>
            <a:r>
              <a:rPr lang="en-GB" altLang="en-GB" sz="1400" dirty="0">
                <a:solidFill>
                  <a:schemeClr val="bg1"/>
                </a:solidFill>
              </a:rPr>
              <a:t> 1976, </a:t>
            </a:r>
            <a:r>
              <a:rPr lang="en-GB" altLang="en-GB" sz="1400" dirty="0" err="1">
                <a:solidFill>
                  <a:schemeClr val="bg1"/>
                </a:solidFill>
              </a:rPr>
              <a:t>Rahilly</a:t>
            </a:r>
            <a:r>
              <a:rPr lang="en-GB" altLang="en-GB" sz="1400" dirty="0">
                <a:solidFill>
                  <a:schemeClr val="bg1"/>
                </a:solidFill>
              </a:rPr>
              <a:t> 1991, </a:t>
            </a:r>
            <a:r>
              <a:rPr lang="en-GB" altLang="en-GB" sz="1400" dirty="0" err="1">
                <a:solidFill>
                  <a:schemeClr val="bg1"/>
                </a:solidFill>
              </a:rPr>
              <a:t>Grabe</a:t>
            </a:r>
            <a:r>
              <a:rPr lang="en-GB" altLang="en-GB" sz="1400" dirty="0">
                <a:solidFill>
                  <a:schemeClr val="bg1"/>
                </a:solidFill>
              </a:rPr>
              <a:t> </a:t>
            </a:r>
            <a:r>
              <a:rPr lang="en-GB" altLang="en-GB" sz="1400" dirty="0" smtClean="0">
                <a:solidFill>
                  <a:schemeClr val="bg1"/>
                </a:solidFill>
              </a:rPr>
              <a:t>and Post 2004)</a:t>
            </a:r>
            <a:endParaRPr lang="en-GB" altLang="en-GB" sz="1400" dirty="0">
              <a:solidFill>
                <a:schemeClr val="bg1"/>
              </a:solidFill>
            </a:endParaRPr>
          </a:p>
        </p:txBody>
      </p:sp>
      <p:sp>
        <p:nvSpPr>
          <p:cNvPr id="41" name="Right Arrow 40"/>
          <p:cNvSpPr/>
          <p:nvPr/>
        </p:nvSpPr>
        <p:spPr>
          <a:xfrm>
            <a:off x="5776685" y="2110376"/>
            <a:ext cx="508000" cy="377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2" name="TextBox 41"/>
          <p:cNvSpPr txBox="1"/>
          <p:nvPr/>
        </p:nvSpPr>
        <p:spPr>
          <a:xfrm>
            <a:off x="6429829" y="1887220"/>
            <a:ext cx="2714171" cy="830997"/>
          </a:xfrm>
          <a:prstGeom prst="rect">
            <a:avLst/>
          </a:prstGeom>
          <a:noFill/>
        </p:spPr>
        <p:txBody>
          <a:bodyPr wrap="square" rtlCol="0">
            <a:spAutoFit/>
          </a:bodyPr>
          <a:lstStyle/>
          <a:p>
            <a:r>
              <a:rPr lang="en-GB" sz="2400" dirty="0" smtClean="0"/>
              <a:t>Different forms for same meaning</a:t>
            </a:r>
            <a:endParaRPr lang="en-GB" sz="2400" dirty="0"/>
          </a:p>
        </p:txBody>
      </p:sp>
      <p:sp>
        <p:nvSpPr>
          <p:cNvPr id="44" name="Rectangle 43"/>
          <p:cNvSpPr/>
          <p:nvPr/>
        </p:nvSpPr>
        <p:spPr>
          <a:xfrm>
            <a:off x="2895600" y="3337560"/>
            <a:ext cx="1341120" cy="1173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953250" y="3368040"/>
            <a:ext cx="956310" cy="1173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22960" y="5468035"/>
            <a:ext cx="7818120" cy="461665"/>
          </a:xfrm>
          <a:prstGeom prst="rect">
            <a:avLst/>
          </a:prstGeom>
        </p:spPr>
        <p:txBody>
          <a:bodyPr wrap="square">
            <a:spAutoFit/>
          </a:bodyPr>
          <a:lstStyle/>
          <a:p>
            <a:r>
              <a:rPr lang="en-GB" sz="2400" dirty="0" smtClean="0"/>
              <a:t>relations are language-specific, arbitrary and discrete</a:t>
            </a:r>
            <a:endParaRPr lang="en-GB" sz="2400" dirty="0"/>
          </a:p>
        </p:txBody>
      </p:sp>
      <p:sp>
        <p:nvSpPr>
          <p:cNvPr id="47" name="Right Arrow 46"/>
          <p:cNvSpPr/>
          <p:nvPr/>
        </p:nvSpPr>
        <p:spPr>
          <a:xfrm>
            <a:off x="229325" y="5539376"/>
            <a:ext cx="508000" cy="377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800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44" fill="hold"/>
                                        <p:tgtEl>
                                          <p:spTgt spid="468005"/>
                                        </p:tgtEl>
                                      </p:cBhvr>
                                    </p:cmd>
                                  </p:childTnLst>
                                </p:cTn>
                              </p:par>
                            </p:childTnLst>
                          </p:cTn>
                        </p:par>
                      </p:childTnLst>
                    </p:cTn>
                  </p:par>
                </p:childTnLst>
              </p:cTn>
              <p:nextCondLst>
                <p:cond evt="onClick" delay="0">
                  <p:tgtEl>
                    <p:spTgt spid="468005"/>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468005"/>
                </p:tgtEl>
              </p:cMediaNode>
            </p:audio>
            <p:seq concurrent="1" nextAc="seek">
              <p:cTn id="27" restart="whenNotActive" fill="hold" evtFilter="cancelBubble" nodeType="interactiveSeq">
                <p:stCondLst>
                  <p:cond evt="onClick" delay="0">
                    <p:tgtEl>
                      <p:spTgt spid="468006"/>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331" fill="hold"/>
                                        <p:tgtEl>
                                          <p:spTgt spid="468006"/>
                                        </p:tgtEl>
                                      </p:cBhvr>
                                    </p:cmd>
                                  </p:childTnLst>
                                </p:cTn>
                              </p:par>
                            </p:childTnLst>
                          </p:cTn>
                        </p:par>
                      </p:childTnLst>
                    </p:cTn>
                  </p:par>
                </p:childTnLst>
              </p:cTn>
              <p:nextCondLst>
                <p:cond evt="onClick" delay="0">
                  <p:tgtEl>
                    <p:spTgt spid="468006"/>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468006"/>
                </p:tgtEl>
              </p:cMediaNode>
            </p:audio>
          </p:childTnLst>
        </p:cTn>
      </p:par>
    </p:tnLst>
    <p:bldLst>
      <p:bldP spid="41" grpId="0" animBg="1"/>
      <p:bldP spid="42" grpId="0"/>
      <p:bldP spid="44" grpId="0" animBg="1"/>
      <p:bldP spid="45" grpId="0" animBg="1"/>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dirty="0" smtClean="0"/>
              <a:t>Form-function in intonation: Theorising</a:t>
            </a:r>
          </a:p>
        </p:txBody>
      </p:sp>
      <p:sp>
        <p:nvSpPr>
          <p:cNvPr id="177155" name="Rectangle 3"/>
          <p:cNvSpPr>
            <a:spLocks noGrp="1" noChangeArrowheads="1"/>
          </p:cNvSpPr>
          <p:nvPr>
            <p:ph type="body" idx="1"/>
          </p:nvPr>
        </p:nvSpPr>
        <p:spPr>
          <a:xfrm>
            <a:off x="361950" y="1858115"/>
            <a:ext cx="8439150" cy="5105400"/>
          </a:xfrm>
        </p:spPr>
        <p:txBody>
          <a:bodyPr/>
          <a:lstStyle/>
          <a:p>
            <a:pPr marL="457200" indent="-457200" eaLnBrk="1" hangingPunct="1">
              <a:spcAft>
                <a:spcPts val="600"/>
              </a:spcAft>
              <a:buFontTx/>
              <a:buNone/>
              <a:defRPr/>
            </a:pPr>
            <a:r>
              <a:rPr lang="en-GB" sz="2400" dirty="0" smtClean="0"/>
              <a:t>Development theories form-function </a:t>
            </a:r>
            <a:r>
              <a:rPr lang="en-GB" sz="2400" dirty="0" smtClean="0"/>
              <a:t>relation in intonation:</a:t>
            </a:r>
            <a:endParaRPr lang="en-GB" sz="2400" dirty="0" smtClean="0"/>
          </a:p>
          <a:p>
            <a:pPr marL="457200" indent="-457200" eaLnBrk="1" hangingPunct="1">
              <a:spcAft>
                <a:spcPts val="600"/>
              </a:spcAft>
              <a:defRPr/>
            </a:pPr>
            <a:r>
              <a:rPr lang="en-GB" sz="2400" dirty="0" smtClean="0"/>
              <a:t>requires better understanding of dependencies in fine phonetic detail of </a:t>
            </a:r>
            <a:r>
              <a:rPr lang="en-GB" sz="2400" dirty="0" err="1" smtClean="0"/>
              <a:t>intonational</a:t>
            </a:r>
            <a:r>
              <a:rPr lang="en-GB" sz="2400" dirty="0" smtClean="0"/>
              <a:t> cues</a:t>
            </a:r>
          </a:p>
          <a:p>
            <a:pPr marL="457200" indent="-457200" eaLnBrk="1" hangingPunct="1">
              <a:spcAft>
                <a:spcPts val="600"/>
              </a:spcAft>
              <a:defRPr/>
            </a:pPr>
            <a:r>
              <a:rPr lang="en-GB" sz="2400" dirty="0" smtClean="0"/>
              <a:t>which signal separable but intertwined components in </a:t>
            </a:r>
            <a:r>
              <a:rPr lang="en-GB" sz="2400" dirty="0" err="1" smtClean="0"/>
              <a:t>intonational</a:t>
            </a:r>
            <a:r>
              <a:rPr lang="en-GB" sz="2400" dirty="0" smtClean="0"/>
              <a:t> meaning </a:t>
            </a:r>
            <a:r>
              <a:rPr lang="en-GB" sz="1400" dirty="0" smtClean="0"/>
              <a:t>(</a:t>
            </a:r>
            <a:r>
              <a:rPr lang="en-GB" sz="1400" dirty="0" err="1" smtClean="0"/>
              <a:t>Gussenhoven</a:t>
            </a:r>
            <a:r>
              <a:rPr lang="en-GB" sz="1400" dirty="0" smtClean="0"/>
              <a:t> 2002):</a:t>
            </a:r>
          </a:p>
          <a:p>
            <a:pPr marL="838200" lvl="1" indent="-381000" eaLnBrk="1" hangingPunct="1">
              <a:spcAft>
                <a:spcPts val="600"/>
              </a:spcAft>
              <a:buFontTx/>
              <a:buAutoNum type="arabicPeriod"/>
              <a:defRPr/>
            </a:pPr>
            <a:r>
              <a:rPr lang="en-GB" dirty="0" smtClean="0"/>
              <a:t>linguistically structured part: relations are language-specific, arbitrary and discrete</a:t>
            </a:r>
          </a:p>
          <a:p>
            <a:pPr marL="838200" lvl="1" indent="-381000" eaLnBrk="1" hangingPunct="1">
              <a:spcAft>
                <a:spcPts val="600"/>
              </a:spcAft>
              <a:buFontTx/>
              <a:buAutoNum type="arabicPeriod"/>
              <a:defRPr/>
            </a:pPr>
            <a:r>
              <a:rPr lang="en-GB" dirty="0" smtClean="0"/>
              <a:t>iconic part: relations largely independent of individual language (universal) – based on biological codes</a:t>
            </a:r>
            <a:endParaRPr lang="en-GB" sz="1400" dirty="0" smtClean="0"/>
          </a:p>
          <a:p>
            <a:pPr marL="457200" indent="-457200" eaLnBrk="1" hangingPunct="1">
              <a:spcAft>
                <a:spcPts val="600"/>
              </a:spcAft>
              <a:buFontTx/>
              <a:buNone/>
              <a:defRPr/>
            </a:pPr>
            <a:r>
              <a:rPr lang="en-GB" sz="2400" dirty="0" smtClean="0"/>
              <a:t>	(= ‘linguistic’ vs. ‘paralinguistic’ meaning)</a:t>
            </a:r>
            <a:endParaRPr lang="en-GB" sz="2400" dirty="0" smtClean="0">
              <a:effectLst>
                <a:outerShdw blurRad="38100" dist="38100" dir="2700000" algn="tl">
                  <a:srgbClr val="000000"/>
                </a:outerShdw>
              </a:effectLst>
            </a:endParaRPr>
          </a:p>
          <a:p>
            <a:pPr marL="457200" indent="-457200" algn="r" eaLnBrk="1" hangingPunct="1">
              <a:spcAft>
                <a:spcPts val="600"/>
              </a:spcAft>
              <a:buFontTx/>
              <a:buNone/>
              <a:defRPr/>
            </a:pPr>
            <a:r>
              <a:rPr lang="en-GB" sz="1400" dirty="0" smtClean="0"/>
              <a:t>(Post et al.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15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7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Research questions</a:t>
            </a:r>
            <a:endParaRPr lang="en-US" smtClean="0"/>
          </a:p>
        </p:txBody>
      </p:sp>
      <p:sp>
        <p:nvSpPr>
          <p:cNvPr id="9219" name="Rectangle 3"/>
          <p:cNvSpPr>
            <a:spLocks noGrp="1" noChangeArrowheads="1"/>
          </p:cNvSpPr>
          <p:nvPr>
            <p:ph idx="1"/>
          </p:nvPr>
        </p:nvSpPr>
        <p:spPr/>
        <p:txBody>
          <a:bodyPr/>
          <a:lstStyle/>
          <a:p>
            <a:pPr marL="381000" indent="-381000" eaLnBrk="1" hangingPunct="1">
              <a:buFontTx/>
              <a:buAutoNum type="arabicPeriod"/>
            </a:pPr>
            <a:r>
              <a:rPr lang="en-GB" sz="2400" dirty="0" smtClean="0"/>
              <a:t>Can we provide independent behavioural and neurobiological evidence to back up linguistic hypotheses about linguistic and paralinguistic uses of intonation?</a:t>
            </a:r>
          </a:p>
          <a:p>
            <a:pPr marL="381000" indent="-381000" eaLnBrk="1" hangingPunct="1">
              <a:buFontTx/>
              <a:buAutoNum type="arabicPeriod"/>
            </a:pPr>
            <a:r>
              <a:rPr lang="en-GB" sz="2400" dirty="0" smtClean="0"/>
              <a:t>In doing so, can we provide a more refined, linguistically informed model of the neurobiological underpinnings of intonation?</a:t>
            </a:r>
            <a:endParaRPr lang="en-US" sz="2400" dirty="0" smtClean="0"/>
          </a:p>
        </p:txBody>
      </p:sp>
      <p:sp>
        <p:nvSpPr>
          <p:cNvPr id="4" name="Rectangle 4"/>
          <p:cNvSpPr>
            <a:spLocks noChangeArrowheads="1"/>
          </p:cNvSpPr>
          <p:nvPr/>
        </p:nvSpPr>
        <p:spPr bwMode="auto">
          <a:xfrm>
            <a:off x="560388" y="5418095"/>
            <a:ext cx="8466137" cy="523220"/>
          </a:xfrm>
          <a:prstGeom prst="rect">
            <a:avLst/>
          </a:prstGeom>
          <a:noFill/>
          <a:ln w="9525">
            <a:noFill/>
            <a:miter lim="800000"/>
            <a:headEnd/>
            <a:tailEnd/>
          </a:ln>
        </p:spPr>
        <p:txBody>
          <a:bodyPr>
            <a:spAutoFit/>
          </a:bodyPr>
          <a:lstStyle/>
          <a:p>
            <a:r>
              <a:rPr lang="en-GB" sz="1400" dirty="0"/>
              <a:t>ESRC-funded project (RES-061-25-0347): </a:t>
            </a:r>
            <a:r>
              <a:rPr lang="en-GB" sz="1400" i="1" dirty="0"/>
              <a:t>Categories and </a:t>
            </a:r>
            <a:r>
              <a:rPr lang="en-GB" sz="1400" i="1" dirty="0" err="1"/>
              <a:t>gradience</a:t>
            </a:r>
            <a:r>
              <a:rPr lang="en-GB" sz="1400" i="1" dirty="0"/>
              <a:t> in intonation:  </a:t>
            </a:r>
          </a:p>
          <a:p>
            <a:r>
              <a:rPr lang="en-GB" sz="1400" i="1" dirty="0"/>
              <a:t>Evidence from linguistics and neurobiology </a:t>
            </a:r>
            <a:r>
              <a:rPr lang="en-GB" sz="1400" dirty="0"/>
              <a:t>(PI Post, CI </a:t>
            </a:r>
            <a:r>
              <a:rPr lang="en-GB" sz="1400" dirty="0" err="1" smtClean="0"/>
              <a:t>Stamatakis</a:t>
            </a:r>
            <a:r>
              <a:rPr lang="en-GB" sz="1400" dirty="0" smtClean="0"/>
              <a:t>)</a:t>
            </a:r>
            <a:endParaRPr lang="en-GB" sz="1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smtClean="0"/>
              <a:t>Production, perception fMRI experiments: Goals</a:t>
            </a:r>
          </a:p>
        </p:txBody>
      </p:sp>
      <p:sp>
        <p:nvSpPr>
          <p:cNvPr id="22531" name="Content Placeholder 2"/>
          <p:cNvSpPr>
            <a:spLocks noGrp="1"/>
          </p:cNvSpPr>
          <p:nvPr>
            <p:ph idx="1"/>
          </p:nvPr>
        </p:nvSpPr>
        <p:spPr>
          <a:xfrm>
            <a:off x="384175" y="1752599"/>
            <a:ext cx="8374063" cy="4056063"/>
          </a:xfrm>
        </p:spPr>
        <p:txBody>
          <a:bodyPr/>
          <a:lstStyle/>
          <a:p>
            <a:pPr marL="457200" indent="-457200" eaLnBrk="1" hangingPunct="1">
              <a:spcAft>
                <a:spcPts val="1200"/>
              </a:spcAft>
              <a:buFontTx/>
              <a:buAutoNum type="arabicPeriod"/>
            </a:pPr>
            <a:r>
              <a:rPr lang="en-GB" sz="2400" dirty="0" smtClean="0"/>
              <a:t>Production and perception experiments to explore utterance-final rises and falls in ‘standard’ British English to obtain</a:t>
            </a:r>
          </a:p>
          <a:p>
            <a:pPr marL="803275" lvl="2" indent="-263525" eaLnBrk="1" hangingPunct="1">
              <a:spcAft>
                <a:spcPts val="1200"/>
              </a:spcAft>
            </a:pPr>
            <a:r>
              <a:rPr lang="en-GB" dirty="0" smtClean="0"/>
              <a:t>independent behavioural evidence, and</a:t>
            </a:r>
          </a:p>
          <a:p>
            <a:pPr marL="803275" lvl="2" indent="-263525" eaLnBrk="1" hangingPunct="1">
              <a:spcAft>
                <a:spcPts val="1200"/>
              </a:spcAft>
            </a:pPr>
            <a:r>
              <a:rPr lang="en-GB" dirty="0" smtClean="0"/>
              <a:t>a better understanding of the phonetic detail of the cues involved (duration, loudness, spectral tilt, and their interaction with pitch)</a:t>
            </a:r>
          </a:p>
          <a:p>
            <a:pPr marL="803275" lvl="2" indent="-263525" eaLnBrk="1" hangingPunct="1">
              <a:spcAft>
                <a:spcPts val="1200"/>
              </a:spcAft>
            </a:pPr>
            <a:r>
              <a:rPr lang="en-GB" dirty="0" smtClean="0"/>
              <a:t>which will also inform stimulus development in the </a:t>
            </a:r>
            <a:r>
              <a:rPr lang="en-GB" dirty="0" err="1" smtClean="0"/>
              <a:t>fMRI</a:t>
            </a:r>
            <a:r>
              <a:rPr lang="en-GB" dirty="0" smtClean="0"/>
              <a:t> studies</a:t>
            </a:r>
          </a:p>
          <a:p>
            <a:pPr marL="457200" indent="-457200" eaLnBrk="1" hangingPunct="1">
              <a:spcAft>
                <a:spcPts val="1200"/>
              </a:spcAft>
              <a:buFontTx/>
              <a:buAutoNum type="arabicPeriod" startAt="2"/>
            </a:pPr>
            <a:r>
              <a:rPr lang="en-GB" sz="2400" dirty="0" err="1" smtClean="0"/>
              <a:t>fMRI</a:t>
            </a:r>
            <a:r>
              <a:rPr lang="en-GB" sz="2400" dirty="0" smtClean="0"/>
              <a:t> to provide neurobiological evidence</a:t>
            </a:r>
          </a:p>
          <a:p>
            <a:pPr marL="457200" indent="-457200" eaLnBrk="1" hangingPunct="1">
              <a:spcAft>
                <a:spcPts val="1200"/>
              </a:spcAft>
              <a:buFontTx/>
              <a:buAutoNum type="arabicPeriod" startAt="2"/>
            </a:pPr>
            <a:r>
              <a:rPr lang="en-GB" sz="2400" dirty="0" smtClean="0"/>
              <a:t>Follow-up: EEG to explore time-course of processing (with Kai Alter, University of </a:t>
            </a:r>
            <a:r>
              <a:rPr lang="en-GB" sz="2400" dirty="0" smtClean="0"/>
              <a:t>Newcastle</a:t>
            </a:r>
            <a:r>
              <a:rPr lang="en-GB" sz="24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10604</TotalTime>
  <Words>2843</Words>
  <Application>Microsoft Office PowerPoint</Application>
  <PresentationFormat>On-screen Show (4:3)</PresentationFormat>
  <Paragraphs>308</Paragraphs>
  <Slides>31</Slides>
  <Notes>27</Notes>
  <HiddenSlides>2</HiddenSlides>
  <MMClips>15</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Times New Roman</vt:lpstr>
      <vt:lpstr>Wingdings</vt:lpstr>
      <vt:lpstr>ＭＳ Ｐゴシック</vt:lpstr>
      <vt:lpstr>SimSun</vt:lpstr>
      <vt:lpstr>blank</vt:lpstr>
      <vt:lpstr>Document</vt:lpstr>
      <vt:lpstr>Intonation: From animal communication to grammatical encoding</vt:lpstr>
      <vt:lpstr>Intonation has mutliple functions</vt:lpstr>
      <vt:lpstr>Form x meaning in intonation</vt:lpstr>
      <vt:lpstr>Issue: Form and meaning closely intertwined</vt:lpstr>
      <vt:lpstr>Intonation and animal communication?</vt:lpstr>
      <vt:lpstr>Linguistically encoded form-function</vt:lpstr>
      <vt:lpstr>Form-function in intonation: Theorising</vt:lpstr>
      <vt:lpstr>Research questions</vt:lpstr>
      <vt:lpstr>Production, perception fMRI experiments: Goals</vt:lpstr>
      <vt:lpstr>Production experiment</vt:lpstr>
      <vt:lpstr>Production: Linguistic function</vt:lpstr>
      <vt:lpstr>Production: Linguistic function – rises only</vt:lpstr>
      <vt:lpstr>Production: Effects of excitement constant</vt:lpstr>
      <vt:lpstr>Perception experiment</vt:lpstr>
      <vt:lpstr>Perception: Linguistic vs paralinguistic function</vt:lpstr>
      <vt:lpstr>Findings so far</vt:lpstr>
      <vt:lpstr>Dual-stream model of functional anatomy of language</vt:lpstr>
      <vt:lpstr>Abstraction and categorisation for speech</vt:lpstr>
      <vt:lpstr>fMRi hypothesis</vt:lpstr>
      <vt:lpstr>Design and stimuli</vt:lpstr>
      <vt:lpstr>Speech-specific activation by function</vt:lpstr>
      <vt:lpstr>Conclusions:  Animal communication vs. Grammatical encoding</vt:lpstr>
      <vt:lpstr>Question</vt:lpstr>
      <vt:lpstr>ERP: Preliminary results</vt:lpstr>
      <vt:lpstr>With thanks to</vt:lpstr>
      <vt:lpstr>PowerPoint Presentation</vt:lpstr>
      <vt:lpstr>ERP methods</vt:lpstr>
      <vt:lpstr>Procedure</vt:lpstr>
      <vt:lpstr>Hypotheses</vt:lpstr>
      <vt:lpstr>Pitch as parametric modulator</vt:lpstr>
      <vt:lpstr>Research question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Brechtje Post</cp:lastModifiedBy>
  <cp:revision>450</cp:revision>
  <cp:lastPrinted>1601-01-01T00:00:00Z</cp:lastPrinted>
  <dcterms:created xsi:type="dcterms:W3CDTF">2008-03-27T10:29:55Z</dcterms:created>
  <dcterms:modified xsi:type="dcterms:W3CDTF">2013-10-03T11:02:22Z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