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1"/>
  </p:notesMasterIdLst>
  <p:sldIdLst>
    <p:sldId id="256" r:id="rId2"/>
    <p:sldId id="269" r:id="rId3"/>
    <p:sldId id="259" r:id="rId4"/>
    <p:sldId id="278" r:id="rId5"/>
    <p:sldId id="268" r:id="rId6"/>
    <p:sldId id="280" r:id="rId7"/>
    <p:sldId id="270" r:id="rId8"/>
    <p:sldId id="271" r:id="rId9"/>
    <p:sldId id="294" r:id="rId10"/>
    <p:sldId id="277" r:id="rId11"/>
    <p:sldId id="289" r:id="rId12"/>
    <p:sldId id="291" r:id="rId13"/>
    <p:sldId id="290" r:id="rId14"/>
    <p:sldId id="292" r:id="rId15"/>
    <p:sldId id="293" r:id="rId16"/>
    <p:sldId id="285" r:id="rId17"/>
    <p:sldId id="279" r:id="rId18"/>
    <p:sldId id="264" r:id="rId19"/>
    <p:sldId id="267" r:id="rId20"/>
    <p:sldId id="286" r:id="rId21"/>
    <p:sldId id="287" r:id="rId22"/>
    <p:sldId id="288" r:id="rId23"/>
    <p:sldId id="260" r:id="rId24"/>
    <p:sldId id="261" r:id="rId25"/>
    <p:sldId id="263" r:id="rId26"/>
    <p:sldId id="295" r:id="rId27"/>
    <p:sldId id="272" r:id="rId28"/>
    <p:sldId id="274" r:id="rId29"/>
    <p:sldId id="2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01CEF-06D0-460A-9653-80B0CCC5DD54}" type="datetimeFigureOut">
              <a:rPr lang="en-GB" smtClean="0"/>
              <a:t>03/10/2013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F9D73-1CE3-4500-B65F-3880D10F7C03}" type="slidenum">
              <a:rPr lang="en-GB" smtClean="0"/>
              <a:t>‹#›</a:t>
            </a:fld>
            <a:endParaRPr lang="en-GB"/>
          </a:p>
        </p:txBody>
      </p:sp>
    </p:spTree>
    <p:extLst>
      <p:ext uri="{BB962C8B-B14F-4D97-AF65-F5344CB8AC3E}">
        <p14:creationId xmlns:p14="http://schemas.microsoft.com/office/powerpoint/2010/main" val="199635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0DDDF8C-A57A-417F-AECE-9682F38790A5}" type="datetime1">
              <a:rPr lang="en-GB" smtClean="0"/>
              <a:t>03/10/2013</a:t>
            </a:fld>
            <a:endParaRPr lang="en-GB"/>
          </a:p>
        </p:txBody>
      </p:sp>
      <p:sp>
        <p:nvSpPr>
          <p:cNvPr id="5" name="Footer Placeholder 4"/>
          <p:cNvSpPr>
            <a:spLocks noGrp="1"/>
          </p:cNvSpPr>
          <p:nvPr>
            <p:ph type="ftr" sz="quarter" idx="11"/>
          </p:nvPr>
        </p:nvSpPr>
        <p:spPr/>
        <p:txBody>
          <a:bodyPr/>
          <a:lstStyle/>
          <a:p>
            <a:r>
              <a:rPr lang="en-GB" smtClean="0"/>
              <a:t>Language Sciences Initiative</a:t>
            </a:r>
            <a:endParaRPr lang="en-GB"/>
          </a:p>
        </p:txBody>
      </p:sp>
      <p:sp>
        <p:nvSpPr>
          <p:cNvPr id="6" name="Slide Number Placeholder 5"/>
          <p:cNvSpPr>
            <a:spLocks noGrp="1"/>
          </p:cNvSpPr>
          <p:nvPr>
            <p:ph type="sldNum" sz="quarter" idx="12"/>
          </p:nvPr>
        </p:nvSpPr>
        <p:spPr>
          <a:xfrm>
            <a:off x="7991475" y="6429375"/>
            <a:ext cx="876300" cy="292100"/>
          </a:xfrm>
        </p:spPr>
        <p:txBody>
          <a:bodyPr/>
          <a:lstStyle/>
          <a:p>
            <a:fld id="{51563BD8-0EE9-46CC-AB32-A25AA84B9E5C}" type="slidenum">
              <a:rPr lang="en-GB" smtClean="0"/>
              <a:t>‹#›</a:t>
            </a:fld>
            <a:endParaRPr lang="en-GB"/>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69686-11A8-4D4A-95BC-DC0236B52AE2}" type="datetime1">
              <a:rPr lang="en-GB" smtClean="0"/>
              <a:t>03/10/2013</a:t>
            </a:fld>
            <a:endParaRPr lang="en-GB"/>
          </a:p>
        </p:txBody>
      </p:sp>
      <p:sp>
        <p:nvSpPr>
          <p:cNvPr id="5" name="Footer Placeholder 4"/>
          <p:cNvSpPr>
            <a:spLocks noGrp="1"/>
          </p:cNvSpPr>
          <p:nvPr>
            <p:ph type="ftr" sz="quarter" idx="11"/>
          </p:nvPr>
        </p:nvSpPr>
        <p:spPr/>
        <p:txBody>
          <a:bodyPr/>
          <a:lstStyle/>
          <a:p>
            <a:r>
              <a:rPr lang="en-GB" smtClean="0"/>
              <a:t>Language Sciences Initiative</a:t>
            </a:r>
            <a:endParaRPr lang="en-GB"/>
          </a:p>
        </p:txBody>
      </p:sp>
      <p:sp>
        <p:nvSpPr>
          <p:cNvPr id="6" name="Slide Number Placeholder 5"/>
          <p:cNvSpPr>
            <a:spLocks noGrp="1"/>
          </p:cNvSpPr>
          <p:nvPr>
            <p:ph type="sldNum" sz="quarter" idx="12"/>
          </p:nvPr>
        </p:nvSpPr>
        <p:spPr/>
        <p:txBody>
          <a:bodyPr/>
          <a:lstStyle/>
          <a:p>
            <a:fld id="{51563BD8-0EE9-46CC-AB32-A25AA84B9E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E0492-BDE8-4870-BDCB-BDF8E5870CE3}" type="datetime1">
              <a:rPr lang="en-GB" smtClean="0"/>
              <a:t>03/10/2013</a:t>
            </a:fld>
            <a:endParaRPr lang="en-GB"/>
          </a:p>
        </p:txBody>
      </p:sp>
      <p:sp>
        <p:nvSpPr>
          <p:cNvPr id="5" name="Footer Placeholder 4"/>
          <p:cNvSpPr>
            <a:spLocks noGrp="1"/>
          </p:cNvSpPr>
          <p:nvPr>
            <p:ph type="ftr" sz="quarter" idx="11"/>
          </p:nvPr>
        </p:nvSpPr>
        <p:spPr/>
        <p:txBody>
          <a:bodyPr/>
          <a:lstStyle/>
          <a:p>
            <a:r>
              <a:rPr lang="en-GB" smtClean="0"/>
              <a:t>Language Sciences Initiative</a:t>
            </a:r>
            <a:endParaRPr lang="en-GB"/>
          </a:p>
        </p:txBody>
      </p:sp>
      <p:sp>
        <p:nvSpPr>
          <p:cNvPr id="6" name="Slide Number Placeholder 5"/>
          <p:cNvSpPr>
            <a:spLocks noGrp="1"/>
          </p:cNvSpPr>
          <p:nvPr>
            <p:ph type="sldNum" sz="quarter" idx="12"/>
          </p:nvPr>
        </p:nvSpPr>
        <p:spPr/>
        <p:txBody>
          <a:bodyPr/>
          <a:lstStyle/>
          <a:p>
            <a:fld id="{51563BD8-0EE9-46CC-AB32-A25AA84B9E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1BFE9CF-95DD-44BE-9673-57647B62D036}" type="datetime1">
              <a:rPr lang="en-GB" smtClean="0"/>
              <a:t>03/10/2013</a:t>
            </a:fld>
            <a:endParaRPr lang="en-GB"/>
          </a:p>
        </p:txBody>
      </p:sp>
      <p:sp>
        <p:nvSpPr>
          <p:cNvPr id="5" name="Footer Placeholder 4"/>
          <p:cNvSpPr>
            <a:spLocks noGrp="1"/>
          </p:cNvSpPr>
          <p:nvPr>
            <p:ph type="ftr" sz="quarter" idx="11"/>
          </p:nvPr>
        </p:nvSpPr>
        <p:spPr/>
        <p:txBody>
          <a:bodyPr/>
          <a:lstStyle/>
          <a:p>
            <a:r>
              <a:rPr lang="en-GB" smtClean="0"/>
              <a:t>Language Sciences Initiative</a:t>
            </a:r>
            <a:endParaRPr lang="en-GB"/>
          </a:p>
        </p:txBody>
      </p:sp>
      <p:sp>
        <p:nvSpPr>
          <p:cNvPr id="6" name="Slide Number Placeholder 5"/>
          <p:cNvSpPr>
            <a:spLocks noGrp="1"/>
          </p:cNvSpPr>
          <p:nvPr>
            <p:ph type="sldNum" sz="quarter" idx="12"/>
          </p:nvPr>
        </p:nvSpPr>
        <p:spPr/>
        <p:txBody>
          <a:bodyPr/>
          <a:lstStyle/>
          <a:p>
            <a:fld id="{51563BD8-0EE9-46CC-AB32-A25AA84B9E5C}" type="slidenum">
              <a:rPr lang="en-GB" smtClean="0"/>
              <a:t>‹#›</a:t>
            </a:fld>
            <a:endParaRPr lang="en-GB"/>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932BFEB-1EAD-473E-8AF1-3A763C71513B}" type="datetime1">
              <a:rPr lang="en-GB" smtClean="0"/>
              <a:t>03/10/2013</a:t>
            </a:fld>
            <a:endParaRPr lang="en-GB"/>
          </a:p>
        </p:txBody>
      </p:sp>
      <p:sp>
        <p:nvSpPr>
          <p:cNvPr id="5" name="Footer Placeholder 4"/>
          <p:cNvSpPr>
            <a:spLocks noGrp="1"/>
          </p:cNvSpPr>
          <p:nvPr>
            <p:ph type="ftr" sz="quarter" idx="11"/>
          </p:nvPr>
        </p:nvSpPr>
        <p:spPr/>
        <p:txBody>
          <a:bodyPr/>
          <a:lstStyle/>
          <a:p>
            <a:r>
              <a:rPr lang="en-GB" smtClean="0"/>
              <a:t>Language Sciences Initiative</a:t>
            </a:r>
            <a:endParaRPr lang="en-GB"/>
          </a:p>
        </p:txBody>
      </p:sp>
      <p:sp>
        <p:nvSpPr>
          <p:cNvPr id="6" name="Slide Number Placeholder 5"/>
          <p:cNvSpPr>
            <a:spLocks noGrp="1"/>
          </p:cNvSpPr>
          <p:nvPr>
            <p:ph type="sldNum" sz="quarter" idx="12"/>
          </p:nvPr>
        </p:nvSpPr>
        <p:spPr/>
        <p:txBody>
          <a:bodyPr/>
          <a:lstStyle/>
          <a:p>
            <a:fld id="{51563BD8-0EE9-46CC-AB32-A25AA84B9E5C}" type="slidenum">
              <a:rPr lang="en-GB" smtClean="0"/>
              <a:t>‹#›</a:t>
            </a:fld>
            <a:endParaRPr lang="en-GB"/>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824058-9BF3-4BA3-A530-0E88B200D6D1}" type="datetime1">
              <a:rPr lang="en-GB" smtClean="0"/>
              <a:t>03/10/2013</a:t>
            </a:fld>
            <a:endParaRPr lang="en-GB"/>
          </a:p>
        </p:txBody>
      </p:sp>
      <p:sp>
        <p:nvSpPr>
          <p:cNvPr id="6" name="Footer Placeholder 5"/>
          <p:cNvSpPr>
            <a:spLocks noGrp="1"/>
          </p:cNvSpPr>
          <p:nvPr>
            <p:ph type="ftr" sz="quarter" idx="11"/>
          </p:nvPr>
        </p:nvSpPr>
        <p:spPr/>
        <p:txBody>
          <a:bodyPr/>
          <a:lstStyle/>
          <a:p>
            <a:r>
              <a:rPr lang="en-GB" smtClean="0"/>
              <a:t>Language Sciences Initiative</a:t>
            </a:r>
            <a:endParaRPr lang="en-GB"/>
          </a:p>
        </p:txBody>
      </p:sp>
      <p:sp>
        <p:nvSpPr>
          <p:cNvPr id="7" name="Slide Number Placeholder 6"/>
          <p:cNvSpPr>
            <a:spLocks noGrp="1"/>
          </p:cNvSpPr>
          <p:nvPr>
            <p:ph type="sldNum" sz="quarter" idx="12"/>
          </p:nvPr>
        </p:nvSpPr>
        <p:spPr/>
        <p:txBody>
          <a:bodyPr/>
          <a:lstStyle/>
          <a:p>
            <a:fld id="{51563BD8-0EE9-46CC-AB32-A25AA84B9E5C}" type="slidenum">
              <a:rPr lang="en-GB" smtClean="0"/>
              <a:t>‹#›</a:t>
            </a:fld>
            <a:endParaRPr lang="en-GB"/>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BA987E7-FF3C-4B25-BD05-42F3047F6C1B}" type="datetime1">
              <a:rPr lang="en-GB" smtClean="0"/>
              <a:t>03/10/2013</a:t>
            </a:fld>
            <a:endParaRPr lang="en-GB"/>
          </a:p>
        </p:txBody>
      </p:sp>
      <p:sp>
        <p:nvSpPr>
          <p:cNvPr id="8" name="Footer Placeholder 7"/>
          <p:cNvSpPr>
            <a:spLocks noGrp="1"/>
          </p:cNvSpPr>
          <p:nvPr>
            <p:ph type="ftr" sz="quarter" idx="11"/>
          </p:nvPr>
        </p:nvSpPr>
        <p:spPr/>
        <p:txBody>
          <a:bodyPr/>
          <a:lstStyle/>
          <a:p>
            <a:r>
              <a:rPr lang="en-GB" smtClean="0"/>
              <a:t>Language Sciences Initiative</a:t>
            </a:r>
            <a:endParaRPr lang="en-GB"/>
          </a:p>
        </p:txBody>
      </p:sp>
      <p:sp>
        <p:nvSpPr>
          <p:cNvPr id="9" name="Slide Number Placeholder 8"/>
          <p:cNvSpPr>
            <a:spLocks noGrp="1"/>
          </p:cNvSpPr>
          <p:nvPr>
            <p:ph type="sldNum" sz="quarter" idx="12"/>
          </p:nvPr>
        </p:nvSpPr>
        <p:spPr/>
        <p:txBody>
          <a:bodyPr/>
          <a:lstStyle/>
          <a:p>
            <a:fld id="{51563BD8-0EE9-46CC-AB32-A25AA84B9E5C}" type="slidenum">
              <a:rPr lang="en-GB" smtClean="0"/>
              <a:t>‹#›</a:t>
            </a:fld>
            <a:endParaRPr lang="en-GB"/>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7D4ECF6-27E8-4BE8-8670-75754A640A15}" type="datetime1">
              <a:rPr lang="en-GB" smtClean="0"/>
              <a:t>03/10/2013</a:t>
            </a:fld>
            <a:endParaRPr lang="en-GB"/>
          </a:p>
        </p:txBody>
      </p:sp>
      <p:sp>
        <p:nvSpPr>
          <p:cNvPr id="4" name="Footer Placeholder 3"/>
          <p:cNvSpPr>
            <a:spLocks noGrp="1"/>
          </p:cNvSpPr>
          <p:nvPr>
            <p:ph type="ftr" sz="quarter" idx="11"/>
          </p:nvPr>
        </p:nvSpPr>
        <p:spPr/>
        <p:txBody>
          <a:bodyPr/>
          <a:lstStyle/>
          <a:p>
            <a:r>
              <a:rPr lang="en-GB" smtClean="0"/>
              <a:t>Language Sciences Initiative</a:t>
            </a:r>
            <a:endParaRPr lang="en-GB"/>
          </a:p>
        </p:txBody>
      </p:sp>
      <p:sp>
        <p:nvSpPr>
          <p:cNvPr id="5" name="Slide Number Placeholder 4"/>
          <p:cNvSpPr>
            <a:spLocks noGrp="1"/>
          </p:cNvSpPr>
          <p:nvPr>
            <p:ph type="sldNum" sz="quarter" idx="12"/>
          </p:nvPr>
        </p:nvSpPr>
        <p:spPr/>
        <p:txBody>
          <a:bodyPr/>
          <a:lstStyle/>
          <a:p>
            <a:fld id="{51563BD8-0EE9-46CC-AB32-A25AA84B9E5C}" type="slidenum">
              <a:rPr lang="en-GB" smtClean="0"/>
              <a:t>‹#›</a:t>
            </a:fld>
            <a:endParaRPr lang="en-GB"/>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786F1-8E67-4308-9C88-6967E1400C1A}" type="datetime1">
              <a:rPr lang="en-GB" smtClean="0"/>
              <a:t>03/10/2013</a:t>
            </a:fld>
            <a:endParaRPr lang="en-GB"/>
          </a:p>
        </p:txBody>
      </p:sp>
      <p:sp>
        <p:nvSpPr>
          <p:cNvPr id="3" name="Footer Placeholder 2"/>
          <p:cNvSpPr>
            <a:spLocks noGrp="1"/>
          </p:cNvSpPr>
          <p:nvPr>
            <p:ph type="ftr" sz="quarter" idx="11"/>
          </p:nvPr>
        </p:nvSpPr>
        <p:spPr/>
        <p:txBody>
          <a:bodyPr/>
          <a:lstStyle/>
          <a:p>
            <a:r>
              <a:rPr lang="en-GB" smtClean="0"/>
              <a:t>Language Sciences Initiative</a:t>
            </a:r>
            <a:endParaRPr lang="en-GB"/>
          </a:p>
        </p:txBody>
      </p:sp>
      <p:sp>
        <p:nvSpPr>
          <p:cNvPr id="4" name="Slide Number Placeholder 3"/>
          <p:cNvSpPr>
            <a:spLocks noGrp="1"/>
          </p:cNvSpPr>
          <p:nvPr>
            <p:ph type="sldNum" sz="quarter" idx="12"/>
          </p:nvPr>
        </p:nvSpPr>
        <p:spPr/>
        <p:txBody>
          <a:bodyPr/>
          <a:lstStyle/>
          <a:p>
            <a:fld id="{51563BD8-0EE9-46CC-AB32-A25AA84B9E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46D17031-6B0E-4666-B921-B5219048283B}" type="datetime1">
              <a:rPr lang="en-GB" smtClean="0"/>
              <a:t>03/10/2013</a:t>
            </a:fld>
            <a:endParaRPr lang="en-GB"/>
          </a:p>
        </p:txBody>
      </p:sp>
      <p:sp>
        <p:nvSpPr>
          <p:cNvPr id="6" name="Footer Placeholder 5"/>
          <p:cNvSpPr>
            <a:spLocks noGrp="1"/>
          </p:cNvSpPr>
          <p:nvPr>
            <p:ph type="ftr" sz="quarter" idx="11"/>
          </p:nvPr>
        </p:nvSpPr>
        <p:spPr/>
        <p:txBody>
          <a:bodyPr/>
          <a:lstStyle/>
          <a:p>
            <a:r>
              <a:rPr lang="en-GB" smtClean="0"/>
              <a:t>Language Sciences Initiative</a:t>
            </a:r>
            <a:endParaRPr lang="en-GB"/>
          </a:p>
        </p:txBody>
      </p:sp>
      <p:sp>
        <p:nvSpPr>
          <p:cNvPr id="7" name="Slide Number Placeholder 6"/>
          <p:cNvSpPr>
            <a:spLocks noGrp="1"/>
          </p:cNvSpPr>
          <p:nvPr>
            <p:ph type="sldNum" sz="quarter" idx="12"/>
          </p:nvPr>
        </p:nvSpPr>
        <p:spPr/>
        <p:txBody>
          <a:bodyPr/>
          <a:lstStyle/>
          <a:p>
            <a:fld id="{51563BD8-0EE9-46CC-AB32-A25AA84B9E5C}" type="slidenum">
              <a:rPr lang="en-GB" smtClean="0"/>
              <a:t>‹#›</a:t>
            </a:fld>
            <a:endParaRPr lang="en-GB"/>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584650D-14CA-4FA7-907B-C109CF9B71B2}" type="datetime1">
              <a:rPr lang="en-GB" smtClean="0"/>
              <a:t>03/10/2013</a:t>
            </a:fld>
            <a:endParaRPr lang="en-GB"/>
          </a:p>
        </p:txBody>
      </p:sp>
      <p:sp>
        <p:nvSpPr>
          <p:cNvPr id="6" name="Footer Placeholder 5"/>
          <p:cNvSpPr>
            <a:spLocks noGrp="1"/>
          </p:cNvSpPr>
          <p:nvPr>
            <p:ph type="ftr" sz="quarter" idx="11"/>
          </p:nvPr>
        </p:nvSpPr>
        <p:spPr/>
        <p:txBody>
          <a:bodyPr/>
          <a:lstStyle/>
          <a:p>
            <a:r>
              <a:rPr lang="en-GB" smtClean="0"/>
              <a:t>Language Sciences Initiative</a:t>
            </a:r>
            <a:endParaRPr lang="en-GB"/>
          </a:p>
        </p:txBody>
      </p:sp>
      <p:sp>
        <p:nvSpPr>
          <p:cNvPr id="7" name="Slide Number Placeholder 6"/>
          <p:cNvSpPr>
            <a:spLocks noGrp="1"/>
          </p:cNvSpPr>
          <p:nvPr>
            <p:ph type="sldNum" sz="quarter" idx="12"/>
          </p:nvPr>
        </p:nvSpPr>
        <p:spPr/>
        <p:txBody>
          <a:bodyPr/>
          <a:lstStyle/>
          <a:p>
            <a:fld id="{51563BD8-0EE9-46CC-AB32-A25AA84B9E5C}" type="slidenum">
              <a:rPr lang="en-GB" smtClean="0"/>
              <a:t>‹#›</a:t>
            </a:fld>
            <a:endParaRPr lang="en-GB"/>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49DF4726-6915-40FC-8C6D-353A7AF8C169}" type="datetime1">
              <a:rPr lang="en-GB" smtClean="0"/>
              <a:t>03/10/2013</a:t>
            </a:fld>
            <a:endParaRPr lang="en-GB"/>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r>
              <a:rPr lang="en-GB" smtClean="0"/>
              <a:t>Language Sciences Initiative</a:t>
            </a:r>
            <a:endParaRPr lang="en-GB"/>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1563BD8-0EE9-46CC-AB32-A25AA84B9E5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Microsoft_Excel_97-2003_Worksheet1.xls"/><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err="1" smtClean="0"/>
              <a:t>Henriette</a:t>
            </a:r>
            <a:r>
              <a:rPr lang="en-GB" dirty="0" smtClean="0"/>
              <a:t> </a:t>
            </a:r>
            <a:r>
              <a:rPr lang="en-GB" dirty="0" err="1" smtClean="0"/>
              <a:t>Hendriks</a:t>
            </a:r>
            <a:endParaRPr lang="en-GB" dirty="0" smtClean="0"/>
          </a:p>
          <a:p>
            <a:r>
              <a:rPr lang="en-GB" dirty="0" smtClean="0"/>
              <a:t>University of Cambridge, DTAL</a:t>
            </a:r>
            <a:endParaRPr lang="en-GB" dirty="0"/>
          </a:p>
        </p:txBody>
      </p:sp>
      <p:sp>
        <p:nvSpPr>
          <p:cNvPr id="2" name="Title 1"/>
          <p:cNvSpPr>
            <a:spLocks noGrp="1"/>
          </p:cNvSpPr>
          <p:nvPr>
            <p:ph type="title"/>
          </p:nvPr>
        </p:nvSpPr>
        <p:spPr>
          <a:xfrm>
            <a:off x="539552" y="1556792"/>
            <a:ext cx="8064896" cy="2088232"/>
          </a:xfrm>
        </p:spPr>
        <p:txBody>
          <a:bodyPr>
            <a:normAutofit fontScale="90000"/>
          </a:bodyPr>
          <a:lstStyle/>
          <a:p>
            <a:r>
              <a:rPr lang="en-GB" dirty="0"/>
              <a:t>Multilingual planet – learners of multiple languages: challenges for the </a:t>
            </a:r>
            <a:r>
              <a:rPr lang="en-GB" dirty="0" smtClean="0"/>
              <a:t>researcher</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877272"/>
            <a:ext cx="3048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15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t>
            </a:r>
            <a:r>
              <a:rPr lang="en-GB" dirty="0" smtClean="0"/>
              <a:t>he expression of motion events</a:t>
            </a:r>
            <a:endParaRPr lang="en-GB" dirty="0"/>
          </a:p>
        </p:txBody>
      </p:sp>
      <p:sp>
        <p:nvSpPr>
          <p:cNvPr id="3" name="Content Placeholder 2"/>
          <p:cNvSpPr>
            <a:spLocks noGrp="1"/>
          </p:cNvSpPr>
          <p:nvPr>
            <p:ph sz="quarter" idx="13"/>
          </p:nvPr>
        </p:nvSpPr>
        <p:spPr/>
        <p:txBody>
          <a:bodyPr/>
          <a:lstStyle/>
          <a:p>
            <a:r>
              <a:rPr lang="en-GB" dirty="0" smtClean="0"/>
              <a:t>Typological differences in the way in which motion events are expressed (</a:t>
            </a:r>
            <a:r>
              <a:rPr lang="en-GB" dirty="0" err="1" smtClean="0"/>
              <a:t>Talmy</a:t>
            </a:r>
            <a:r>
              <a:rPr lang="en-GB" dirty="0" smtClean="0"/>
              <a:t> 2000): </a:t>
            </a:r>
          </a:p>
          <a:p>
            <a:pPr lvl="1"/>
            <a:r>
              <a:rPr lang="en-GB" dirty="0" smtClean="0"/>
              <a:t>Motion situation involves a Figure (object to be located) and a Ground (object with respect to which Figure is located), Motion per se and the Path of Motion, i.e., the expression of the relational link between Figure and Ground. </a:t>
            </a:r>
          </a:p>
          <a:p>
            <a:pPr lvl="1"/>
            <a:r>
              <a:rPr lang="en-GB" dirty="0" smtClean="0"/>
              <a:t>Satellite-framed languages express the core part of the motion event (Path) in the satellite</a:t>
            </a:r>
          </a:p>
          <a:p>
            <a:pPr lvl="1"/>
            <a:r>
              <a:rPr lang="en-GB" dirty="0" smtClean="0"/>
              <a:t>Verb-framed languages express the Path in the verb</a:t>
            </a:r>
          </a:p>
          <a:p>
            <a:pPr lvl="1"/>
            <a:endParaRPr lang="en-GB" dirty="0"/>
          </a:p>
          <a:p>
            <a:pPr lvl="1"/>
            <a:r>
              <a:rPr lang="en-GB" dirty="0" smtClean="0"/>
              <a:t>The boy </a:t>
            </a:r>
            <a:r>
              <a:rPr lang="en-GB" dirty="0" smtClean="0">
                <a:solidFill>
                  <a:srgbClr val="FF0000"/>
                </a:solidFill>
              </a:rPr>
              <a:t>skidded</a:t>
            </a:r>
            <a:r>
              <a:rPr lang="en-GB" dirty="0" smtClean="0"/>
              <a:t> </a:t>
            </a:r>
            <a:r>
              <a:rPr lang="en-GB" dirty="0" smtClean="0">
                <a:solidFill>
                  <a:srgbClr val="002060"/>
                </a:solidFill>
              </a:rPr>
              <a:t>across</a:t>
            </a:r>
            <a:r>
              <a:rPr lang="en-GB" dirty="0" smtClean="0"/>
              <a:t> the river</a:t>
            </a:r>
          </a:p>
          <a:p>
            <a:pPr lvl="1"/>
            <a:r>
              <a:rPr lang="en-GB" dirty="0" smtClean="0"/>
              <a:t>Le </a:t>
            </a:r>
            <a:r>
              <a:rPr lang="en-GB" dirty="0" err="1" smtClean="0"/>
              <a:t>garçon</a:t>
            </a:r>
            <a:r>
              <a:rPr lang="en-GB" dirty="0" smtClean="0"/>
              <a:t> </a:t>
            </a:r>
            <a:r>
              <a:rPr lang="en-GB" dirty="0" err="1" smtClean="0">
                <a:solidFill>
                  <a:srgbClr val="002060"/>
                </a:solidFill>
              </a:rPr>
              <a:t>traversait</a:t>
            </a:r>
            <a:r>
              <a:rPr lang="en-GB" dirty="0" smtClean="0">
                <a:solidFill>
                  <a:srgbClr val="002060"/>
                </a:solidFill>
              </a:rPr>
              <a:t> </a:t>
            </a:r>
            <a:r>
              <a:rPr lang="en-GB" dirty="0" smtClean="0"/>
              <a:t>la </a:t>
            </a:r>
            <a:r>
              <a:rPr lang="en-GB" dirty="0" err="1" smtClean="0"/>
              <a:t>rivière</a:t>
            </a:r>
            <a:r>
              <a:rPr lang="en-GB" dirty="0" smtClean="0"/>
              <a:t> </a:t>
            </a:r>
            <a:r>
              <a:rPr lang="en-GB" dirty="0" smtClean="0">
                <a:solidFill>
                  <a:srgbClr val="FF0000"/>
                </a:solidFill>
              </a:rPr>
              <a:t>en </a:t>
            </a:r>
            <a:r>
              <a:rPr lang="en-GB" dirty="0" err="1" smtClean="0">
                <a:solidFill>
                  <a:srgbClr val="FF0000"/>
                </a:solidFill>
              </a:rPr>
              <a:t>glissant</a:t>
            </a:r>
            <a:endParaRPr lang="en-GB" dirty="0">
              <a:solidFill>
                <a:srgbClr val="FF0000"/>
              </a:solidFill>
            </a:endParaRPr>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10</a:t>
            </a:fld>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225" y="4509120"/>
            <a:ext cx="2287468" cy="171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831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11</a:t>
            </a:fld>
            <a:endParaRPr lang="en-GB"/>
          </a:p>
        </p:txBody>
      </p:sp>
      <p:sp>
        <p:nvSpPr>
          <p:cNvPr id="4" name="Title 3"/>
          <p:cNvSpPr>
            <a:spLocks noGrp="1"/>
          </p:cNvSpPr>
          <p:nvPr>
            <p:ph type="title"/>
          </p:nvPr>
        </p:nvSpPr>
        <p:spPr/>
        <p:txBody>
          <a:bodyPr>
            <a:normAutofit fontScale="90000"/>
          </a:bodyPr>
          <a:lstStyle/>
          <a:p>
            <a:r>
              <a:rPr lang="en-GB" dirty="0" smtClean="0"/>
              <a:t>The Expression of Motion Events: </a:t>
            </a:r>
            <a:br>
              <a:rPr lang="en-GB" dirty="0" smtClean="0"/>
            </a:br>
            <a:r>
              <a:rPr lang="en-GB" dirty="0" smtClean="0"/>
              <a:t>Questions for Acquisition</a:t>
            </a:r>
            <a:endParaRPr lang="en-GB" dirty="0"/>
          </a:p>
        </p:txBody>
      </p:sp>
      <p:sp>
        <p:nvSpPr>
          <p:cNvPr id="5" name="Content Placeholder 4"/>
          <p:cNvSpPr>
            <a:spLocks noGrp="1"/>
          </p:cNvSpPr>
          <p:nvPr>
            <p:ph sz="quarter" idx="13"/>
          </p:nvPr>
        </p:nvSpPr>
        <p:spPr/>
        <p:txBody>
          <a:bodyPr/>
          <a:lstStyle/>
          <a:p>
            <a:r>
              <a:rPr lang="en-GB" dirty="0" smtClean="0"/>
              <a:t>L1: Are typological differences visible from early age onwards, or do children start out with more general way of expressing motion? </a:t>
            </a:r>
          </a:p>
          <a:p>
            <a:r>
              <a:rPr lang="en-GB" dirty="0" smtClean="0"/>
              <a:t>L2: According to </a:t>
            </a:r>
            <a:r>
              <a:rPr lang="en-GB" dirty="0" err="1" smtClean="0"/>
              <a:t>Slobin’s</a:t>
            </a:r>
            <a:r>
              <a:rPr lang="en-GB" dirty="0" smtClean="0"/>
              <a:t> </a:t>
            </a:r>
            <a:r>
              <a:rPr lang="en-GB" i="1" dirty="0" smtClean="0"/>
              <a:t>thinking for speaking </a:t>
            </a:r>
            <a:r>
              <a:rPr lang="en-GB" dirty="0" smtClean="0"/>
              <a:t>hypothesis, the lexicalization patterns resulting from the typological differences should be firmly entrenched by adulthood which may cause problems in second language acquisition. Is this something we find in L2 acquisition? </a:t>
            </a:r>
          </a:p>
          <a:p>
            <a:r>
              <a:rPr lang="en-GB" dirty="0" smtClean="0"/>
              <a:t>2L1: Bilingual children are learning two languages at the same time, and should therefore acquire both modes of </a:t>
            </a:r>
            <a:r>
              <a:rPr lang="en-GB" i="1" dirty="0" smtClean="0"/>
              <a:t>thinking for speaking </a:t>
            </a:r>
            <a:r>
              <a:rPr lang="en-GB" dirty="0" smtClean="0"/>
              <a:t>simultaneously. Do they? </a:t>
            </a:r>
          </a:p>
          <a:p>
            <a:r>
              <a:rPr lang="en-GB" dirty="0" smtClean="0"/>
              <a:t>Child L2 acquisition: At what age do the patterns become entrenched and start interfering with the acquisition of the L2?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355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12</a:t>
            </a:fld>
            <a:endParaRPr lang="en-GB"/>
          </a:p>
        </p:txBody>
      </p:sp>
      <p:sp>
        <p:nvSpPr>
          <p:cNvPr id="4" name="Title 3"/>
          <p:cNvSpPr>
            <a:spLocks noGrp="1"/>
          </p:cNvSpPr>
          <p:nvPr>
            <p:ph type="title"/>
          </p:nvPr>
        </p:nvSpPr>
        <p:spPr/>
        <p:txBody>
          <a:bodyPr/>
          <a:lstStyle/>
          <a:p>
            <a:r>
              <a:rPr lang="en-GB" dirty="0" smtClean="0"/>
              <a:t>Motion Expressions L1</a:t>
            </a:r>
            <a:endParaRPr lang="en-GB" dirty="0"/>
          </a:p>
        </p:txBody>
      </p:sp>
      <p:sp>
        <p:nvSpPr>
          <p:cNvPr id="14" name="Content Placeholder 13"/>
          <p:cNvSpPr>
            <a:spLocks noGrp="1"/>
          </p:cNvSpPr>
          <p:nvPr>
            <p:ph sz="quarter" idx="13"/>
          </p:nvPr>
        </p:nvSpPr>
        <p:spPr/>
        <p:txBody>
          <a:bodyPr/>
          <a:lstStyle/>
          <a:p>
            <a:pPr marL="0" indent="0">
              <a:buNone/>
            </a:pPr>
            <a:endParaRPr lang="en-GB" dirty="0"/>
          </a:p>
        </p:txBody>
      </p:sp>
      <p:pic>
        <p:nvPicPr>
          <p:cNvPr id="9" name="Picture 2"/>
          <p:cNvPicPr>
            <a:picLocks noChangeAspect="1" noChangeArrowheads="1"/>
          </p:cNvPicPr>
          <p:nvPr/>
        </p:nvPicPr>
        <p:blipFill>
          <a:blip r:embed="rId2" cstate="print"/>
          <a:srcRect/>
          <a:stretch>
            <a:fillRect/>
          </a:stretch>
        </p:blipFill>
        <p:spPr bwMode="auto">
          <a:xfrm>
            <a:off x="647564" y="3717033"/>
            <a:ext cx="2561283" cy="1804904"/>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4139952" y="3726805"/>
            <a:ext cx="2731921" cy="1780329"/>
          </a:xfrm>
          <a:prstGeom prst="rect">
            <a:avLst/>
          </a:prstGeom>
          <a:noFill/>
          <a:ln w="9525">
            <a:noFill/>
            <a:miter lim="800000"/>
            <a:headEnd/>
            <a:tailEnd/>
          </a:ln>
          <a:effectLst/>
        </p:spPr>
      </p:pic>
      <p:pic>
        <p:nvPicPr>
          <p:cNvPr id="11" name="Picture 4"/>
          <p:cNvPicPr>
            <a:picLocks noChangeAspect="1" noChangeArrowheads="1"/>
          </p:cNvPicPr>
          <p:nvPr/>
        </p:nvPicPr>
        <p:blipFill>
          <a:blip r:embed="rId4" cstate="print"/>
          <a:srcRect/>
          <a:stretch>
            <a:fillRect/>
          </a:stretch>
        </p:blipFill>
        <p:spPr bwMode="auto">
          <a:xfrm>
            <a:off x="647564" y="1352458"/>
            <a:ext cx="2561283" cy="1788510"/>
          </a:xfrm>
          <a:prstGeom prst="rect">
            <a:avLst/>
          </a:prstGeom>
          <a:noFill/>
          <a:ln w="9525">
            <a:noFill/>
            <a:miter lim="800000"/>
            <a:headEnd/>
            <a:tailEnd/>
          </a:ln>
          <a:effectLst/>
        </p:spPr>
      </p:pic>
      <p:pic>
        <p:nvPicPr>
          <p:cNvPr id="12" name="Picture 5"/>
          <p:cNvPicPr>
            <a:picLocks noChangeAspect="1" noChangeArrowheads="1"/>
          </p:cNvPicPr>
          <p:nvPr/>
        </p:nvPicPr>
        <p:blipFill>
          <a:blip r:embed="rId5" cstate="print"/>
          <a:srcRect/>
          <a:stretch>
            <a:fillRect/>
          </a:stretch>
        </p:blipFill>
        <p:spPr bwMode="auto">
          <a:xfrm>
            <a:off x="4139952" y="1340769"/>
            <a:ext cx="2731921" cy="1800199"/>
          </a:xfrm>
          <a:prstGeom prst="rect">
            <a:avLst/>
          </a:prstGeom>
          <a:noFill/>
          <a:ln w="9525">
            <a:noFill/>
            <a:miter lim="800000"/>
            <a:headEnd/>
            <a:tailEnd/>
          </a:ln>
          <a:effectLst/>
        </p:spPr>
      </p:pic>
      <p:sp>
        <p:nvSpPr>
          <p:cNvPr id="13" name="TextBox 12"/>
          <p:cNvSpPr txBox="1"/>
          <p:nvPr/>
        </p:nvSpPr>
        <p:spPr>
          <a:xfrm>
            <a:off x="6984268" y="2492896"/>
            <a:ext cx="1980220" cy="1323439"/>
          </a:xfrm>
          <a:prstGeom prst="rect">
            <a:avLst/>
          </a:prstGeom>
          <a:noFill/>
          <a:ln w="28575">
            <a:solidFill>
              <a:schemeClr val="tx1"/>
            </a:solidFill>
          </a:ln>
        </p:spPr>
        <p:txBody>
          <a:bodyPr wrap="square" rtlCol="0">
            <a:spAutoFit/>
          </a:bodyPr>
          <a:lstStyle/>
          <a:p>
            <a:r>
              <a:rPr lang="en-GB" sz="1600" dirty="0" smtClean="0"/>
              <a:t>English Path in Satellites systematically, French Path in verb or other</a:t>
            </a:r>
            <a:endParaRPr lang="en-GB" sz="1600"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425"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292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13</a:t>
            </a:fld>
            <a:endParaRPr lang="en-GB"/>
          </a:p>
        </p:txBody>
      </p:sp>
      <p:sp>
        <p:nvSpPr>
          <p:cNvPr id="4" name="Title 3"/>
          <p:cNvSpPr>
            <a:spLocks noGrp="1"/>
          </p:cNvSpPr>
          <p:nvPr>
            <p:ph type="title"/>
          </p:nvPr>
        </p:nvSpPr>
        <p:spPr/>
        <p:txBody>
          <a:bodyPr/>
          <a:lstStyle/>
          <a:p>
            <a:r>
              <a:rPr lang="en-GB" dirty="0" smtClean="0"/>
              <a:t>Motion Expressions  Adult L2</a:t>
            </a:r>
            <a:endParaRPr lang="en-GB" dirty="0"/>
          </a:p>
        </p:txBody>
      </p:sp>
      <p:sp>
        <p:nvSpPr>
          <p:cNvPr id="11" name="Content Placeholder 10"/>
          <p:cNvSpPr>
            <a:spLocks noGrp="1"/>
          </p:cNvSpPr>
          <p:nvPr>
            <p:ph sz="quarter" idx="13"/>
          </p:nvPr>
        </p:nvSpPr>
        <p:spPr/>
        <p:txBody>
          <a:bodyPr/>
          <a:lstStyle/>
          <a:p>
            <a:pPr marL="0" indent="0">
              <a:buNone/>
            </a:pPr>
            <a:endParaRPr lang="en-GB" dirty="0"/>
          </a:p>
        </p:txBody>
      </p:sp>
      <p:pic>
        <p:nvPicPr>
          <p:cNvPr id="8" name="Picture 2"/>
          <p:cNvPicPr>
            <a:picLocks noChangeAspect="1" noChangeArrowheads="1"/>
          </p:cNvPicPr>
          <p:nvPr/>
        </p:nvPicPr>
        <p:blipFill>
          <a:blip r:embed="rId2" cstate="print"/>
          <a:srcRect/>
          <a:stretch>
            <a:fillRect/>
          </a:stretch>
        </p:blipFill>
        <p:spPr bwMode="auto">
          <a:xfrm>
            <a:off x="457200" y="1772816"/>
            <a:ext cx="4040188" cy="2435917"/>
          </a:xfrm>
          <a:prstGeom prst="rect">
            <a:avLst/>
          </a:prstGeom>
          <a:noFill/>
          <a:ln w="9525">
            <a:solidFill>
              <a:schemeClr val="accent1"/>
            </a:solid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4619440" y="1775091"/>
            <a:ext cx="4041775" cy="2433642"/>
          </a:xfrm>
          <a:prstGeom prst="rect">
            <a:avLst/>
          </a:prstGeom>
          <a:noFill/>
          <a:ln w="9525">
            <a:solidFill>
              <a:schemeClr val="accent1"/>
            </a:solidFill>
            <a:miter lim="800000"/>
            <a:headEnd/>
            <a:tailEnd/>
          </a:ln>
          <a:effectLst/>
        </p:spPr>
      </p:pic>
      <p:sp>
        <p:nvSpPr>
          <p:cNvPr id="10" name="TextBox 9"/>
          <p:cNvSpPr txBox="1"/>
          <p:nvPr/>
        </p:nvSpPr>
        <p:spPr>
          <a:xfrm>
            <a:off x="755576" y="4797152"/>
            <a:ext cx="7632848" cy="1477328"/>
          </a:xfrm>
          <a:prstGeom prst="rect">
            <a:avLst/>
          </a:prstGeom>
          <a:noFill/>
          <a:ln w="28575">
            <a:solidFill>
              <a:schemeClr val="accent1"/>
            </a:solidFill>
          </a:ln>
        </p:spPr>
        <p:txBody>
          <a:bodyPr wrap="square" rtlCol="0">
            <a:spAutoFit/>
          </a:bodyPr>
          <a:lstStyle/>
          <a:p>
            <a:r>
              <a:rPr lang="en-US" dirty="0" smtClean="0"/>
              <a:t>L2 learners still look like English speakers, as far as information in verb is concerned. Development over time from only expressing Cause and Manner in verb and no Path, or Path in separate sentence / Idiosyncratic Path expressions; Cause, Manner and Path expressed in complex clauses, BUT information structure still as in English.</a:t>
            </a:r>
            <a:endParaRPr lang="en-US" dirty="0"/>
          </a:p>
        </p:txBody>
      </p: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425"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607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14</a:t>
            </a:fld>
            <a:endParaRPr lang="en-GB"/>
          </a:p>
        </p:txBody>
      </p:sp>
      <p:sp>
        <p:nvSpPr>
          <p:cNvPr id="4" name="Title 3"/>
          <p:cNvSpPr>
            <a:spLocks noGrp="1"/>
          </p:cNvSpPr>
          <p:nvPr>
            <p:ph type="title"/>
          </p:nvPr>
        </p:nvSpPr>
        <p:spPr/>
        <p:txBody>
          <a:bodyPr>
            <a:normAutofit fontScale="90000"/>
          </a:bodyPr>
          <a:lstStyle/>
          <a:p>
            <a:r>
              <a:rPr lang="en-GB" dirty="0" smtClean="0"/>
              <a:t>Motion Expressions simultaneous bilinguals and L2 learners (</a:t>
            </a:r>
            <a:r>
              <a:rPr lang="en-GB" dirty="0" err="1" smtClean="0"/>
              <a:t>Engemann</a:t>
            </a:r>
            <a:r>
              <a:rPr lang="en-GB" dirty="0" smtClean="0"/>
              <a:t>, 2012, 2013)</a:t>
            </a:r>
            <a:endParaRPr lang="en-GB" dirty="0"/>
          </a:p>
        </p:txBody>
      </p:sp>
      <p:sp>
        <p:nvSpPr>
          <p:cNvPr id="5" name="Content Placeholder 4"/>
          <p:cNvSpPr>
            <a:spLocks noGrp="1"/>
          </p:cNvSpPr>
          <p:nvPr>
            <p:ph sz="quarter" idx="13"/>
          </p:nvPr>
        </p:nvSpPr>
        <p:spPr>
          <a:xfrm>
            <a:off x="274320" y="1298448"/>
            <a:ext cx="8595360" cy="3570712"/>
          </a:xfrm>
        </p:spPr>
        <p:txBody>
          <a:bodyPr>
            <a:normAutofit fontScale="92500" lnSpcReduction="10000"/>
          </a:bodyPr>
          <a:lstStyle/>
          <a:p>
            <a:r>
              <a:rPr lang="en-GB" i="1" dirty="0"/>
              <a:t>Child L2 learners </a:t>
            </a:r>
            <a:r>
              <a:rPr lang="en-GB" dirty="0"/>
              <a:t>show similar phenomenon in terms of information organisation, even if entrenchment has had very little time to set in. </a:t>
            </a:r>
          </a:p>
          <a:p>
            <a:r>
              <a:rPr lang="en-GB" i="1" dirty="0" smtClean="0"/>
              <a:t>Bilingual children </a:t>
            </a:r>
            <a:r>
              <a:rPr lang="en-GB" dirty="0" smtClean="0"/>
              <a:t>(one parent, one language from birth) show similar phenomenon in terms of </a:t>
            </a:r>
            <a:r>
              <a:rPr lang="en-GB" i="1" dirty="0" smtClean="0"/>
              <a:t>information organisation</a:t>
            </a:r>
            <a:r>
              <a:rPr lang="en-GB" dirty="0" smtClean="0"/>
              <a:t>, even though </a:t>
            </a:r>
            <a:r>
              <a:rPr lang="en-GB" i="1" dirty="0" smtClean="0"/>
              <a:t>formally</a:t>
            </a:r>
            <a:r>
              <a:rPr lang="en-GB" dirty="0" smtClean="0"/>
              <a:t> they are entirely like native speakers of French of their age.</a:t>
            </a:r>
          </a:p>
          <a:p>
            <a:pPr marL="170752" lvl="1" indent="0">
              <a:buNone/>
            </a:pPr>
            <a:r>
              <a:rPr lang="en-GB" dirty="0" smtClean="0"/>
              <a:t>	Le </a:t>
            </a:r>
            <a:r>
              <a:rPr lang="en-GB" dirty="0" err="1" smtClean="0"/>
              <a:t>garçon</a:t>
            </a:r>
            <a:r>
              <a:rPr lang="en-GB" dirty="0" smtClean="0"/>
              <a:t> </a:t>
            </a:r>
            <a:r>
              <a:rPr lang="en-GB" dirty="0" err="1" smtClean="0">
                <a:solidFill>
                  <a:srgbClr val="FF0000"/>
                </a:solidFill>
              </a:rPr>
              <a:t>pousse</a:t>
            </a:r>
            <a:r>
              <a:rPr lang="en-GB" dirty="0" smtClean="0">
                <a:solidFill>
                  <a:srgbClr val="FF0000"/>
                </a:solidFill>
              </a:rPr>
              <a:t> </a:t>
            </a:r>
            <a:r>
              <a:rPr lang="en-GB" dirty="0" smtClean="0"/>
              <a:t>la </a:t>
            </a:r>
            <a:r>
              <a:rPr lang="en-GB" dirty="0" err="1" smtClean="0"/>
              <a:t>voiture</a:t>
            </a:r>
            <a:r>
              <a:rPr lang="en-GB" dirty="0" smtClean="0"/>
              <a:t> </a:t>
            </a:r>
            <a:r>
              <a:rPr lang="en-GB" dirty="0" smtClean="0">
                <a:solidFill>
                  <a:srgbClr val="002060"/>
                </a:solidFill>
              </a:rPr>
              <a:t>en </a:t>
            </a:r>
            <a:r>
              <a:rPr lang="en-GB" dirty="0" err="1" smtClean="0">
                <a:solidFill>
                  <a:srgbClr val="002060"/>
                </a:solidFill>
              </a:rPr>
              <a:t>montant</a:t>
            </a:r>
            <a:r>
              <a:rPr lang="en-GB" dirty="0" smtClean="0">
                <a:solidFill>
                  <a:srgbClr val="002060"/>
                </a:solidFill>
              </a:rPr>
              <a:t> (</a:t>
            </a:r>
            <a:r>
              <a:rPr lang="en-GB" dirty="0" smtClean="0">
                <a:solidFill>
                  <a:schemeClr val="tx1"/>
                </a:solidFill>
              </a:rPr>
              <a:t>FR:</a:t>
            </a:r>
            <a:r>
              <a:rPr lang="en-GB" dirty="0" smtClean="0">
                <a:solidFill>
                  <a:srgbClr val="002060"/>
                </a:solidFill>
              </a:rPr>
              <a:t> </a:t>
            </a:r>
            <a:r>
              <a:rPr lang="en-GB" dirty="0" err="1" smtClean="0">
                <a:solidFill>
                  <a:srgbClr val="002060"/>
                </a:solidFill>
              </a:rPr>
              <a:t>monte</a:t>
            </a:r>
            <a:r>
              <a:rPr lang="en-GB" dirty="0" smtClean="0">
                <a:solidFill>
                  <a:srgbClr val="002060"/>
                </a:solidFill>
              </a:rPr>
              <a:t> </a:t>
            </a:r>
            <a:r>
              <a:rPr lang="en-GB" dirty="0" smtClean="0">
                <a:solidFill>
                  <a:srgbClr val="FF0000"/>
                </a:solidFill>
              </a:rPr>
              <a:t>en </a:t>
            </a:r>
            <a:r>
              <a:rPr lang="en-GB" dirty="0" err="1" smtClean="0">
                <a:solidFill>
                  <a:srgbClr val="FF0000"/>
                </a:solidFill>
              </a:rPr>
              <a:t>poussant</a:t>
            </a:r>
            <a:r>
              <a:rPr lang="en-GB" dirty="0" smtClean="0">
                <a:solidFill>
                  <a:srgbClr val="002060"/>
                </a:solidFill>
              </a:rPr>
              <a:t>)</a:t>
            </a:r>
          </a:p>
          <a:p>
            <a:pPr marL="170752" lvl="1" indent="0">
              <a:buNone/>
            </a:pPr>
            <a:r>
              <a:rPr lang="en-GB" dirty="0" smtClean="0"/>
              <a:t>	The boy pushed the car (while) going up</a:t>
            </a:r>
            <a:endParaRPr lang="en-GB" dirty="0"/>
          </a:p>
          <a:p>
            <a:pPr marL="170752" lvl="1" indent="0">
              <a:buNone/>
            </a:pPr>
            <a:endParaRPr lang="en-GB" dirty="0"/>
          </a:p>
          <a:p>
            <a:r>
              <a:rPr lang="en-GB" dirty="0" smtClean="0"/>
              <a:t>Note that other studies do show that simultaneous bilinguals look like monolinguals, and that younger children have better chances of achieving native like productions. </a:t>
            </a:r>
          </a:p>
          <a:p>
            <a:endParaRPr lang="en-GB" dirty="0"/>
          </a:p>
          <a:p>
            <a:pPr marL="0" indent="0">
              <a:buNone/>
            </a:pPr>
            <a:endParaRPr lang="en-GB" dirty="0" smtClean="0"/>
          </a:p>
        </p:txBody>
      </p:sp>
      <p:sp>
        <p:nvSpPr>
          <p:cNvPr id="7" name="TextBox 6"/>
          <p:cNvSpPr txBox="1"/>
          <p:nvPr/>
        </p:nvSpPr>
        <p:spPr>
          <a:xfrm>
            <a:off x="3131840" y="5157192"/>
            <a:ext cx="4752528" cy="707886"/>
          </a:xfrm>
          <a:prstGeom prst="rect">
            <a:avLst/>
          </a:prstGeom>
          <a:noFill/>
          <a:ln w="28575">
            <a:solidFill>
              <a:srgbClr val="0070C0"/>
            </a:solidFill>
          </a:ln>
        </p:spPr>
        <p:txBody>
          <a:bodyPr wrap="square" rtlCol="0">
            <a:spAutoFit/>
          </a:bodyPr>
          <a:lstStyle/>
          <a:p>
            <a:r>
              <a:rPr lang="en-GB" sz="2000" i="1" dirty="0" smtClean="0"/>
              <a:t>Age of Acquisition not the only factor. No definitive answer …</a:t>
            </a:r>
            <a:endParaRPr lang="en-GB" sz="2000" i="1"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8425"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58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15</a:t>
            </a:fld>
            <a:endParaRPr lang="en-GB"/>
          </a:p>
        </p:txBody>
      </p:sp>
      <p:sp>
        <p:nvSpPr>
          <p:cNvPr id="4" name="Title 3"/>
          <p:cNvSpPr>
            <a:spLocks noGrp="1"/>
          </p:cNvSpPr>
          <p:nvPr>
            <p:ph type="title"/>
          </p:nvPr>
        </p:nvSpPr>
        <p:spPr/>
        <p:txBody>
          <a:bodyPr/>
          <a:lstStyle/>
          <a:p>
            <a:r>
              <a:rPr lang="en-GB" dirty="0" smtClean="0"/>
              <a:t>Acquisition of a Third Language</a:t>
            </a:r>
            <a:endParaRPr lang="en-GB" dirty="0"/>
          </a:p>
        </p:txBody>
      </p:sp>
      <p:sp>
        <p:nvSpPr>
          <p:cNvPr id="5" name="Content Placeholder 4"/>
          <p:cNvSpPr>
            <a:spLocks noGrp="1"/>
          </p:cNvSpPr>
          <p:nvPr>
            <p:ph sz="quarter" idx="13"/>
          </p:nvPr>
        </p:nvSpPr>
        <p:spPr/>
        <p:txBody>
          <a:bodyPr/>
          <a:lstStyle/>
          <a:p>
            <a:r>
              <a:rPr lang="en-GB" i="1" dirty="0" smtClean="0"/>
              <a:t>French Learners of Dutch </a:t>
            </a:r>
            <a:r>
              <a:rPr lang="en-GB" dirty="0" smtClean="0"/>
              <a:t>(taught and highly controlled environment; semi-communicative); some learners had German as a second language, some English.</a:t>
            </a:r>
          </a:p>
          <a:p>
            <a:r>
              <a:rPr lang="en-GB" i="1" dirty="0" smtClean="0"/>
              <a:t>Hypothesis</a:t>
            </a:r>
            <a:r>
              <a:rPr lang="en-GB" dirty="0" smtClean="0"/>
              <a:t>: Typological proximity between German and Dutch will facilitate the acquisition of Dutch.</a:t>
            </a:r>
          </a:p>
          <a:p>
            <a:r>
              <a:rPr lang="en-GB" i="1" dirty="0" smtClean="0"/>
              <a:t>Results</a:t>
            </a:r>
            <a:r>
              <a:rPr lang="en-GB" dirty="0" smtClean="0"/>
              <a:t>: Some learners knowing German reported huge advantages, and showed them in their productions. Some did not at all (although overall advantage was registered). </a:t>
            </a:r>
          </a:p>
          <a:p>
            <a:r>
              <a:rPr lang="en-GB" i="1" dirty="0" smtClean="0"/>
              <a:t>Many individual differences </a:t>
            </a:r>
            <a:r>
              <a:rPr lang="en-GB" dirty="0" smtClean="0"/>
              <a:t>that, in principle, cannot be explained by type of input, language background, starting knowledge of the L3, or knowledge of the L1).</a:t>
            </a: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07904" y="5501263"/>
            <a:ext cx="3672408" cy="400110"/>
          </a:xfrm>
          <a:prstGeom prst="rect">
            <a:avLst/>
          </a:prstGeom>
          <a:noFill/>
          <a:ln w="28575">
            <a:solidFill>
              <a:srgbClr val="0070C0"/>
            </a:solidFill>
          </a:ln>
        </p:spPr>
        <p:txBody>
          <a:bodyPr wrap="square" rtlCol="0">
            <a:spAutoFit/>
          </a:bodyPr>
          <a:lstStyle/>
          <a:p>
            <a:r>
              <a:rPr lang="en-GB" sz="2000" i="1" dirty="0" smtClean="0"/>
              <a:t>Influence of the L2 on L3 or not?</a:t>
            </a:r>
            <a:endParaRPr lang="en-GB" sz="2000" i="1" dirty="0"/>
          </a:p>
        </p:txBody>
      </p:sp>
    </p:spTree>
    <p:extLst>
      <p:ext uri="{BB962C8B-B14F-4D97-AF65-F5344CB8AC3E}">
        <p14:creationId xmlns:p14="http://schemas.microsoft.com/office/powerpoint/2010/main" val="3701804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16</a:t>
            </a:fld>
            <a:endParaRPr lang="en-GB"/>
          </a:p>
        </p:txBody>
      </p:sp>
      <p:sp>
        <p:nvSpPr>
          <p:cNvPr id="4" name="Title 3"/>
          <p:cNvSpPr>
            <a:spLocks noGrp="1"/>
          </p:cNvSpPr>
          <p:nvPr>
            <p:ph type="title"/>
          </p:nvPr>
        </p:nvSpPr>
        <p:spPr/>
        <p:txBody>
          <a:bodyPr/>
          <a:lstStyle/>
          <a:p>
            <a:r>
              <a:rPr lang="en-GB" dirty="0" smtClean="0"/>
              <a:t>Why the lack of definitive answers?</a:t>
            </a:r>
            <a:endParaRPr lang="en-GB" dirty="0"/>
          </a:p>
        </p:txBody>
      </p:sp>
      <p:sp>
        <p:nvSpPr>
          <p:cNvPr id="5" name="Content Placeholder 4"/>
          <p:cNvSpPr>
            <a:spLocks noGrp="1"/>
          </p:cNvSpPr>
          <p:nvPr>
            <p:ph sz="quarter" idx="13"/>
          </p:nvPr>
        </p:nvSpPr>
        <p:spPr/>
        <p:txBody>
          <a:bodyPr/>
          <a:lstStyle/>
          <a:p>
            <a:r>
              <a:rPr lang="en-GB" i="1" dirty="0" smtClean="0"/>
              <a:t>Morpheme order studies</a:t>
            </a:r>
            <a:r>
              <a:rPr lang="en-GB" dirty="0" smtClean="0"/>
              <a:t>: different type of data (structured elicitation vs. database); different size of database (up to 50 learners vs. up to 10 million learners); different type of learning environment</a:t>
            </a:r>
          </a:p>
          <a:p>
            <a:r>
              <a:rPr lang="en-GB" i="1" dirty="0" smtClean="0"/>
              <a:t>Defective tense of aspect hypothesis</a:t>
            </a:r>
            <a:r>
              <a:rPr lang="en-GB" dirty="0" smtClean="0"/>
              <a:t>: The populations studies were different (first vs. second language).</a:t>
            </a:r>
          </a:p>
          <a:p>
            <a:r>
              <a:rPr lang="en-GB" i="1" dirty="0" smtClean="0"/>
              <a:t>Motion event studies and age factor: </a:t>
            </a:r>
            <a:r>
              <a:rPr lang="en-GB" dirty="0" smtClean="0"/>
              <a:t>Age factor differences found in some studies not other. Different linguistic phenomena researched</a:t>
            </a:r>
            <a:r>
              <a:rPr lang="en-GB" dirty="0"/>
              <a:t>. </a:t>
            </a:r>
            <a:r>
              <a:rPr lang="en-GB" dirty="0" smtClean="0"/>
              <a:t>Maybe true for </a:t>
            </a:r>
            <a:r>
              <a:rPr lang="en-GB" dirty="0"/>
              <a:t>forms, </a:t>
            </a:r>
            <a:r>
              <a:rPr lang="en-GB" dirty="0" smtClean="0"/>
              <a:t>not </a:t>
            </a:r>
            <a:r>
              <a:rPr lang="en-GB" dirty="0"/>
              <a:t>for functions? </a:t>
            </a:r>
            <a:endParaRPr lang="en-GB" dirty="0" smtClean="0"/>
          </a:p>
          <a:p>
            <a:r>
              <a:rPr lang="en-GB" i="1" dirty="0" smtClean="0"/>
              <a:t>Influence of previous languages on target language</a:t>
            </a:r>
            <a:r>
              <a:rPr lang="en-GB" dirty="0" smtClean="0"/>
              <a:t>: Groups not always well controlled for: language aptitude, motivation, other languages (!), communicative ease, etc.  </a:t>
            </a:r>
          </a:p>
          <a:p>
            <a:pPr marL="0" indent="0">
              <a:buNone/>
            </a:pPr>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41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Factors Believed to be of Importance</a:t>
            </a:r>
            <a:endParaRPr lang="en-GB" dirty="0"/>
          </a:p>
        </p:txBody>
      </p:sp>
      <p:sp>
        <p:nvSpPr>
          <p:cNvPr id="4" name="Rectangle 3"/>
          <p:cNvSpPr/>
          <p:nvPr/>
        </p:nvSpPr>
        <p:spPr>
          <a:xfrm>
            <a:off x="876756" y="1644769"/>
            <a:ext cx="3778599" cy="400110"/>
          </a:xfrm>
          <a:prstGeom prst="rect">
            <a:avLst/>
          </a:prstGeom>
        </p:spPr>
        <p:txBody>
          <a:bodyPr wrap="none">
            <a:spAutoFit/>
          </a:bodyPr>
          <a:lstStyle/>
          <a:p>
            <a:r>
              <a:rPr lang="en-GB" sz="2000" i="1" dirty="0"/>
              <a:t>Age of Acquisition (Critical Period)</a:t>
            </a:r>
          </a:p>
        </p:txBody>
      </p:sp>
      <p:sp>
        <p:nvSpPr>
          <p:cNvPr id="5" name="Rectangle 4"/>
          <p:cNvSpPr/>
          <p:nvPr/>
        </p:nvSpPr>
        <p:spPr>
          <a:xfrm>
            <a:off x="4788024" y="2308230"/>
            <a:ext cx="3589444" cy="400110"/>
          </a:xfrm>
          <a:prstGeom prst="rect">
            <a:avLst/>
          </a:prstGeom>
        </p:spPr>
        <p:txBody>
          <a:bodyPr wrap="none">
            <a:spAutoFit/>
          </a:bodyPr>
          <a:lstStyle/>
          <a:p>
            <a:r>
              <a:rPr lang="en-GB" sz="2000" i="1" dirty="0"/>
              <a:t>Cognitive Developmental Stage</a:t>
            </a:r>
          </a:p>
        </p:txBody>
      </p:sp>
      <p:sp>
        <p:nvSpPr>
          <p:cNvPr id="6" name="Rectangle 5"/>
          <p:cNvSpPr/>
          <p:nvPr/>
        </p:nvSpPr>
        <p:spPr>
          <a:xfrm>
            <a:off x="3732667" y="3244334"/>
            <a:ext cx="1845377" cy="400110"/>
          </a:xfrm>
          <a:prstGeom prst="rect">
            <a:avLst/>
          </a:prstGeom>
        </p:spPr>
        <p:txBody>
          <a:bodyPr wrap="none">
            <a:spAutoFit/>
          </a:bodyPr>
          <a:lstStyle/>
          <a:p>
            <a:r>
              <a:rPr lang="en-GB" sz="2000" i="1" dirty="0"/>
              <a:t>Linguistic Input</a:t>
            </a:r>
          </a:p>
        </p:txBody>
      </p:sp>
      <p:sp>
        <p:nvSpPr>
          <p:cNvPr id="7" name="Rectangle 6"/>
          <p:cNvSpPr/>
          <p:nvPr/>
        </p:nvSpPr>
        <p:spPr>
          <a:xfrm>
            <a:off x="704728" y="4005064"/>
            <a:ext cx="4039888" cy="400110"/>
          </a:xfrm>
          <a:prstGeom prst="rect">
            <a:avLst/>
          </a:prstGeom>
        </p:spPr>
        <p:txBody>
          <a:bodyPr wrap="none">
            <a:spAutoFit/>
          </a:bodyPr>
          <a:lstStyle/>
          <a:p>
            <a:r>
              <a:rPr lang="en-GB" sz="2000" i="1" dirty="0"/>
              <a:t>Interactions accompanying the Input</a:t>
            </a:r>
          </a:p>
        </p:txBody>
      </p:sp>
      <p:sp>
        <p:nvSpPr>
          <p:cNvPr id="9" name="Rectangle 8"/>
          <p:cNvSpPr/>
          <p:nvPr/>
        </p:nvSpPr>
        <p:spPr>
          <a:xfrm>
            <a:off x="4771078" y="4829833"/>
            <a:ext cx="2880320" cy="1015663"/>
          </a:xfrm>
          <a:prstGeom prst="rect">
            <a:avLst/>
          </a:prstGeom>
        </p:spPr>
        <p:txBody>
          <a:bodyPr wrap="square">
            <a:spAutoFit/>
          </a:bodyPr>
          <a:lstStyle/>
          <a:p>
            <a:pPr lvl="0"/>
            <a:r>
              <a:rPr lang="en-GB" sz="2000" i="1" dirty="0">
                <a:solidFill>
                  <a:srgbClr val="2E2224"/>
                </a:solidFill>
              </a:rPr>
              <a:t>Typological differences First and Second Language</a:t>
            </a:r>
          </a:p>
        </p:txBody>
      </p:sp>
      <p:sp>
        <p:nvSpPr>
          <p:cNvPr id="10" name="Rectangle 9"/>
          <p:cNvSpPr/>
          <p:nvPr/>
        </p:nvSpPr>
        <p:spPr>
          <a:xfrm>
            <a:off x="1054272" y="2707641"/>
            <a:ext cx="2919389" cy="400110"/>
          </a:xfrm>
          <a:prstGeom prst="rect">
            <a:avLst/>
          </a:prstGeom>
        </p:spPr>
        <p:txBody>
          <a:bodyPr wrap="none">
            <a:spAutoFit/>
          </a:bodyPr>
          <a:lstStyle/>
          <a:p>
            <a:r>
              <a:rPr lang="en-GB" sz="2000" i="1" dirty="0"/>
              <a:t>Socio-economic Situation</a:t>
            </a:r>
          </a:p>
        </p:txBody>
      </p:sp>
      <p:sp>
        <p:nvSpPr>
          <p:cNvPr id="11" name="Rectangle 10"/>
          <p:cNvSpPr/>
          <p:nvPr/>
        </p:nvSpPr>
        <p:spPr>
          <a:xfrm>
            <a:off x="6740416" y="3408218"/>
            <a:ext cx="1135247" cy="400110"/>
          </a:xfrm>
          <a:prstGeom prst="rect">
            <a:avLst/>
          </a:prstGeom>
        </p:spPr>
        <p:txBody>
          <a:bodyPr wrap="none">
            <a:spAutoFit/>
          </a:bodyPr>
          <a:lstStyle/>
          <a:p>
            <a:r>
              <a:rPr lang="en-GB" sz="2000" i="1" dirty="0"/>
              <a:t>Aptitude</a:t>
            </a:r>
          </a:p>
        </p:txBody>
      </p:sp>
      <p:sp>
        <p:nvSpPr>
          <p:cNvPr id="12" name="Rectangle 11"/>
          <p:cNvSpPr/>
          <p:nvPr/>
        </p:nvSpPr>
        <p:spPr>
          <a:xfrm>
            <a:off x="2354938" y="4872067"/>
            <a:ext cx="1374094" cy="400110"/>
          </a:xfrm>
          <a:prstGeom prst="rect">
            <a:avLst/>
          </a:prstGeom>
        </p:spPr>
        <p:txBody>
          <a:bodyPr wrap="none">
            <a:spAutoFit/>
          </a:bodyPr>
          <a:lstStyle/>
          <a:p>
            <a:r>
              <a:rPr lang="en-GB" sz="2000" i="1" dirty="0"/>
              <a:t>Motivation</a:t>
            </a:r>
          </a:p>
        </p:txBody>
      </p:sp>
      <p:sp>
        <p:nvSpPr>
          <p:cNvPr id="13" name="Rectangle 12"/>
          <p:cNvSpPr/>
          <p:nvPr/>
        </p:nvSpPr>
        <p:spPr>
          <a:xfrm>
            <a:off x="1330717" y="5482815"/>
            <a:ext cx="656590" cy="400110"/>
          </a:xfrm>
          <a:prstGeom prst="rect">
            <a:avLst/>
          </a:prstGeom>
        </p:spPr>
        <p:txBody>
          <a:bodyPr wrap="none">
            <a:spAutoFit/>
          </a:bodyPr>
          <a:lstStyle/>
          <a:p>
            <a:r>
              <a:rPr lang="en-GB" sz="2000" i="1" dirty="0"/>
              <a:t>Task</a:t>
            </a:r>
          </a:p>
        </p:txBody>
      </p:sp>
      <p:sp>
        <p:nvSpPr>
          <p:cNvPr id="14" name="Rectangle 13"/>
          <p:cNvSpPr/>
          <p:nvPr/>
        </p:nvSpPr>
        <p:spPr>
          <a:xfrm>
            <a:off x="5842413" y="4005064"/>
            <a:ext cx="939681" cy="400110"/>
          </a:xfrm>
          <a:prstGeom prst="rect">
            <a:avLst/>
          </a:prstGeom>
        </p:spPr>
        <p:txBody>
          <a:bodyPr wrap="none">
            <a:spAutoFit/>
          </a:bodyPr>
          <a:lstStyle/>
          <a:p>
            <a:r>
              <a:rPr lang="en-GB" sz="2000" i="1" dirty="0"/>
              <a:t>Gender</a:t>
            </a:r>
          </a:p>
        </p:txBody>
      </p:sp>
      <p:sp>
        <p:nvSpPr>
          <p:cNvPr id="16" name="Slide Number Placeholder 15"/>
          <p:cNvSpPr>
            <a:spLocks noGrp="1"/>
          </p:cNvSpPr>
          <p:nvPr>
            <p:ph type="sldNum" sz="quarter" idx="12"/>
          </p:nvPr>
        </p:nvSpPr>
        <p:spPr/>
        <p:txBody>
          <a:bodyPr>
            <a:normAutofit fontScale="92500" lnSpcReduction="20000"/>
          </a:bodyPr>
          <a:lstStyle/>
          <a:p>
            <a:fld id="{51563BD8-0EE9-46CC-AB32-A25AA84B9E5C}" type="slidenum">
              <a:rPr lang="en-GB" smtClean="0"/>
              <a:t>17</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355" y="6237312"/>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96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Problems controlling the various factors in a multilingual society</a:t>
            </a:r>
            <a:endParaRPr lang="en-GB" dirty="0"/>
          </a:p>
        </p:txBody>
      </p:sp>
      <p:sp>
        <p:nvSpPr>
          <p:cNvPr id="3" name="Content Placeholder 2"/>
          <p:cNvSpPr>
            <a:spLocks noGrp="1"/>
          </p:cNvSpPr>
          <p:nvPr>
            <p:ph sz="quarter" idx="13"/>
          </p:nvPr>
        </p:nvSpPr>
        <p:spPr/>
        <p:txBody>
          <a:bodyPr>
            <a:normAutofit/>
          </a:bodyPr>
          <a:lstStyle/>
          <a:p>
            <a:r>
              <a:rPr lang="en-GB" dirty="0" smtClean="0"/>
              <a:t>Is a monolingual still a monolingual? Ever? Dutch children watching more English than Dutch television programmes, hearing more </a:t>
            </a:r>
            <a:r>
              <a:rPr lang="en-GB" dirty="0"/>
              <a:t>E</a:t>
            </a:r>
            <a:r>
              <a:rPr lang="en-GB" dirty="0" smtClean="0"/>
              <a:t>nglish music than Dutch music …</a:t>
            </a:r>
          </a:p>
          <a:p>
            <a:r>
              <a:rPr lang="en-GB" dirty="0" smtClean="0"/>
              <a:t>Chinese children (and many others in the world) acquiring English from 6 years on …</a:t>
            </a:r>
          </a:p>
          <a:p>
            <a:r>
              <a:rPr lang="en-GB" dirty="0" smtClean="0"/>
              <a:t>What is the influence of an L2 on the L1?</a:t>
            </a:r>
          </a:p>
          <a:p>
            <a:r>
              <a:rPr lang="en-GB" dirty="0"/>
              <a:t>S</a:t>
            </a:r>
            <a:r>
              <a:rPr lang="en-GB" dirty="0" smtClean="0"/>
              <a:t>tudying bilinguals multiplies the factors involved: what is the type of input and amount of input from both languages? More likely to be very different from one learner to the next (migration, family situation, parental situation)</a:t>
            </a:r>
          </a:p>
          <a:p>
            <a:r>
              <a:rPr lang="en-GB" dirty="0" smtClean="0"/>
              <a:t>Increasing amounts of data from learners of language X, but increasingly diverse as regards to factors (different teaching methods, ages of onset, socio-economic situations, etc.).</a:t>
            </a:r>
            <a:endParaRPr lang="en-GB" dirty="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18</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309320"/>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968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for the researcher</a:t>
            </a:r>
            <a:endParaRPr lang="en-GB" dirty="0"/>
          </a:p>
        </p:txBody>
      </p:sp>
      <p:sp>
        <p:nvSpPr>
          <p:cNvPr id="3" name="Content Placeholder 2"/>
          <p:cNvSpPr>
            <a:spLocks noGrp="1"/>
          </p:cNvSpPr>
          <p:nvPr>
            <p:ph sz="quarter" idx="13"/>
          </p:nvPr>
        </p:nvSpPr>
        <p:spPr>
          <a:xfrm>
            <a:off x="274320" y="1298448"/>
            <a:ext cx="8595360" cy="3570712"/>
          </a:xfrm>
        </p:spPr>
        <p:txBody>
          <a:bodyPr/>
          <a:lstStyle/>
          <a:p>
            <a:r>
              <a:rPr lang="en-GB" dirty="0"/>
              <a:t>We are aware of more and more factors influencing language </a:t>
            </a:r>
            <a:r>
              <a:rPr lang="en-GB" dirty="0" smtClean="0"/>
              <a:t>acquisition: </a:t>
            </a:r>
          </a:p>
          <a:p>
            <a:pPr lvl="1"/>
            <a:r>
              <a:rPr lang="en-GB" dirty="0" smtClean="0"/>
              <a:t>How to control for them in the data collection?</a:t>
            </a:r>
            <a:endParaRPr lang="en-GB" dirty="0"/>
          </a:p>
          <a:p>
            <a:r>
              <a:rPr lang="en-GB" dirty="0" smtClean="0"/>
              <a:t>More and more data will be available in high quantities: </a:t>
            </a:r>
          </a:p>
          <a:p>
            <a:pPr lvl="1"/>
            <a:r>
              <a:rPr lang="en-GB" dirty="0" smtClean="0"/>
              <a:t>How to use them to our best advantage?</a:t>
            </a:r>
          </a:p>
          <a:p>
            <a:r>
              <a:rPr lang="en-GB" dirty="0" smtClean="0"/>
              <a:t>More techniques are available to test language production and comprehension at other levels: </a:t>
            </a:r>
          </a:p>
          <a:p>
            <a:pPr lvl="1"/>
            <a:r>
              <a:rPr lang="en-GB" dirty="0" smtClean="0"/>
              <a:t>How to understand the results they are providing us with and how to know what we are testing when we are using them.</a:t>
            </a:r>
          </a:p>
          <a:p>
            <a:endParaRPr lang="en-GB" dirty="0" smtClean="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19</a:t>
            </a:fld>
            <a:endParaRPr lang="en-GB"/>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935"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941168"/>
            <a:ext cx="4572000" cy="923330"/>
          </a:xfrm>
          <a:prstGeom prst="rect">
            <a:avLst/>
          </a:prstGeom>
        </p:spPr>
        <p:txBody>
          <a:bodyPr>
            <a:spAutoFit/>
          </a:bodyPr>
          <a:lstStyle/>
          <a:p>
            <a:r>
              <a:rPr lang="en-GB" i="1" dirty="0"/>
              <a:t>“Ideal informants tend to exist in the heads of researchers. One does not meet them in the street.” Perdue, 1993 </a:t>
            </a:r>
          </a:p>
        </p:txBody>
      </p:sp>
    </p:spTree>
    <p:extLst>
      <p:ext uri="{BB962C8B-B14F-4D97-AF65-F5344CB8AC3E}">
        <p14:creationId xmlns:p14="http://schemas.microsoft.com/office/powerpoint/2010/main" val="317841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Assumptions</a:t>
            </a:r>
            <a:endParaRPr lang="en-GB" dirty="0"/>
          </a:p>
        </p:txBody>
      </p:sp>
      <p:sp>
        <p:nvSpPr>
          <p:cNvPr id="3" name="Content Placeholder 2"/>
          <p:cNvSpPr>
            <a:spLocks noGrp="1"/>
          </p:cNvSpPr>
          <p:nvPr>
            <p:ph sz="quarter" idx="13"/>
          </p:nvPr>
        </p:nvSpPr>
        <p:spPr/>
        <p:txBody>
          <a:bodyPr/>
          <a:lstStyle/>
          <a:p>
            <a:r>
              <a:rPr lang="en-GB" dirty="0" smtClean="0"/>
              <a:t>Those who learn languages in a natural (non-guided) way are children. </a:t>
            </a:r>
          </a:p>
          <a:p>
            <a:r>
              <a:rPr lang="en-GB" dirty="0" smtClean="0"/>
              <a:t>Most children learn one language only, the language spoken by their parents and the environment.</a:t>
            </a:r>
          </a:p>
          <a:p>
            <a:r>
              <a:rPr lang="en-GB" dirty="0" smtClean="0"/>
              <a:t>Second languages are learnt as foreign languages, in taught (guided) contexts only, by children of a certain age (from 10-12 onwards) and adults (at University).</a:t>
            </a:r>
          </a:p>
          <a:p>
            <a:r>
              <a:rPr lang="en-GB" dirty="0" smtClean="0"/>
              <a:t>Occasionally, children may receive input from two languages simultaneously, but that is an exception to the rule. </a:t>
            </a:r>
          </a:p>
          <a:p>
            <a:pPr marL="0" indent="0">
              <a:buNone/>
            </a:pPr>
            <a:endParaRPr lang="en-GB" dirty="0"/>
          </a:p>
          <a:p>
            <a:pPr marL="0" indent="0">
              <a:buNone/>
            </a:pPr>
            <a:r>
              <a:rPr lang="en-GB" i="1" dirty="0" smtClean="0"/>
              <a:t>All these assumptions are related to fact that most researchers Europeans and Americans, living in an exclusively monolingual environment</a:t>
            </a:r>
            <a:endParaRPr lang="en-GB" i="1" dirty="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2</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237312"/>
            <a:ext cx="3048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136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20</a:t>
            </a:fld>
            <a:endParaRPr lang="en-GB"/>
          </a:p>
        </p:txBody>
      </p:sp>
      <p:sp>
        <p:nvSpPr>
          <p:cNvPr id="4" name="Title 3"/>
          <p:cNvSpPr>
            <a:spLocks noGrp="1"/>
          </p:cNvSpPr>
          <p:nvPr>
            <p:ph type="title"/>
          </p:nvPr>
        </p:nvSpPr>
        <p:spPr/>
        <p:txBody>
          <a:bodyPr/>
          <a:lstStyle/>
          <a:p>
            <a:r>
              <a:rPr lang="en-GB" dirty="0" smtClean="0"/>
              <a:t>One example: Big Data</a:t>
            </a:r>
            <a:endParaRPr lang="en-GB" dirty="0"/>
          </a:p>
        </p:txBody>
      </p:sp>
      <p:sp>
        <p:nvSpPr>
          <p:cNvPr id="5" name="Content Placeholder 4"/>
          <p:cNvSpPr>
            <a:spLocks noGrp="1"/>
          </p:cNvSpPr>
          <p:nvPr>
            <p:ph sz="quarter" idx="13"/>
          </p:nvPr>
        </p:nvSpPr>
        <p:spPr/>
        <p:txBody>
          <a:bodyPr/>
          <a:lstStyle/>
          <a:p>
            <a:r>
              <a:rPr lang="en-GB" dirty="0" smtClean="0"/>
              <a:t>In Cambridge alone, we have a collection of large learner corpora available: the Cambridge Learner Corpus (exam data at all 6 CEFR levels) and the </a:t>
            </a:r>
            <a:r>
              <a:rPr lang="en-GB" dirty="0" err="1" smtClean="0"/>
              <a:t>EFCamDAT</a:t>
            </a:r>
            <a:r>
              <a:rPr lang="en-GB" dirty="0" smtClean="0"/>
              <a:t> Database (learners’ online productions of English as  a second language). More than 50 million words in total. Easy to collect, as all online or from a distance BUT:</a:t>
            </a:r>
          </a:p>
          <a:p>
            <a:pPr marL="0" indent="0">
              <a:buNone/>
            </a:pPr>
            <a:endParaRPr lang="en-GB" dirty="0" smtClean="0"/>
          </a:p>
          <a:p>
            <a:r>
              <a:rPr lang="en-GB" dirty="0" smtClean="0"/>
              <a:t>Although they can potentially control for first language, age, age of onset …</a:t>
            </a:r>
          </a:p>
          <a:p>
            <a:r>
              <a:rPr lang="en-GB" dirty="0" smtClean="0"/>
              <a:t>How to control for factors like aptitude, motivation, socio-economic background of learner, type of input, other languages spoken?</a:t>
            </a:r>
          </a:p>
          <a:p>
            <a:r>
              <a:rPr lang="en-GB" dirty="0" smtClean="0"/>
              <a:t>And how to find textual relations in a large corpus and keep the analyses as refined as for smaller experimentally extracted data?</a:t>
            </a:r>
            <a:endParaRPr lang="en-GB"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808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21</a:t>
            </a:fld>
            <a:endParaRPr lang="en-GB"/>
          </a:p>
        </p:txBody>
      </p:sp>
      <p:sp>
        <p:nvSpPr>
          <p:cNvPr id="4" name="Title 3"/>
          <p:cNvSpPr>
            <a:spLocks noGrp="1"/>
          </p:cNvSpPr>
          <p:nvPr>
            <p:ph type="title"/>
          </p:nvPr>
        </p:nvSpPr>
        <p:spPr/>
        <p:txBody>
          <a:bodyPr/>
          <a:lstStyle/>
          <a:p>
            <a:r>
              <a:rPr lang="en-GB" dirty="0" smtClean="0"/>
              <a:t>In Conclusion</a:t>
            </a:r>
            <a:endParaRPr lang="en-GB" dirty="0"/>
          </a:p>
        </p:txBody>
      </p:sp>
      <p:sp>
        <p:nvSpPr>
          <p:cNvPr id="5" name="Content Placeholder 4"/>
          <p:cNvSpPr>
            <a:spLocks noGrp="1"/>
          </p:cNvSpPr>
          <p:nvPr>
            <p:ph sz="quarter" idx="13"/>
          </p:nvPr>
        </p:nvSpPr>
        <p:spPr/>
        <p:txBody>
          <a:bodyPr/>
          <a:lstStyle/>
          <a:p>
            <a:r>
              <a:rPr lang="en-GB" dirty="0" smtClean="0"/>
              <a:t>The study of Language is as old as mankind</a:t>
            </a:r>
          </a:p>
          <a:p>
            <a:r>
              <a:rPr lang="en-GB" dirty="0" smtClean="0"/>
              <a:t>The study of language acquisition is </a:t>
            </a:r>
            <a:r>
              <a:rPr lang="en-GB" dirty="0" err="1" smtClean="0"/>
              <a:t>approx</a:t>
            </a:r>
            <a:r>
              <a:rPr lang="en-GB" dirty="0" smtClean="0"/>
              <a:t> 100 years old</a:t>
            </a:r>
          </a:p>
          <a:p>
            <a:r>
              <a:rPr lang="en-GB" dirty="0" smtClean="0"/>
              <a:t>We have many more questions than answers</a:t>
            </a:r>
          </a:p>
          <a:p>
            <a:r>
              <a:rPr lang="en-GB" dirty="0" smtClean="0"/>
              <a:t>We have new techniques, but do not always know exactly how best to use them and how to understand the results we get from them..</a:t>
            </a:r>
          </a:p>
          <a:p>
            <a:r>
              <a:rPr lang="en-GB" dirty="0" smtClean="0"/>
              <a:t>We have a job to do …</a:t>
            </a:r>
            <a:endParaRPr lang="en-GB"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887"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89040"/>
            <a:ext cx="316154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162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22</a:t>
            </a:fld>
            <a:endParaRPr lang="en-GB"/>
          </a:p>
        </p:txBody>
      </p:sp>
      <p:sp>
        <p:nvSpPr>
          <p:cNvPr id="6" name="TextBox 5"/>
          <p:cNvSpPr txBox="1"/>
          <p:nvPr/>
        </p:nvSpPr>
        <p:spPr>
          <a:xfrm>
            <a:off x="1907704" y="2132856"/>
            <a:ext cx="5256584" cy="1323439"/>
          </a:xfrm>
          <a:prstGeom prst="rect">
            <a:avLst/>
          </a:prstGeom>
          <a:noFill/>
        </p:spPr>
        <p:txBody>
          <a:bodyPr wrap="square" rtlCol="0">
            <a:spAutoFit/>
          </a:bodyPr>
          <a:lstStyle/>
          <a:p>
            <a:r>
              <a:rPr lang="en-GB" sz="8000" dirty="0" smtClean="0"/>
              <a:t>Thank You!</a:t>
            </a:r>
            <a:endParaRPr lang="en-GB" sz="80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877272"/>
            <a:ext cx="6192688" cy="79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794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of History</a:t>
            </a:r>
            <a:endParaRPr lang="en-GB" dirty="0"/>
          </a:p>
        </p:txBody>
      </p:sp>
      <p:sp>
        <p:nvSpPr>
          <p:cNvPr id="3" name="Content Placeholder 2"/>
          <p:cNvSpPr>
            <a:spLocks noGrp="1"/>
          </p:cNvSpPr>
          <p:nvPr>
            <p:ph sz="quarter" idx="13"/>
          </p:nvPr>
        </p:nvSpPr>
        <p:spPr/>
        <p:txBody>
          <a:bodyPr>
            <a:normAutofit fontScale="92500" lnSpcReduction="10000"/>
          </a:bodyPr>
          <a:lstStyle/>
          <a:p>
            <a:pPr marL="0" indent="0">
              <a:buNone/>
            </a:pPr>
            <a:r>
              <a:rPr lang="en-GB" b="1" dirty="0" smtClean="0"/>
              <a:t>Adult Second Language Acquisition</a:t>
            </a:r>
          </a:p>
          <a:p>
            <a:r>
              <a:rPr lang="en-GB" dirty="0" smtClean="0"/>
              <a:t>Early </a:t>
            </a:r>
            <a:r>
              <a:rPr lang="en-GB" dirty="0"/>
              <a:t>s</a:t>
            </a:r>
            <a:r>
              <a:rPr lang="en-GB" dirty="0" smtClean="0"/>
              <a:t>mall scale project by individual teachers in individual classrooms (foreign language acquisition. Geared towards improving results and teaching itself) </a:t>
            </a:r>
          </a:p>
          <a:p>
            <a:r>
              <a:rPr lang="en-GB" dirty="0" smtClean="0"/>
              <a:t>First Large Studies with non-guided learners in the 1960s</a:t>
            </a:r>
          </a:p>
          <a:p>
            <a:pPr lvl="1"/>
            <a:r>
              <a:rPr lang="en-GB" dirty="0" smtClean="0"/>
              <a:t>Non-guided learners; mainly immigrants; complex verbal tasks</a:t>
            </a:r>
          </a:p>
          <a:p>
            <a:pPr lvl="1"/>
            <a:r>
              <a:rPr lang="en-GB" dirty="0" smtClean="0"/>
              <a:t>ZISA (</a:t>
            </a:r>
            <a:r>
              <a:rPr lang="en-GB" dirty="0" err="1" smtClean="0"/>
              <a:t>Zweitspracherwerb</a:t>
            </a:r>
            <a:r>
              <a:rPr lang="en-GB" dirty="0" smtClean="0"/>
              <a:t> </a:t>
            </a:r>
            <a:r>
              <a:rPr lang="en-GB" dirty="0" err="1" smtClean="0"/>
              <a:t>Italienischer</a:t>
            </a:r>
            <a:r>
              <a:rPr lang="en-GB" dirty="0" smtClean="0"/>
              <a:t> und </a:t>
            </a:r>
            <a:r>
              <a:rPr lang="en-GB" dirty="0" err="1" smtClean="0"/>
              <a:t>Spanischer</a:t>
            </a:r>
            <a:r>
              <a:rPr lang="en-GB" dirty="0" smtClean="0"/>
              <a:t> </a:t>
            </a:r>
            <a:r>
              <a:rPr lang="en-GB" dirty="0" err="1" smtClean="0"/>
              <a:t>Arbeiter</a:t>
            </a:r>
            <a:r>
              <a:rPr lang="en-GB" dirty="0" smtClean="0"/>
              <a:t>) </a:t>
            </a:r>
            <a:r>
              <a:rPr lang="en-GB" dirty="0" err="1" smtClean="0"/>
              <a:t>Meisel</a:t>
            </a:r>
            <a:r>
              <a:rPr lang="en-GB" dirty="0" smtClean="0"/>
              <a:t> et al.</a:t>
            </a:r>
          </a:p>
          <a:p>
            <a:pPr lvl="1"/>
            <a:r>
              <a:rPr lang="en-GB" dirty="0" smtClean="0"/>
              <a:t>ESF Project Adult Immigrant Second Language Acquisition Perdue, Klein et al.</a:t>
            </a:r>
          </a:p>
          <a:p>
            <a:r>
              <a:rPr lang="en-GB" dirty="0" smtClean="0"/>
              <a:t>Experimental Studies Cross-sectional</a:t>
            </a:r>
          </a:p>
          <a:p>
            <a:pPr lvl="1"/>
            <a:r>
              <a:rPr lang="en-GB" dirty="0" smtClean="0"/>
              <a:t>Theory-driven, interest in linguistic features</a:t>
            </a:r>
          </a:p>
          <a:p>
            <a:pPr lvl="1"/>
            <a:r>
              <a:rPr lang="en-GB" dirty="0" err="1" smtClean="0"/>
              <a:t>Dulay</a:t>
            </a:r>
            <a:r>
              <a:rPr lang="en-GB" dirty="0" smtClean="0"/>
              <a:t> &amp; Burt; </a:t>
            </a:r>
            <a:r>
              <a:rPr lang="en-GB" dirty="0" err="1" smtClean="0"/>
              <a:t>Watorek</a:t>
            </a:r>
            <a:r>
              <a:rPr lang="en-GB" dirty="0" smtClean="0"/>
              <a:t> et al., </a:t>
            </a:r>
            <a:r>
              <a:rPr lang="en-GB" dirty="0" err="1" smtClean="0"/>
              <a:t>Hendriks</a:t>
            </a:r>
            <a:r>
              <a:rPr lang="en-GB" dirty="0" smtClean="0"/>
              <a:t> et al.</a:t>
            </a:r>
          </a:p>
          <a:p>
            <a:r>
              <a:rPr lang="en-GB" dirty="0" smtClean="0"/>
              <a:t>Cross-sectional studies of taught learners</a:t>
            </a:r>
          </a:p>
          <a:p>
            <a:pPr lvl="1"/>
            <a:r>
              <a:rPr lang="en-GB" dirty="0" smtClean="0"/>
              <a:t>Classroom based, interest in language aptitude, motivation, sociolinguistic factors; based on data from exams</a:t>
            </a:r>
          </a:p>
          <a:p>
            <a:pPr lvl="1"/>
            <a:endParaRPr lang="en-GB" dirty="0" smtClean="0"/>
          </a:p>
          <a:p>
            <a:pPr marL="170752" lvl="1" indent="0">
              <a:buNone/>
            </a:pPr>
            <a:endParaRPr lang="en-GB" dirty="0" smtClean="0"/>
          </a:p>
          <a:p>
            <a:pPr lvl="2"/>
            <a:endParaRPr lang="en-GB" dirty="0"/>
          </a:p>
        </p:txBody>
      </p:sp>
      <p:sp>
        <p:nvSpPr>
          <p:cNvPr id="4" name="Footer Placeholder 3"/>
          <p:cNvSpPr>
            <a:spLocks noGrp="1"/>
          </p:cNvSpPr>
          <p:nvPr>
            <p:ph type="ftr" sz="quarter" idx="11"/>
          </p:nvPr>
        </p:nvSpPr>
        <p:spPr/>
        <p:txBody>
          <a:bodyPr/>
          <a:lstStyle/>
          <a:p>
            <a:r>
              <a:rPr lang="en-GB" smtClean="0"/>
              <a:t>Language Sciences Initiative</a:t>
            </a:r>
            <a:endParaRPr lang="en-GB"/>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23</a:t>
            </a:fld>
            <a:endParaRPr lang="en-GB"/>
          </a:p>
        </p:txBody>
      </p:sp>
    </p:spTree>
    <p:extLst>
      <p:ext uri="{BB962C8B-B14F-4D97-AF65-F5344CB8AC3E}">
        <p14:creationId xmlns:p14="http://schemas.microsoft.com/office/powerpoint/2010/main" val="2712253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Of History</a:t>
            </a:r>
            <a:endParaRPr lang="en-GB" dirty="0"/>
          </a:p>
        </p:txBody>
      </p:sp>
      <p:sp>
        <p:nvSpPr>
          <p:cNvPr id="3" name="Content Placeholder 2"/>
          <p:cNvSpPr>
            <a:spLocks noGrp="1"/>
          </p:cNvSpPr>
          <p:nvPr>
            <p:ph sz="quarter" idx="13"/>
          </p:nvPr>
        </p:nvSpPr>
        <p:spPr/>
        <p:txBody>
          <a:bodyPr/>
          <a:lstStyle/>
          <a:p>
            <a:pPr marL="0" indent="0">
              <a:buNone/>
            </a:pPr>
            <a:r>
              <a:rPr lang="en-GB" b="1" dirty="0" smtClean="0"/>
              <a:t>More Recent Studies</a:t>
            </a:r>
          </a:p>
          <a:p>
            <a:pPr marL="342900" indent="-342900"/>
            <a:r>
              <a:rPr lang="en-GB" dirty="0" smtClean="0"/>
              <a:t>Simultaneous Bilinguals</a:t>
            </a:r>
          </a:p>
          <a:p>
            <a:pPr marL="342900" indent="-342900"/>
            <a:r>
              <a:rPr lang="en-GB" dirty="0" smtClean="0"/>
              <a:t>Acquiring a Second Language at Young Age (before 6, 8 or 10)</a:t>
            </a:r>
          </a:p>
          <a:p>
            <a:pPr marL="342900" indent="-342900"/>
            <a:r>
              <a:rPr lang="en-GB" dirty="0" smtClean="0"/>
              <a:t>The Acquisition of a Third, Fourth or Fifth Language</a:t>
            </a:r>
          </a:p>
          <a:p>
            <a:pPr marL="342900" indent="-342900"/>
            <a:r>
              <a:rPr lang="en-GB" dirty="0" smtClean="0"/>
              <a:t>The Influence of the L2 on the L1</a:t>
            </a:r>
          </a:p>
          <a:p>
            <a:pPr marL="342900" indent="-342900"/>
            <a:r>
              <a:rPr lang="en-GB" dirty="0" smtClean="0"/>
              <a:t>Language Attrition</a:t>
            </a:r>
          </a:p>
          <a:p>
            <a:pPr marL="0" indent="0">
              <a:buNone/>
            </a:pPr>
            <a:r>
              <a:rPr lang="en-GB" b="1" dirty="0" smtClean="0"/>
              <a:t>Current methodologies</a:t>
            </a:r>
          </a:p>
          <a:p>
            <a:pPr marL="342900" indent="-342900"/>
            <a:r>
              <a:rPr lang="en-GB" dirty="0" smtClean="0"/>
              <a:t>Production data, as before, free, through interview or experimental</a:t>
            </a:r>
          </a:p>
          <a:p>
            <a:pPr marL="342900" indent="-342900"/>
            <a:r>
              <a:rPr lang="en-GB" dirty="0" smtClean="0"/>
              <a:t>Acquisition data experimental (i.e., through learning of artificial mini-languages)</a:t>
            </a:r>
          </a:p>
          <a:p>
            <a:pPr marL="342900" indent="-342900"/>
            <a:r>
              <a:rPr lang="en-GB" dirty="0" smtClean="0"/>
              <a:t>“Big Data”</a:t>
            </a:r>
          </a:p>
          <a:p>
            <a:pPr marL="342900" indent="-342900"/>
            <a:endParaRPr lang="en-GB" dirty="0"/>
          </a:p>
        </p:txBody>
      </p:sp>
      <p:sp>
        <p:nvSpPr>
          <p:cNvPr id="4" name="Footer Placeholder 3"/>
          <p:cNvSpPr>
            <a:spLocks noGrp="1"/>
          </p:cNvSpPr>
          <p:nvPr>
            <p:ph type="ftr" sz="quarter" idx="11"/>
          </p:nvPr>
        </p:nvSpPr>
        <p:spPr/>
        <p:txBody>
          <a:bodyPr/>
          <a:lstStyle/>
          <a:p>
            <a:r>
              <a:rPr lang="en-GB" smtClean="0"/>
              <a:t>Language Sciences Initiative</a:t>
            </a:r>
            <a:endParaRPr lang="en-GB"/>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24</a:t>
            </a:fld>
            <a:endParaRPr lang="en-GB"/>
          </a:p>
        </p:txBody>
      </p:sp>
    </p:spTree>
    <p:extLst>
      <p:ext uri="{BB962C8B-B14F-4D97-AF65-F5344CB8AC3E}">
        <p14:creationId xmlns:p14="http://schemas.microsoft.com/office/powerpoint/2010/main" val="1843523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level of Control of Factors (L1)</a:t>
            </a:r>
            <a:endParaRPr lang="en-GB" dirty="0"/>
          </a:p>
        </p:txBody>
      </p:sp>
      <p:sp>
        <p:nvSpPr>
          <p:cNvPr id="3" name="Content Placeholder 2"/>
          <p:cNvSpPr>
            <a:spLocks noGrp="1"/>
          </p:cNvSpPr>
          <p:nvPr>
            <p:ph sz="quarter" idx="13"/>
          </p:nvPr>
        </p:nvSpPr>
        <p:spPr/>
        <p:txBody>
          <a:bodyPr/>
          <a:lstStyle/>
          <a:p>
            <a:r>
              <a:rPr lang="en-GB" dirty="0" smtClean="0"/>
              <a:t>“A </a:t>
            </a:r>
            <a:r>
              <a:rPr lang="en-GB" dirty="0"/>
              <a:t>total of 200 subjects participated in </a:t>
            </a:r>
            <a:r>
              <a:rPr lang="en-GB" dirty="0" smtClean="0"/>
              <a:t>the study. </a:t>
            </a:r>
            <a:r>
              <a:rPr lang="en-GB" dirty="0"/>
              <a:t>Subjects belonged to one of four language groups (English, French, German, Mandarin Chinese) and to one of four age groups within each language: children of approximately 5, 7, and 10 years, as well as control groups of adults (there were 10 to 20 subjects in each age </a:t>
            </a:r>
            <a:r>
              <a:rPr lang="en-GB" dirty="0" smtClean="0"/>
              <a:t>group). </a:t>
            </a:r>
            <a:r>
              <a:rPr lang="en-GB" dirty="0"/>
              <a:t>The subjects came from schools and universities in Chicago (English), Paris (French), Köln (German), and Beijing (Chinese). They were tested in the setting of their school (children) or university (adults</a:t>
            </a:r>
            <a:r>
              <a:rPr lang="en-GB" dirty="0" smtClean="0"/>
              <a:t>)”. </a:t>
            </a:r>
            <a:r>
              <a:rPr lang="en-GB" dirty="0" err="1" smtClean="0"/>
              <a:t>Hickmann</a:t>
            </a:r>
            <a:r>
              <a:rPr lang="en-GB" dirty="0" smtClean="0"/>
              <a:t> and </a:t>
            </a:r>
            <a:r>
              <a:rPr lang="en-GB" dirty="0" err="1" smtClean="0"/>
              <a:t>Hendriks</a:t>
            </a:r>
            <a:r>
              <a:rPr lang="en-GB" dirty="0" smtClean="0"/>
              <a:t>, in press.</a:t>
            </a:r>
          </a:p>
          <a:p>
            <a:r>
              <a:rPr lang="en-GB" b="1" dirty="0" smtClean="0"/>
              <a:t>Controlled</a:t>
            </a:r>
            <a:r>
              <a:rPr lang="en-GB" dirty="0" smtClean="0"/>
              <a:t>: Age, Typological Differences</a:t>
            </a:r>
          </a:p>
          <a:p>
            <a:r>
              <a:rPr lang="en-GB" b="1" dirty="0" smtClean="0"/>
              <a:t>Attempt to Control</a:t>
            </a:r>
            <a:r>
              <a:rPr lang="en-GB" dirty="0" smtClean="0"/>
              <a:t>: Socio-economic status (all children from same school); cognitive dev. Stage (asking for “middle of the group” children); Gender (half male, half female); Task</a:t>
            </a:r>
            <a:endParaRPr lang="en-GB" dirty="0"/>
          </a:p>
          <a:p>
            <a:endParaRPr lang="en-GB" dirty="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25</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237312"/>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246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level of Control (L2)</a:t>
            </a:r>
            <a:endParaRPr lang="en-GB" dirty="0"/>
          </a:p>
        </p:txBody>
      </p:sp>
      <p:sp>
        <p:nvSpPr>
          <p:cNvPr id="3" name="Content Placeholder 2"/>
          <p:cNvSpPr>
            <a:spLocks noGrp="1"/>
          </p:cNvSpPr>
          <p:nvPr>
            <p:ph sz="quarter" idx="13"/>
          </p:nvPr>
        </p:nvSpPr>
        <p:spPr/>
        <p:txBody>
          <a:bodyPr/>
          <a:lstStyle/>
          <a:p>
            <a:r>
              <a:rPr lang="en-GB" dirty="0" smtClean="0"/>
              <a:t>The 26 main informants for the ESF study were</a:t>
            </a:r>
          </a:p>
          <a:p>
            <a:r>
              <a:rPr lang="en-GB" dirty="0" smtClean="0"/>
              <a:t>Between the ages of 18 and 39 (Turkish informants youngest, Spanish informants oldest)</a:t>
            </a:r>
          </a:p>
          <a:p>
            <a:r>
              <a:rPr lang="en-GB" dirty="0" smtClean="0"/>
              <a:t>Stay in target country between 1 and 13 months at start of study</a:t>
            </a:r>
          </a:p>
          <a:p>
            <a:r>
              <a:rPr lang="en-GB" dirty="0" smtClean="0"/>
              <a:t>Source Language Schooling between 0 and 11 years</a:t>
            </a:r>
          </a:p>
          <a:p>
            <a:r>
              <a:rPr lang="en-GB" dirty="0" smtClean="0"/>
              <a:t>Target Language Schooling between 0 and +600 hours</a:t>
            </a:r>
            <a:r>
              <a:rPr lang="en-GB" dirty="0"/>
              <a:t> </a:t>
            </a:r>
            <a:r>
              <a:rPr lang="en-GB" dirty="0" smtClean="0"/>
              <a:t>(Turkish in Germany most, Turkish in the Netherlands least)</a:t>
            </a:r>
          </a:p>
          <a:p>
            <a:r>
              <a:rPr lang="en-GB" dirty="0" smtClean="0"/>
              <a:t>Additional L3 for 9 informants (mostly rudimentary English). </a:t>
            </a:r>
          </a:p>
          <a:p>
            <a:pPr marL="0" indent="0">
              <a:buNone/>
            </a:pPr>
            <a:endParaRPr lang="en-GB" dirty="0" smtClean="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26</a:t>
            </a:fld>
            <a:endParaRPr lang="en-GB"/>
          </a:p>
        </p:txBody>
      </p:sp>
      <p:sp>
        <p:nvSpPr>
          <p:cNvPr id="6" name="TextBox 5"/>
          <p:cNvSpPr txBox="1"/>
          <p:nvPr/>
        </p:nvSpPr>
        <p:spPr>
          <a:xfrm>
            <a:off x="2051720" y="4875375"/>
            <a:ext cx="4104456" cy="923330"/>
          </a:xfrm>
          <a:prstGeom prst="rect">
            <a:avLst/>
          </a:prstGeom>
          <a:noFill/>
        </p:spPr>
        <p:txBody>
          <a:bodyPr wrap="square" rtlCol="0">
            <a:spAutoFit/>
          </a:bodyPr>
          <a:lstStyle/>
          <a:p>
            <a:r>
              <a:rPr lang="en-GB" i="1" dirty="0" smtClean="0"/>
              <a:t>“Ideal informants tend to exist in the heads of researchers. One does not meet them in the street.” Perdue, 1993 </a:t>
            </a:r>
            <a:endParaRPr lang="en-GB" i="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459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Cohesive reference (L1)</a:t>
            </a:r>
            <a:endParaRPr lang="en-GB" dirty="0"/>
          </a:p>
        </p:txBody>
      </p:sp>
      <p:pic>
        <p:nvPicPr>
          <p:cNvPr id="6" name="Picture 4" descr="Nimj_FM_form008"/>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81894" y="1298575"/>
            <a:ext cx="3839986" cy="49371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SM_lean"/>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886657" y="1298575"/>
            <a:ext cx="3710910" cy="49371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64088" y="1412776"/>
            <a:ext cx="3096344" cy="523220"/>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Appropriate markers subsequent mentions animate referents</a:t>
            </a:r>
            <a:endParaRPr lang="en-GB" sz="1400" b="1" dirty="0">
              <a:latin typeface="Arial" panose="020B0604020202020204" pitchFamily="34" charset="0"/>
              <a:cs typeface="Arial" panose="020B0604020202020204" pitchFamily="34" charset="0"/>
            </a:endParaRPr>
          </a:p>
        </p:txBody>
      </p:sp>
      <p:sp>
        <p:nvSpPr>
          <p:cNvPr id="12" name="Oval 11"/>
          <p:cNvSpPr/>
          <p:nvPr/>
        </p:nvSpPr>
        <p:spPr>
          <a:xfrm>
            <a:off x="3059832" y="206084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60840" y="270892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flipV="1">
            <a:off x="1259632" y="2518048"/>
            <a:ext cx="2257400" cy="13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96136" y="3181431"/>
            <a:ext cx="2221904" cy="594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normAutofit fontScale="92500" lnSpcReduction="20000"/>
          </a:bodyPr>
          <a:lstStyle/>
          <a:p>
            <a:fld id="{51563BD8-0EE9-46CC-AB32-A25AA84B9E5C}" type="slidenum">
              <a:rPr lang="en-GB" smtClean="0"/>
              <a:t>27</a:t>
            </a:fld>
            <a:endParaRPr lang="en-GB"/>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281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Cohesive reference (L2)</a:t>
            </a:r>
            <a:endParaRPr lang="en-GB" dirty="0"/>
          </a:p>
        </p:txBody>
      </p:sp>
      <p:graphicFrame>
        <p:nvGraphicFramePr>
          <p:cNvPr id="6" name="Content Placeholder 5"/>
          <p:cNvGraphicFramePr>
            <a:graphicFrameLocks noGrp="1" noChangeAspect="1"/>
          </p:cNvGraphicFramePr>
          <p:nvPr>
            <p:ph sz="quarter" idx="13"/>
            <p:extLst>
              <p:ext uri="{D42A27DB-BD31-4B8C-83A1-F6EECF244321}">
                <p14:modId xmlns:p14="http://schemas.microsoft.com/office/powerpoint/2010/main" val="75520778"/>
              </p:ext>
            </p:extLst>
          </p:nvPr>
        </p:nvGraphicFramePr>
        <p:xfrm>
          <a:off x="539552" y="1700808"/>
          <a:ext cx="3695700" cy="3064172"/>
        </p:xfrm>
        <a:graphic>
          <a:graphicData uri="http://schemas.openxmlformats.org/presentationml/2006/ole">
            <mc:AlternateContent xmlns:mc="http://schemas.openxmlformats.org/markup-compatibility/2006">
              <mc:Choice xmlns:v="urn:schemas-microsoft-com:vml" Requires="v">
                <p:oleObj spid="_x0000_s1057" name="Chart" r:id="rId4" imgW="3695574" imgH="2571870" progId="Excel.Chart.8">
                  <p:embed/>
                </p:oleObj>
              </mc:Choice>
              <mc:Fallback>
                <p:oleObj name="Chart" r:id="rId4" imgW="3695574" imgH="2571870" progId="Excel.Chart.8">
                  <p:embed/>
                  <p:pic>
                    <p:nvPicPr>
                      <p:cNvPr id="0" name="Object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700808"/>
                        <a:ext cx="3695700" cy="3064172"/>
                      </a:xfrm>
                      <a:prstGeom prst="rect">
                        <a:avLst/>
                      </a:prstGeom>
                      <a:noFill/>
                      <a:ln>
                        <a:noFill/>
                      </a:ln>
                      <a:effectLst/>
                    </p:spPr>
                  </p:pic>
                </p:oleObj>
              </mc:Fallback>
            </mc:AlternateContent>
          </a:graphicData>
        </a:graphic>
      </p:graphicFrame>
      <p:graphicFrame>
        <p:nvGraphicFramePr>
          <p:cNvPr id="7" name="Content Placeholder 6"/>
          <p:cNvGraphicFramePr>
            <a:graphicFrameLocks noGrp="1" noChangeAspect="1"/>
          </p:cNvGraphicFramePr>
          <p:nvPr>
            <p:ph sz="quarter" idx="14"/>
            <p:extLst>
              <p:ext uri="{D42A27DB-BD31-4B8C-83A1-F6EECF244321}">
                <p14:modId xmlns:p14="http://schemas.microsoft.com/office/powerpoint/2010/main" val="1960760238"/>
              </p:ext>
            </p:extLst>
          </p:nvPr>
        </p:nvGraphicFramePr>
        <p:xfrm>
          <a:off x="4572000" y="1772816"/>
          <a:ext cx="4251325" cy="2952328"/>
        </p:xfrm>
        <a:graphic>
          <a:graphicData uri="http://schemas.openxmlformats.org/presentationml/2006/ole">
            <mc:AlternateContent xmlns:mc="http://schemas.openxmlformats.org/markup-compatibility/2006">
              <mc:Choice xmlns:v="urn:schemas-microsoft-com:vml" Requires="v">
                <p:oleObj spid="_x0000_s1058" name="Chart" r:id="rId7" imgW="4648188" imgH="2600361" progId="Excel.Chart.8">
                  <p:embed/>
                </p:oleObj>
              </mc:Choice>
              <mc:Fallback>
                <p:oleObj name="Chart" r:id="rId7" imgW="4648188" imgH="2600361" progId="Excel.Char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772816"/>
                        <a:ext cx="4251325" cy="2952328"/>
                      </a:xfrm>
                      <a:prstGeom prst="rect">
                        <a:avLst/>
                      </a:prstGeom>
                      <a:noFill/>
                      <a:ln>
                        <a:noFill/>
                      </a:ln>
                    </p:spPr>
                  </p:pic>
                </p:oleObj>
              </mc:Fallback>
            </mc:AlternateContent>
          </a:graphicData>
        </a:graphic>
      </p:graphicFrame>
      <p:sp>
        <p:nvSpPr>
          <p:cNvPr id="8" name="TextBox 7"/>
          <p:cNvSpPr txBox="1"/>
          <p:nvPr/>
        </p:nvSpPr>
        <p:spPr>
          <a:xfrm>
            <a:off x="683568" y="5229200"/>
            <a:ext cx="3528392" cy="1200329"/>
          </a:xfrm>
          <a:prstGeom prst="rect">
            <a:avLst/>
          </a:prstGeom>
          <a:noFill/>
        </p:spPr>
        <p:txBody>
          <a:bodyPr wrap="square" rtlCol="0">
            <a:spAutoFit/>
          </a:bodyPr>
          <a:lstStyle/>
          <a:p>
            <a:r>
              <a:rPr lang="en-GB" dirty="0" smtClean="0"/>
              <a:t>Adults understand communicative situation, and correctly mark newness from earliest level of proficiency</a:t>
            </a:r>
            <a:endParaRPr lang="en-GB" dirty="0"/>
          </a:p>
        </p:txBody>
      </p:sp>
      <p:sp>
        <p:nvSpPr>
          <p:cNvPr id="9" name="TextBox 8"/>
          <p:cNvSpPr txBox="1"/>
          <p:nvPr/>
        </p:nvSpPr>
        <p:spPr>
          <a:xfrm>
            <a:off x="4716016" y="5229200"/>
            <a:ext cx="3888432" cy="1200329"/>
          </a:xfrm>
          <a:prstGeom prst="rect">
            <a:avLst/>
          </a:prstGeom>
          <a:noFill/>
        </p:spPr>
        <p:txBody>
          <a:bodyPr wrap="square" rtlCol="0">
            <a:spAutoFit/>
          </a:bodyPr>
          <a:lstStyle/>
          <a:p>
            <a:r>
              <a:rPr lang="en-GB" dirty="0" smtClean="0"/>
              <a:t>Adults do not seem to use their knowledge of discourse pragmatic rules for the marking of given information</a:t>
            </a:r>
            <a:endParaRPr lang="en-GB" dirty="0"/>
          </a:p>
        </p:txBody>
      </p:sp>
      <p:sp>
        <p:nvSpPr>
          <p:cNvPr id="4" name="Slide Number Placeholder 3"/>
          <p:cNvSpPr>
            <a:spLocks noGrp="1"/>
          </p:cNvSpPr>
          <p:nvPr>
            <p:ph type="sldNum" sz="quarter" idx="12"/>
          </p:nvPr>
        </p:nvSpPr>
        <p:spPr/>
        <p:txBody>
          <a:bodyPr>
            <a:normAutofit fontScale="92500" lnSpcReduction="20000"/>
          </a:bodyPr>
          <a:lstStyle/>
          <a:p>
            <a:fld id="{51563BD8-0EE9-46CC-AB32-A25AA84B9E5C}" type="slidenum">
              <a:rPr lang="en-GB" smtClean="0"/>
              <a:t>28</a:t>
            </a:fld>
            <a:endParaRPr lang="en-GB"/>
          </a:p>
        </p:txBody>
      </p:sp>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6429529"/>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674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Questions to be answered:</a:t>
            </a:r>
            <a:endParaRPr lang="en-GB" dirty="0"/>
          </a:p>
        </p:txBody>
      </p:sp>
      <p:sp>
        <p:nvSpPr>
          <p:cNvPr id="6" name="Content Placeholder 5"/>
          <p:cNvSpPr>
            <a:spLocks noGrp="1"/>
          </p:cNvSpPr>
          <p:nvPr>
            <p:ph sz="quarter" idx="13"/>
          </p:nvPr>
        </p:nvSpPr>
        <p:spPr/>
        <p:txBody>
          <a:bodyPr>
            <a:normAutofit lnSpcReduction="10000"/>
          </a:bodyPr>
          <a:lstStyle/>
          <a:p>
            <a:r>
              <a:rPr lang="en-GB" dirty="0" smtClean="0"/>
              <a:t>Why are forms for reference maintenance acquired before forms for referent introductions?</a:t>
            </a:r>
          </a:p>
          <a:p>
            <a:pPr lvl="1"/>
            <a:r>
              <a:rPr lang="en-GB" dirty="0" smtClean="0"/>
              <a:t>Original hypothesis: reference maintenance difficult to acquire, as need overview of textual coherence</a:t>
            </a:r>
          </a:p>
          <a:p>
            <a:pPr lvl="1"/>
            <a:r>
              <a:rPr lang="en-GB" dirty="0" smtClean="0"/>
              <a:t>Is reference maintenance easy to acquire? </a:t>
            </a:r>
          </a:p>
          <a:p>
            <a:r>
              <a:rPr lang="en-GB" dirty="0" smtClean="0"/>
              <a:t>Why does it take children up to 7-10 years to acquire forms for marking new information? </a:t>
            </a:r>
          </a:p>
          <a:p>
            <a:pPr lvl="1"/>
            <a:r>
              <a:rPr lang="en-GB" dirty="0" smtClean="0"/>
              <a:t>Original explanation:  children fail to understand the notion of shared background information BUT</a:t>
            </a:r>
          </a:p>
          <a:p>
            <a:pPr marL="0" indent="0">
              <a:buNone/>
            </a:pPr>
            <a:r>
              <a:rPr lang="en-GB" b="1" dirty="0"/>
              <a:t>B</a:t>
            </a:r>
            <a:r>
              <a:rPr lang="en-GB" b="1" dirty="0" smtClean="0"/>
              <a:t>UT</a:t>
            </a:r>
          </a:p>
          <a:p>
            <a:pPr lvl="1"/>
            <a:r>
              <a:rPr lang="en-GB" dirty="0" err="1" smtClean="0"/>
              <a:t>Tomasello</a:t>
            </a:r>
            <a:r>
              <a:rPr lang="en-GB" dirty="0" smtClean="0"/>
              <a:t> et al: </a:t>
            </a:r>
            <a:r>
              <a:rPr lang="en-GB" dirty="0"/>
              <a:t>"By at least 12 months of </a:t>
            </a:r>
            <a:r>
              <a:rPr lang="en-GB" dirty="0" smtClean="0"/>
              <a:t>age</a:t>
            </a:r>
            <a:r>
              <a:rPr lang="en-GB" dirty="0"/>
              <a:t> </a:t>
            </a:r>
            <a:r>
              <a:rPr lang="en-GB" dirty="0" smtClean="0"/>
              <a:t>[human</a:t>
            </a:r>
            <a:r>
              <a:rPr lang="en-GB" dirty="0"/>
              <a:t>] infants understand that actors </a:t>
            </a:r>
            <a:r>
              <a:rPr lang="en-GB" dirty="0" smtClean="0"/>
              <a:t>actively</a:t>
            </a:r>
            <a:r>
              <a:rPr lang="en-GB" sz="1800" dirty="0"/>
              <a:t> </a:t>
            </a:r>
            <a:r>
              <a:rPr lang="en-GB" dirty="0" smtClean="0"/>
              <a:t>choose </a:t>
            </a:r>
            <a:r>
              <a:rPr lang="en-GB" dirty="0"/>
              <a:t>means for pursuing goals… that others see things… [and] that actors choose to </a:t>
            </a:r>
            <a:r>
              <a:rPr lang="en-GB" dirty="0" smtClean="0"/>
              <a:t>attend</a:t>
            </a:r>
            <a:r>
              <a:rPr lang="en-GB" sz="1800" dirty="0"/>
              <a:t> </a:t>
            </a:r>
            <a:r>
              <a:rPr lang="en-GB" dirty="0" smtClean="0"/>
              <a:t>intentionally</a:t>
            </a:r>
            <a:r>
              <a:rPr lang="en-GB" dirty="0"/>
              <a:t>, for some reason, to some subset of the things they perceive" (</a:t>
            </a:r>
            <a:r>
              <a:rPr lang="en-GB" dirty="0" err="1"/>
              <a:t>Tomasello</a:t>
            </a:r>
            <a:r>
              <a:rPr lang="en-GB" dirty="0"/>
              <a:t> </a:t>
            </a:r>
            <a:r>
              <a:rPr lang="en-GB" dirty="0" smtClean="0"/>
              <a:t>2008:139</a:t>
            </a:r>
            <a:r>
              <a:rPr lang="en-GB" dirty="0"/>
              <a:t>). </a:t>
            </a:r>
            <a:endParaRPr lang="en-GB" dirty="0" smtClean="0"/>
          </a:p>
        </p:txBody>
      </p:sp>
      <p:sp>
        <p:nvSpPr>
          <p:cNvPr id="3" name="Slide Number Placeholder 2"/>
          <p:cNvSpPr>
            <a:spLocks noGrp="1"/>
          </p:cNvSpPr>
          <p:nvPr>
            <p:ph type="sldNum" sz="quarter" idx="12"/>
          </p:nvPr>
        </p:nvSpPr>
        <p:spPr/>
        <p:txBody>
          <a:bodyPr>
            <a:normAutofit fontScale="92500" lnSpcReduction="20000"/>
          </a:bodyPr>
          <a:lstStyle/>
          <a:p>
            <a:fld id="{51563BD8-0EE9-46CC-AB32-A25AA84B9E5C}" type="slidenum">
              <a:rPr lang="en-GB" smtClean="0"/>
              <a:t>29</a:t>
            </a:fld>
            <a:endParaRPr lang="en-GB"/>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90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Language Acquisition Studies</a:t>
            </a:r>
            <a:endParaRPr lang="en-GB" dirty="0"/>
          </a:p>
        </p:txBody>
      </p:sp>
      <p:sp>
        <p:nvSpPr>
          <p:cNvPr id="3" name="Content Placeholder 2"/>
          <p:cNvSpPr>
            <a:spLocks noGrp="1"/>
          </p:cNvSpPr>
          <p:nvPr>
            <p:ph sz="quarter" idx="13"/>
          </p:nvPr>
        </p:nvSpPr>
        <p:spPr>
          <a:xfrm>
            <a:off x="307678" y="1484784"/>
            <a:ext cx="8595360" cy="4752528"/>
          </a:xfrm>
        </p:spPr>
        <p:txBody>
          <a:bodyPr>
            <a:normAutofit/>
          </a:bodyPr>
          <a:lstStyle/>
          <a:p>
            <a:pPr marL="0" indent="0">
              <a:buNone/>
            </a:pPr>
            <a:r>
              <a:rPr lang="en-GB" b="1" dirty="0" smtClean="0"/>
              <a:t>From the start of the twentieth Century:</a:t>
            </a:r>
            <a:endParaRPr lang="en-GB" dirty="0"/>
          </a:p>
          <a:p>
            <a:pPr lvl="1"/>
            <a:r>
              <a:rPr lang="en-GB" dirty="0" smtClean="0"/>
              <a:t>Child language acquisition studies only: </a:t>
            </a:r>
          </a:p>
          <a:p>
            <a:pPr lvl="2"/>
            <a:r>
              <a:rPr lang="en-GB" dirty="0" smtClean="0"/>
              <a:t>diary studies (Stern and Stern, Leopold data)</a:t>
            </a:r>
          </a:p>
          <a:p>
            <a:pPr lvl="2"/>
            <a:r>
              <a:rPr lang="en-GB" dirty="0" smtClean="0"/>
              <a:t>Large datasets (Templin, 1957)</a:t>
            </a:r>
          </a:p>
          <a:p>
            <a:pPr lvl="2"/>
            <a:r>
              <a:rPr lang="en-GB" dirty="0" smtClean="0"/>
              <a:t>In-depth longitudinal studies (Brown, 1973; Clark 1973; de Villiers and de Villiers, 1973)</a:t>
            </a:r>
          </a:p>
          <a:p>
            <a:pPr marL="0" indent="0">
              <a:buNone/>
            </a:pPr>
            <a:r>
              <a:rPr lang="en-GB" b="1" dirty="0" smtClean="0"/>
              <a:t>From the 1960s (with increase of immigration in Europe):</a:t>
            </a:r>
            <a:endParaRPr lang="en-GB" b="1" dirty="0"/>
          </a:p>
          <a:p>
            <a:pPr lvl="1"/>
            <a:r>
              <a:rPr lang="en-GB" dirty="0" smtClean="0"/>
              <a:t>Adult Second Language Acquisition Studies (non-guided)</a:t>
            </a:r>
          </a:p>
          <a:p>
            <a:pPr lvl="2"/>
            <a:r>
              <a:rPr lang="en-GB" dirty="0" smtClean="0"/>
              <a:t>ZISA Project (Heidelberg) </a:t>
            </a:r>
            <a:r>
              <a:rPr lang="en-GB" dirty="0" err="1" smtClean="0"/>
              <a:t>Meisel</a:t>
            </a:r>
            <a:r>
              <a:rPr lang="en-GB" dirty="0" smtClean="0"/>
              <a:t> et al.</a:t>
            </a:r>
          </a:p>
          <a:p>
            <a:pPr lvl="2"/>
            <a:r>
              <a:rPr lang="en-GB" dirty="0" smtClean="0"/>
              <a:t>“ESF” Project, Adult Immigrant Second Language Acquisition (Klein and Perdue)</a:t>
            </a:r>
          </a:p>
          <a:p>
            <a:pPr marL="0" indent="0">
              <a:buNone/>
            </a:pPr>
            <a:r>
              <a:rPr lang="en-GB" b="1" dirty="0" smtClean="0"/>
              <a:t>From the 1990s (with increase of Spanish speakers in USA):</a:t>
            </a:r>
          </a:p>
          <a:p>
            <a:pPr lvl="1"/>
            <a:r>
              <a:rPr lang="en-GB" dirty="0" smtClean="0"/>
              <a:t>Foreign Language Acquisition Studies. Mostly cross-sectional, and classroom based. </a:t>
            </a:r>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3</a:t>
            </a:fld>
            <a:endParaRPr lang="en-GB"/>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58" y="6309320"/>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745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Facts</a:t>
            </a:r>
            <a:endParaRPr lang="en-GB" dirty="0"/>
          </a:p>
        </p:txBody>
      </p:sp>
      <p:sp>
        <p:nvSpPr>
          <p:cNvPr id="3" name="Content Placeholder 2"/>
          <p:cNvSpPr>
            <a:spLocks noGrp="1"/>
          </p:cNvSpPr>
          <p:nvPr>
            <p:ph sz="quarter" idx="13"/>
          </p:nvPr>
        </p:nvSpPr>
        <p:spPr/>
        <p:txBody>
          <a:bodyPr/>
          <a:lstStyle/>
          <a:p>
            <a:r>
              <a:rPr lang="en-GB" dirty="0"/>
              <a:t>Multilingual speakers outnumber </a:t>
            </a:r>
            <a:r>
              <a:rPr lang="en-GB" dirty="0" smtClean="0">
                <a:solidFill>
                  <a:schemeClr val="tx1"/>
                </a:solidFill>
              </a:rPr>
              <a:t>monolingual </a:t>
            </a:r>
            <a:r>
              <a:rPr lang="en-GB" dirty="0"/>
              <a:t>speakers in the world's </a:t>
            </a:r>
            <a:r>
              <a:rPr lang="en-GB" dirty="0" smtClean="0"/>
              <a:t>population (Tucker, 1990).</a:t>
            </a:r>
          </a:p>
          <a:p>
            <a:r>
              <a:rPr lang="en-GB" dirty="0" smtClean="0"/>
              <a:t>Many speakers have been multilingual, and countries around the world present an impressive mix of languages spoken: </a:t>
            </a:r>
          </a:p>
          <a:p>
            <a:pPr lvl="1"/>
            <a:r>
              <a:rPr lang="en-GB" dirty="0" smtClean="0"/>
              <a:t>isiZulu</a:t>
            </a:r>
            <a:r>
              <a:rPr lang="en-GB" dirty="0"/>
              <a:t>, Afrikaans, Sesotho </a:t>
            </a:r>
            <a:r>
              <a:rPr lang="en-GB" dirty="0" err="1"/>
              <a:t>sa</a:t>
            </a:r>
            <a:r>
              <a:rPr lang="en-GB" dirty="0"/>
              <a:t> Leboa, English, isiXhosa, Sesotho, Xitsonga, Setswana, siSwati, Tshivenda, European languages, Oriental languages, </a:t>
            </a:r>
            <a:r>
              <a:rPr lang="en-GB" dirty="0" smtClean="0"/>
              <a:t>Other (South Africa).</a:t>
            </a:r>
          </a:p>
          <a:p>
            <a:r>
              <a:rPr lang="en-GB" dirty="0" smtClean="0"/>
              <a:t>Languages spoken in the UK (but only few multilingual speakers!): </a:t>
            </a:r>
          </a:p>
          <a:p>
            <a:pPr lvl="1"/>
            <a:r>
              <a:rPr lang="en-GB" dirty="0" smtClean="0"/>
              <a:t>English, Welsh, Scottish Gaelic, Lowland Scots, Cornish, Irish, BSL, Polish, Punjabi, Urdu, Bengali, Gujarati, Arabic, French, Greek, Italian, Tamil,…</a:t>
            </a:r>
          </a:p>
          <a:p>
            <a:r>
              <a:rPr lang="en-GB" dirty="0" smtClean="0"/>
              <a:t>More than two billion people will be learning English by 2020 at all ages ranging from 6 months (!) to 96 years.</a:t>
            </a:r>
          </a:p>
          <a:p>
            <a:endParaRPr lang="en-GB" dirty="0" smtClean="0"/>
          </a:p>
          <a:p>
            <a:endParaRPr lang="en-GB" dirty="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4</a:t>
            </a:fld>
            <a:endParaRPr lang="en-GB"/>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6271094"/>
            <a:ext cx="3048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646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Major Questions in Lang Acquisition</a:t>
            </a:r>
            <a:endParaRPr lang="en-GB" dirty="0"/>
          </a:p>
        </p:txBody>
      </p:sp>
      <p:sp>
        <p:nvSpPr>
          <p:cNvPr id="3" name="Content Placeholder 2"/>
          <p:cNvSpPr>
            <a:spLocks noGrp="1"/>
          </p:cNvSpPr>
          <p:nvPr>
            <p:ph sz="quarter" idx="13"/>
          </p:nvPr>
        </p:nvSpPr>
        <p:spPr>
          <a:xfrm>
            <a:off x="899592" y="1700808"/>
            <a:ext cx="7056784" cy="2448272"/>
          </a:xfrm>
        </p:spPr>
        <p:txBody>
          <a:bodyPr/>
          <a:lstStyle/>
          <a:p>
            <a:r>
              <a:rPr lang="en-GB" sz="2400" dirty="0" smtClean="0"/>
              <a:t>Existence / Use of Language Acquisition Device</a:t>
            </a:r>
          </a:p>
          <a:p>
            <a:r>
              <a:rPr lang="en-GB" sz="2400" dirty="0" smtClean="0"/>
              <a:t>Critical Period or Not</a:t>
            </a:r>
          </a:p>
          <a:p>
            <a:r>
              <a:rPr lang="en-GB" sz="2400" dirty="0" smtClean="0"/>
              <a:t>Influence of typology on L1 and L2</a:t>
            </a:r>
          </a:p>
          <a:p>
            <a:r>
              <a:rPr lang="en-GB" sz="2400" dirty="0" smtClean="0"/>
              <a:t>Relationship between Language and Thought</a:t>
            </a:r>
          </a:p>
          <a:p>
            <a:r>
              <a:rPr lang="en-GB" sz="2400" dirty="0" smtClean="0"/>
              <a:t>Organisation of languages in the Brain</a:t>
            </a:r>
          </a:p>
          <a:p>
            <a:pPr marL="0" indent="0">
              <a:buNone/>
            </a:pPr>
            <a:endParaRPr lang="en-GB" dirty="0" smtClean="0"/>
          </a:p>
          <a:p>
            <a:pPr marL="0" indent="0">
              <a:buNone/>
            </a:pPr>
            <a:endParaRPr lang="en-GB" dirty="0"/>
          </a:p>
        </p:txBody>
      </p:sp>
      <p:pic>
        <p:nvPicPr>
          <p:cNvPr id="3074" name="Picture 2" descr="C:\Users\Henriette\AppData\Local\Microsoft\Windows\Temporary Internet Files\Content.IE5\9ZBHIQHU\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17" y="3911561"/>
            <a:ext cx="1263409" cy="271794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5</a:t>
            </a:fld>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247212"/>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03848" y="4509120"/>
            <a:ext cx="4392488" cy="461665"/>
          </a:xfrm>
          <a:prstGeom prst="rect">
            <a:avLst/>
          </a:prstGeom>
          <a:noFill/>
          <a:ln w="28575">
            <a:solidFill>
              <a:srgbClr val="0070C0"/>
            </a:solidFill>
          </a:ln>
        </p:spPr>
        <p:txBody>
          <a:bodyPr wrap="square" rtlCol="0">
            <a:spAutoFit/>
          </a:bodyPr>
          <a:lstStyle/>
          <a:p>
            <a:r>
              <a:rPr lang="en-GB" sz="2400" i="1" dirty="0" smtClean="0"/>
              <a:t>No definitive answers yet …</a:t>
            </a:r>
            <a:endParaRPr lang="en-GB" sz="2400" i="1" dirty="0"/>
          </a:p>
        </p:txBody>
      </p:sp>
    </p:spTree>
    <p:extLst>
      <p:ext uri="{BB962C8B-B14F-4D97-AF65-F5344CB8AC3E}">
        <p14:creationId xmlns:p14="http://schemas.microsoft.com/office/powerpoint/2010/main" val="253320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examples of questions used as Research Vehicle</a:t>
            </a:r>
            <a:endParaRPr lang="en-GB" dirty="0"/>
          </a:p>
        </p:txBody>
      </p:sp>
      <p:sp>
        <p:nvSpPr>
          <p:cNvPr id="3" name="Content Placeholder 2"/>
          <p:cNvSpPr>
            <a:spLocks noGrp="1"/>
          </p:cNvSpPr>
          <p:nvPr>
            <p:ph sz="quarter" idx="13"/>
          </p:nvPr>
        </p:nvSpPr>
        <p:spPr>
          <a:xfrm>
            <a:off x="274320" y="1484784"/>
            <a:ext cx="8595360" cy="2346576"/>
          </a:xfrm>
        </p:spPr>
        <p:txBody>
          <a:bodyPr>
            <a:normAutofit fontScale="85000" lnSpcReduction="20000"/>
          </a:bodyPr>
          <a:lstStyle/>
          <a:p>
            <a:r>
              <a:rPr lang="en-GB" sz="2400" dirty="0"/>
              <a:t>In what order are morphemes acquired</a:t>
            </a:r>
            <a:r>
              <a:rPr lang="en-GB" sz="2400" dirty="0" smtClean="0"/>
              <a:t>? (Innate system vs. Input dependent) </a:t>
            </a:r>
          </a:p>
          <a:p>
            <a:r>
              <a:rPr lang="en-GB" sz="2400" dirty="0" smtClean="0"/>
              <a:t>The acquisition of the expression of tense and aspect (</a:t>
            </a:r>
            <a:r>
              <a:rPr lang="en-GB" sz="2400" dirty="0"/>
              <a:t>C</a:t>
            </a:r>
            <a:r>
              <a:rPr lang="en-GB" sz="2400" dirty="0" smtClean="0"/>
              <a:t>ognitive development vs. linguistic development)</a:t>
            </a:r>
            <a:endParaRPr lang="en-GB" sz="2400" dirty="0"/>
          </a:p>
          <a:p>
            <a:r>
              <a:rPr lang="en-GB" sz="2400" dirty="0" smtClean="0"/>
              <a:t>How do learners acquire the expression of motion events? (Relation language and thought / influence of typological differences acquisition / age of acquisition)</a:t>
            </a:r>
          </a:p>
          <a:p>
            <a:r>
              <a:rPr lang="en-GB" sz="2400" dirty="0" smtClean="0"/>
              <a:t>The acquisition of a </a:t>
            </a:r>
            <a:r>
              <a:rPr lang="en-GB" sz="2400" dirty="0"/>
              <a:t>t</a:t>
            </a:r>
            <a:r>
              <a:rPr lang="en-GB" sz="2400" dirty="0" smtClean="0"/>
              <a:t>hird language (Influence of earlier languages)</a:t>
            </a:r>
            <a:endParaRPr lang="en-GB" sz="2400" dirty="0"/>
          </a:p>
          <a:p>
            <a:endParaRPr lang="en-GB" dirty="0"/>
          </a:p>
        </p:txBody>
      </p:sp>
      <p:pic>
        <p:nvPicPr>
          <p:cNvPr id="4098" name="Picture 2" descr="C:\Users\Henriette\AppData\Local\Microsoft\Windows\Temporary Internet Files\Content.IE5\9ZBHIQHU\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796" y="3933056"/>
            <a:ext cx="1080120" cy="23236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6</a:t>
            </a:fld>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256699"/>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90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Morpheme Order Studies</a:t>
            </a:r>
            <a:endParaRPr lang="en-GB" dirty="0"/>
          </a:p>
        </p:txBody>
      </p:sp>
      <p:sp>
        <p:nvSpPr>
          <p:cNvPr id="3" name="Content Placeholder 2"/>
          <p:cNvSpPr>
            <a:spLocks noGrp="1"/>
          </p:cNvSpPr>
          <p:nvPr>
            <p:ph sz="quarter" idx="13"/>
          </p:nvPr>
        </p:nvSpPr>
        <p:spPr/>
        <p:txBody>
          <a:bodyPr>
            <a:normAutofit fontScale="92500" lnSpcReduction="10000"/>
          </a:bodyPr>
          <a:lstStyle/>
          <a:p>
            <a:r>
              <a:rPr lang="en-GB" i="1" dirty="0" smtClean="0"/>
              <a:t>Hypothesis guiding study</a:t>
            </a:r>
            <a:r>
              <a:rPr lang="en-GB" dirty="0" smtClean="0"/>
              <a:t>: if learners do not learn language as a reaction to the input only (anti-</a:t>
            </a:r>
            <a:r>
              <a:rPr lang="en-GB" dirty="0" err="1" smtClean="0"/>
              <a:t>behaviorist</a:t>
            </a:r>
            <a:r>
              <a:rPr lang="en-GB" dirty="0" smtClean="0"/>
              <a:t>) they will acquire morphemes in a fixed order irrespective of input phenomena, as they use developmental strategies instead.</a:t>
            </a:r>
          </a:p>
          <a:p>
            <a:r>
              <a:rPr lang="en-GB" i="1" dirty="0"/>
              <a:t>Results</a:t>
            </a:r>
            <a:r>
              <a:rPr lang="en-GB" dirty="0"/>
              <a:t>: The main morphemes in the English Language are acquired in a </a:t>
            </a:r>
            <a:r>
              <a:rPr lang="en-GB" i="1" dirty="0"/>
              <a:t>predictable order </a:t>
            </a:r>
            <a:r>
              <a:rPr lang="en-GB" dirty="0"/>
              <a:t>by all children acquiring English as a first language, as a second language (with different amounts </a:t>
            </a:r>
            <a:r>
              <a:rPr lang="en-GB" dirty="0" smtClean="0"/>
              <a:t>and types of </a:t>
            </a:r>
            <a:r>
              <a:rPr lang="en-GB" dirty="0"/>
              <a:t>input) and by adults learning English as a second language (different first languages, different ages, different amounts of input). </a:t>
            </a:r>
          </a:p>
          <a:p>
            <a:r>
              <a:rPr lang="en-GB" i="1" dirty="0" smtClean="0"/>
              <a:t>Outcome with respect to major questions</a:t>
            </a:r>
            <a:r>
              <a:rPr lang="en-GB" dirty="0" smtClean="0"/>
              <a:t>: Results confirm predictions, BUT unsatisfactory in terms of explanations of specific order found (syntactic complexity, semantic complexity, phonological complexity, perceptual saliency, </a:t>
            </a:r>
            <a:r>
              <a:rPr lang="en-GB" dirty="0" err="1" smtClean="0"/>
              <a:t>Slobin’s</a:t>
            </a:r>
            <a:r>
              <a:rPr lang="en-GB" dirty="0" smtClean="0"/>
              <a:t> operating principles).</a:t>
            </a:r>
          </a:p>
          <a:p>
            <a:pPr marL="173038" lvl="1" indent="0">
              <a:buNone/>
            </a:pPr>
            <a:endParaRPr lang="en-GB" dirty="0" smtClean="0"/>
          </a:p>
          <a:p>
            <a:pPr marL="173038" lvl="1" indent="0">
              <a:buNone/>
            </a:pPr>
            <a:r>
              <a:rPr lang="en-GB" i="1" dirty="0" smtClean="0"/>
              <a:t>Larsen-Freeman in 1975</a:t>
            </a:r>
            <a:r>
              <a:rPr lang="en-GB" i="1" dirty="0"/>
              <a:t>, </a:t>
            </a:r>
            <a:r>
              <a:rPr lang="en-GB" i="1" dirty="0" smtClean="0"/>
              <a:t>concluded very </a:t>
            </a:r>
            <a:r>
              <a:rPr lang="en-GB" i="1" dirty="0"/>
              <a:t>unsatisfactory and </a:t>
            </a:r>
            <a:r>
              <a:rPr lang="en-GB" i="1" dirty="0" smtClean="0"/>
              <a:t>surprisingly that </a:t>
            </a:r>
            <a:r>
              <a:rPr lang="en-GB" i="1" dirty="0"/>
              <a:t>frequency of occurrence in the input is really the only remotely reliable </a:t>
            </a:r>
            <a:r>
              <a:rPr lang="en-GB" i="1" dirty="0" smtClean="0"/>
              <a:t>explanation</a:t>
            </a:r>
            <a:r>
              <a:rPr lang="en-GB" i="1" dirty="0"/>
              <a:t>.</a:t>
            </a:r>
          </a:p>
          <a:p>
            <a:pPr marL="0" indent="0">
              <a:buNone/>
            </a:pPr>
            <a:endParaRPr lang="en-GB" dirty="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7</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6237311"/>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748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Morpheme Order Studies</a:t>
            </a:r>
            <a:endParaRPr lang="en-GB" dirty="0"/>
          </a:p>
        </p:txBody>
      </p:sp>
      <p:sp>
        <p:nvSpPr>
          <p:cNvPr id="3" name="Content Placeholder 2"/>
          <p:cNvSpPr>
            <a:spLocks noGrp="1"/>
          </p:cNvSpPr>
          <p:nvPr>
            <p:ph sz="quarter" idx="13"/>
          </p:nvPr>
        </p:nvSpPr>
        <p:spPr/>
        <p:txBody>
          <a:bodyPr>
            <a:normAutofit/>
          </a:bodyPr>
          <a:lstStyle/>
          <a:p>
            <a:pPr marL="0" indent="0">
              <a:buNone/>
            </a:pPr>
            <a:r>
              <a:rPr lang="en-GB" b="1" dirty="0" smtClean="0"/>
              <a:t>BUT</a:t>
            </a:r>
            <a:endParaRPr lang="en-GB" b="1" dirty="0"/>
          </a:p>
          <a:p>
            <a:r>
              <a:rPr lang="en-GB" dirty="0" smtClean="0"/>
              <a:t>“The present study investigated whether the </a:t>
            </a:r>
            <a:r>
              <a:rPr lang="en-GB" i="1" dirty="0" smtClean="0"/>
              <a:t>accuracy order </a:t>
            </a:r>
            <a:r>
              <a:rPr lang="en-GB" dirty="0" smtClean="0"/>
              <a:t>of L2 English grammatical morphemes </a:t>
            </a:r>
            <a:r>
              <a:rPr lang="en-GB" i="1" dirty="0" smtClean="0"/>
              <a:t>differs across L1 groups</a:t>
            </a:r>
            <a:r>
              <a:rPr lang="en-GB" dirty="0" smtClean="0"/>
              <a:t>. The </a:t>
            </a:r>
            <a:r>
              <a:rPr lang="en-GB" dirty="0"/>
              <a:t>clustering approach adopted </a:t>
            </a:r>
            <a:r>
              <a:rPr lang="en-GB" dirty="0" smtClean="0"/>
              <a:t>in the </a:t>
            </a:r>
            <a:r>
              <a:rPr lang="en-GB" dirty="0"/>
              <a:t>study </a:t>
            </a:r>
            <a:r>
              <a:rPr lang="en-GB" b="1" dirty="0"/>
              <a:t>demonstrated</a:t>
            </a:r>
            <a:r>
              <a:rPr lang="en-GB" b="1" i="1" dirty="0"/>
              <a:t> clear influence of L1</a:t>
            </a:r>
            <a:r>
              <a:rPr lang="en-GB" b="1" dirty="0"/>
              <a:t> </a:t>
            </a:r>
            <a:r>
              <a:rPr lang="en-GB" dirty="0"/>
              <a:t>on the accuracy order with respect to </a:t>
            </a:r>
            <a:r>
              <a:rPr lang="en-GB" dirty="0" smtClean="0"/>
              <a:t>all the </a:t>
            </a:r>
            <a:r>
              <a:rPr lang="en-GB" dirty="0"/>
              <a:t>target morphemes. </a:t>
            </a:r>
            <a:r>
              <a:rPr lang="en-GB" dirty="0" smtClean="0"/>
              <a:t>[…] the </a:t>
            </a:r>
            <a:r>
              <a:rPr lang="en-GB" dirty="0"/>
              <a:t>accuracy rank of articles </a:t>
            </a:r>
            <a:r>
              <a:rPr lang="en-GB" b="1" i="1" dirty="0"/>
              <a:t>prominently</a:t>
            </a:r>
            <a:r>
              <a:rPr lang="en-GB" dirty="0"/>
              <a:t> differs between the groups whose L1s have articles (Spanish, German, and French) and </a:t>
            </a:r>
            <a:r>
              <a:rPr lang="en-GB" dirty="0" smtClean="0"/>
              <a:t>those whose </a:t>
            </a:r>
            <a:r>
              <a:rPr lang="en-GB" dirty="0"/>
              <a:t>L1s do not (Japanese, Korean, Russian, and </a:t>
            </a:r>
            <a:r>
              <a:rPr lang="en-GB" dirty="0" smtClean="0"/>
              <a:t>Turkish […] </a:t>
            </a:r>
            <a:r>
              <a:rPr lang="en-GB" dirty="0"/>
              <a:t>the present empirical analysis </a:t>
            </a:r>
            <a:r>
              <a:rPr lang="en-GB" dirty="0" smtClean="0"/>
              <a:t>den[</a:t>
            </a:r>
            <a:r>
              <a:rPr lang="en-GB" dirty="0" err="1" smtClean="0"/>
              <a:t>ies</a:t>
            </a:r>
            <a:r>
              <a:rPr lang="en-GB" dirty="0" smtClean="0"/>
              <a:t>] </a:t>
            </a:r>
            <a:r>
              <a:rPr lang="en-GB" dirty="0"/>
              <a:t>the notion of the universal L2 acquisition order of English grammatical morphemes</a:t>
            </a:r>
            <a:r>
              <a:rPr lang="en-GB" dirty="0" smtClean="0"/>
              <a:t>.” </a:t>
            </a:r>
            <a:r>
              <a:rPr lang="en-GB" i="1" dirty="0" smtClean="0"/>
              <a:t>Murakami, 2011.</a:t>
            </a:r>
            <a:endParaRPr lang="en-GB" i="1" dirty="0"/>
          </a:p>
          <a:p>
            <a:pPr marL="0" indent="0">
              <a:buNone/>
            </a:pPr>
            <a:endParaRPr lang="en-GB" dirty="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8</a:t>
            </a:fld>
            <a:endParaRPr lang="en-GB"/>
          </a:p>
        </p:txBody>
      </p:sp>
      <p:sp>
        <p:nvSpPr>
          <p:cNvPr id="6" name="TextBox 5"/>
          <p:cNvSpPr txBox="1"/>
          <p:nvPr/>
        </p:nvSpPr>
        <p:spPr>
          <a:xfrm>
            <a:off x="755576" y="5517232"/>
            <a:ext cx="3312368" cy="369332"/>
          </a:xfrm>
          <a:prstGeom prst="rect">
            <a:avLst/>
          </a:prstGeom>
          <a:noFill/>
          <a:ln w="28575">
            <a:solidFill>
              <a:srgbClr val="0070C0"/>
            </a:solidFill>
          </a:ln>
        </p:spPr>
        <p:txBody>
          <a:bodyPr wrap="square" rtlCol="0">
            <a:spAutoFit/>
          </a:bodyPr>
          <a:lstStyle/>
          <a:p>
            <a:r>
              <a:rPr lang="en-GB" i="1" dirty="0" smtClean="0"/>
              <a:t>No definitive answer yet …</a:t>
            </a:r>
            <a:endParaRPr lang="en-GB"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6309320"/>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023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Defective tense or Aspect Hypothesis?</a:t>
            </a:r>
            <a:endParaRPr lang="en-GB" dirty="0"/>
          </a:p>
        </p:txBody>
      </p:sp>
      <p:sp>
        <p:nvSpPr>
          <p:cNvPr id="3" name="Content Placeholder 2"/>
          <p:cNvSpPr>
            <a:spLocks noGrp="1"/>
          </p:cNvSpPr>
          <p:nvPr>
            <p:ph sz="quarter" idx="13"/>
          </p:nvPr>
        </p:nvSpPr>
        <p:spPr/>
        <p:txBody>
          <a:bodyPr>
            <a:normAutofit lnSpcReduction="10000"/>
          </a:bodyPr>
          <a:lstStyle/>
          <a:p>
            <a:r>
              <a:rPr lang="en-GB" dirty="0" smtClean="0"/>
              <a:t>Early studies (</a:t>
            </a:r>
            <a:r>
              <a:rPr lang="en-GB" dirty="0" err="1" smtClean="0"/>
              <a:t>Antinucci</a:t>
            </a:r>
            <a:r>
              <a:rPr lang="en-GB" dirty="0" smtClean="0"/>
              <a:t> and Miller) showed that children before the age of four use tense markers to reinforce lexical aspect rather than mark tense. </a:t>
            </a:r>
          </a:p>
          <a:p>
            <a:r>
              <a:rPr lang="en-GB" i="1" dirty="0" smtClean="0"/>
              <a:t>Original hypothesis</a:t>
            </a:r>
            <a:r>
              <a:rPr lang="en-GB" dirty="0" smtClean="0"/>
              <a:t>: Children do not have an understanding of time proper / tense, and therefore do not mark it appropriately in language (cf. Piaget for children’s understanding of tense).</a:t>
            </a:r>
          </a:p>
          <a:p>
            <a:r>
              <a:rPr lang="en-GB" dirty="0" err="1" smtClean="0"/>
              <a:t>Iff</a:t>
            </a:r>
            <a:r>
              <a:rPr lang="en-GB" dirty="0" smtClean="0"/>
              <a:t> this is the case </a:t>
            </a:r>
            <a:r>
              <a:rPr lang="en-GB" dirty="0" smtClean="0">
                <a:sym typeface="Wingdings" panose="05000000000000000000" pitchFamily="2" charset="2"/>
              </a:rPr>
              <a:t> adult second language learners will use tense markers appropriately</a:t>
            </a:r>
          </a:p>
          <a:p>
            <a:r>
              <a:rPr lang="en-GB" dirty="0" smtClean="0">
                <a:sym typeface="Wingdings" panose="05000000000000000000" pitchFamily="2" charset="2"/>
              </a:rPr>
              <a:t>Studies by </a:t>
            </a:r>
            <a:r>
              <a:rPr lang="en-GB" dirty="0" err="1" smtClean="0">
                <a:sym typeface="Wingdings" panose="05000000000000000000" pitchFamily="2" charset="2"/>
              </a:rPr>
              <a:t>Shirai</a:t>
            </a:r>
            <a:r>
              <a:rPr lang="en-GB" dirty="0" smtClean="0">
                <a:sym typeface="Wingdings" panose="05000000000000000000" pitchFamily="2" charset="2"/>
              </a:rPr>
              <a:t> and Andersen, </a:t>
            </a:r>
            <a:r>
              <a:rPr lang="en-GB" dirty="0" err="1" smtClean="0">
                <a:sym typeface="Wingdings" panose="05000000000000000000" pitchFamily="2" charset="2"/>
              </a:rPr>
              <a:t>Bardovi-Harlig</a:t>
            </a:r>
            <a:r>
              <a:rPr lang="en-GB" dirty="0" smtClean="0">
                <a:sym typeface="Wingdings" panose="05000000000000000000" pitchFamily="2" charset="2"/>
              </a:rPr>
              <a:t> and others showed: Adult L2 learners </a:t>
            </a:r>
            <a:r>
              <a:rPr lang="en-GB" i="1" dirty="0" smtClean="0">
                <a:sym typeface="Wingdings" panose="05000000000000000000" pitchFamily="2" charset="2"/>
              </a:rPr>
              <a:t>also</a:t>
            </a:r>
            <a:r>
              <a:rPr lang="en-GB" dirty="0" smtClean="0">
                <a:sym typeface="Wingdings" panose="05000000000000000000" pitchFamily="2" charset="2"/>
              </a:rPr>
              <a:t> use tense markers to reinforce lexical aspect in the first instance.</a:t>
            </a:r>
          </a:p>
          <a:p>
            <a:r>
              <a:rPr lang="en-GB" dirty="0" smtClean="0">
                <a:sym typeface="Wingdings" panose="05000000000000000000" pitchFamily="2" charset="2"/>
              </a:rPr>
              <a:t>Conclusion: Cognitive development does not cause the pattern in children. </a:t>
            </a:r>
          </a:p>
          <a:p>
            <a:r>
              <a:rPr lang="en-GB" dirty="0" smtClean="0">
                <a:sym typeface="Wingdings" panose="05000000000000000000" pitchFamily="2" charset="2"/>
              </a:rPr>
              <a:t>What causes the effect? Is there a </a:t>
            </a:r>
            <a:r>
              <a:rPr lang="en-GB" i="1" dirty="0" smtClean="0">
                <a:sym typeface="Wingdings" panose="05000000000000000000" pitchFamily="2" charset="2"/>
              </a:rPr>
              <a:t>distributional bias</a:t>
            </a:r>
            <a:r>
              <a:rPr lang="en-GB" dirty="0" smtClean="0">
                <a:sym typeface="Wingdings" panose="05000000000000000000" pitchFamily="2" charset="2"/>
              </a:rPr>
              <a:t>? </a:t>
            </a:r>
            <a:endParaRPr lang="en-GB" dirty="0"/>
          </a:p>
        </p:txBody>
      </p:sp>
      <p:sp>
        <p:nvSpPr>
          <p:cNvPr id="5" name="Slide Number Placeholder 4"/>
          <p:cNvSpPr>
            <a:spLocks noGrp="1"/>
          </p:cNvSpPr>
          <p:nvPr>
            <p:ph type="sldNum" sz="quarter" idx="12"/>
          </p:nvPr>
        </p:nvSpPr>
        <p:spPr/>
        <p:txBody>
          <a:bodyPr>
            <a:normAutofit fontScale="92500" lnSpcReduction="20000"/>
          </a:bodyPr>
          <a:lstStyle/>
          <a:p>
            <a:fld id="{51563BD8-0EE9-46CC-AB32-A25AA84B9E5C}" type="slidenum">
              <a:rPr lang="en-GB" smtClean="0"/>
              <a:t>9</a:t>
            </a:fld>
            <a:endParaRPr lang="en-GB"/>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621" y="6381328"/>
            <a:ext cx="30480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649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834</TotalTime>
  <Words>2643</Words>
  <Application>Microsoft Office PowerPoint</Application>
  <PresentationFormat>On-screen Show (4:3)</PresentationFormat>
  <Paragraphs>211</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Soho</vt:lpstr>
      <vt:lpstr>Chart</vt:lpstr>
      <vt:lpstr>Multilingual planet – learners of multiple languages: challenges for the researcher</vt:lpstr>
      <vt:lpstr>Early Assumptions</vt:lpstr>
      <vt:lpstr>History of Language Acquisition Studies</vt:lpstr>
      <vt:lpstr>The Facts</vt:lpstr>
      <vt:lpstr>Some Major Questions in Lang Acquisition</vt:lpstr>
      <vt:lpstr>Some examples of questions used as Research Vehicle</vt:lpstr>
      <vt:lpstr>Morpheme Order Studies</vt:lpstr>
      <vt:lpstr>Morpheme Order Studies</vt:lpstr>
      <vt:lpstr>Defective tense or Aspect Hypothesis?</vt:lpstr>
      <vt:lpstr>The expression of motion events</vt:lpstr>
      <vt:lpstr>The Expression of Motion Events:  Questions for Acquisition</vt:lpstr>
      <vt:lpstr>Motion Expressions L1</vt:lpstr>
      <vt:lpstr>Motion Expressions  Adult L2</vt:lpstr>
      <vt:lpstr>Motion Expressions simultaneous bilinguals and L2 learners (Engemann, 2012, 2013)</vt:lpstr>
      <vt:lpstr>Acquisition of a Third Language</vt:lpstr>
      <vt:lpstr>Why the lack of definitive answers?</vt:lpstr>
      <vt:lpstr>Some Factors Believed to be of Importance</vt:lpstr>
      <vt:lpstr>Problems controlling the various factors in a multilingual society</vt:lpstr>
      <vt:lpstr>Challenges for the researcher</vt:lpstr>
      <vt:lpstr>One example: Big Data</vt:lpstr>
      <vt:lpstr>In Conclusion</vt:lpstr>
      <vt:lpstr>PowerPoint Presentation</vt:lpstr>
      <vt:lpstr>A Bit of History</vt:lpstr>
      <vt:lpstr>A Bit Of History</vt:lpstr>
      <vt:lpstr>Typical level of Control of Factors (L1)</vt:lpstr>
      <vt:lpstr>Typical level of Control (L2)</vt:lpstr>
      <vt:lpstr>Cohesive reference (L1)</vt:lpstr>
      <vt:lpstr>Cohesive reference (L2)</vt:lpstr>
      <vt:lpstr>Questions to be answered: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Multilingual planet – learners of multiple languages: challenges for the researcher</dc:title>
  <dc:creator>Henriette Hendriks</dc:creator>
  <cp:lastModifiedBy>Henriette Hendriks</cp:lastModifiedBy>
  <cp:revision>58</cp:revision>
  <dcterms:created xsi:type="dcterms:W3CDTF">2013-09-30T17:50:43Z</dcterms:created>
  <dcterms:modified xsi:type="dcterms:W3CDTF">2013-10-03T05:28:52Z</dcterms:modified>
</cp:coreProperties>
</file>