
<file path=[Content_Types].xml><?xml version="1.0" encoding="utf-8"?>
<Types xmlns="http://schemas.openxmlformats.org/package/2006/content-types">
  <Default Extension="xml" ContentType="application/xml"/>
  <Default Extension="WAV" ContentType="audio/wav"/>
  <Default Extension="jpeg" ContentType="image/jpeg"/>
  <Default Extension="rels" ContentType="application/vnd.openxmlformats-package.relationships+xml"/>
  <Default Extension="emf" ContentType="image/x-emf"/>
  <Default Extension="xlsm" ContentType="application/vnd.ms-excel.sheet.macroEnabled.12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notesSlides/notesSlide3.xml" ContentType="application/vnd.openxmlformats-officedocument.presentationml.notesSlide+xml"/>
  <Override PartName="/ppt/comments/comment3.xml" ContentType="application/vnd.openxmlformats-officedocument.presentationml.comment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omments/comment4.xml" ContentType="application/vnd.openxmlformats-officedocument.presentationml.comments+xml"/>
  <Override PartName="/ppt/charts/chart1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</p:sldMasterIdLst>
  <p:notesMasterIdLst>
    <p:notesMasterId r:id="rId43"/>
  </p:notesMasterIdLst>
  <p:handoutMasterIdLst>
    <p:handoutMasterId r:id="rId44"/>
  </p:handoutMasterIdLst>
  <p:sldIdLst>
    <p:sldId id="256" r:id="rId2"/>
    <p:sldId id="434" r:id="rId3"/>
    <p:sldId id="442" r:id="rId4"/>
    <p:sldId id="258" r:id="rId5"/>
    <p:sldId id="265" r:id="rId6"/>
    <p:sldId id="266" r:id="rId7"/>
    <p:sldId id="437" r:id="rId8"/>
    <p:sldId id="273" r:id="rId9"/>
    <p:sldId id="274" r:id="rId10"/>
    <p:sldId id="276" r:id="rId11"/>
    <p:sldId id="272" r:id="rId12"/>
    <p:sldId id="277" r:id="rId13"/>
    <p:sldId id="285" r:id="rId14"/>
    <p:sldId id="449" r:id="rId15"/>
    <p:sldId id="450" r:id="rId16"/>
    <p:sldId id="290" r:id="rId17"/>
    <p:sldId id="291" r:id="rId18"/>
    <p:sldId id="292" r:id="rId19"/>
    <p:sldId id="438" r:id="rId20"/>
    <p:sldId id="440" r:id="rId21"/>
    <p:sldId id="356" r:id="rId22"/>
    <p:sldId id="360" r:id="rId23"/>
    <p:sldId id="439" r:id="rId24"/>
    <p:sldId id="373" r:id="rId25"/>
    <p:sldId id="375" r:id="rId26"/>
    <p:sldId id="376" r:id="rId27"/>
    <p:sldId id="441" r:id="rId28"/>
    <p:sldId id="305" r:id="rId29"/>
    <p:sldId id="261" r:id="rId30"/>
    <p:sldId id="262" r:id="rId31"/>
    <p:sldId id="443" r:id="rId32"/>
    <p:sldId id="444" r:id="rId33"/>
    <p:sldId id="445" r:id="rId34"/>
    <p:sldId id="387" r:id="rId35"/>
    <p:sldId id="293" r:id="rId36"/>
    <p:sldId id="399" r:id="rId37"/>
    <p:sldId id="298" r:id="rId38"/>
    <p:sldId id="301" r:id="rId39"/>
    <p:sldId id="302" r:id="rId40"/>
    <p:sldId id="310" r:id="rId41"/>
    <p:sldId id="390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E92EE892-1E3A-4087-958E-BAFE4F4721F2}">
          <p14:sldIdLst>
            <p14:sldId id="256"/>
            <p14:sldId id="434"/>
            <p14:sldId id="442"/>
          </p14:sldIdLst>
        </p14:section>
        <p14:section name="Vocoded Speech" id="{0B88B68D-F09B-44A0-BCB2-8673DC06FE68}">
          <p14:sldIdLst>
            <p14:sldId id="258"/>
            <p14:sldId id="265"/>
            <p14:sldId id="266"/>
            <p14:sldId id="437"/>
            <p14:sldId id="273"/>
            <p14:sldId id="274"/>
            <p14:sldId id="276"/>
            <p14:sldId id="272"/>
            <p14:sldId id="277"/>
            <p14:sldId id="285"/>
            <p14:sldId id="449"/>
            <p14:sldId id="450"/>
            <p14:sldId id="290"/>
            <p14:sldId id="291"/>
            <p14:sldId id="292"/>
          </p14:sldIdLst>
        </p14:section>
        <p14:section name="Learning New Words" id="{F3E70376-2ECD-4FB8-9E48-4117BB3460BD}">
          <p14:sldIdLst>
            <p14:sldId id="438"/>
            <p14:sldId id="440"/>
            <p14:sldId id="356"/>
            <p14:sldId id="360"/>
            <p14:sldId id="439"/>
            <p14:sldId id="373"/>
            <p14:sldId id="375"/>
            <p14:sldId id="376"/>
          </p14:sldIdLst>
        </p14:section>
        <p14:section name="Semantic Selection" id="{5D56AD6A-584A-BC40-8A2D-F61FB60663EA}">
          <p14:sldIdLst>
            <p14:sldId id="441"/>
            <p14:sldId id="305"/>
            <p14:sldId id="261"/>
            <p14:sldId id="262"/>
            <p14:sldId id="443"/>
            <p14:sldId id="444"/>
            <p14:sldId id="445"/>
            <p14:sldId id="387"/>
            <p14:sldId id="293"/>
            <p14:sldId id="399"/>
            <p14:sldId id="298"/>
            <p14:sldId id="301"/>
            <p14:sldId id="302"/>
            <p14:sldId id="310"/>
            <p14:sldId id="390"/>
          </p14:sldIdLst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tt Davis" initials="" lastIdx="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FF4345"/>
    <a:srgbClr val="FF7577"/>
    <a:srgbClr val="FFA59D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139" autoAdjust="0"/>
    <p:restoredTop sz="99834" autoAdjust="0"/>
  </p:normalViewPr>
  <p:slideViewPr>
    <p:cSldViewPr>
      <p:cViewPr varScale="1">
        <p:scale>
          <a:sx n="118" d="100"/>
          <a:sy n="118" d="100"/>
        </p:scale>
        <p:origin x="-1136" y="-112"/>
      </p:cViewPr>
      <p:guideLst>
        <p:guide orient="horz" pos="2160"/>
        <p:guide orient="horz" pos="192"/>
        <p:guide orient="horz" pos="528"/>
        <p:guide pos="2880"/>
      </p:guideLst>
    </p:cSldViewPr>
  </p:slideViewPr>
  <p:outlineViewPr>
    <p:cViewPr>
      <p:scale>
        <a:sx n="33" d="100"/>
        <a:sy n="33" d="100"/>
      </p:scale>
      <p:origin x="0" y="284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208"/>
    </p:cViewPr>
  </p:sorterViewPr>
  <p:notesViewPr>
    <p:cSldViewPr>
      <p:cViewPr varScale="1">
        <p:scale>
          <a:sx n="138" d="100"/>
          <a:sy n="138" d="100"/>
        </p:scale>
        <p:origin x="-4536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commentAuthors" Target="commentAuthors.xml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handoutMaster" Target="handoutMasters/handoutMaster1.xml"/><Relationship Id="rId45" Type="http://schemas.openxmlformats.org/officeDocument/2006/relationships/printerSettings" Target="printerSettings/printerSettings1.bin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Macro-Enabled_Worksheet1.xlsm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7172083255094"/>
          <c:y val="0.180629117788848"/>
          <c:w val="0.798969072164948"/>
          <c:h val="0.69613259668508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control</c:v>
                </c:pt>
              </c:strCache>
            </c:strRef>
          </c:tx>
          <c:invertIfNegative val="0"/>
          <c:cat>
            <c:strRef>
              <c:f>Sheet1!$B$1:$C$1</c:f>
              <c:strCache>
                <c:ptCount val="2"/>
                <c:pt idx="0">
                  <c:v>day1</c:v>
                </c:pt>
                <c:pt idx="1">
                  <c:v>day8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492.0</c:v>
                </c:pt>
                <c:pt idx="1">
                  <c:v>512.0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competitor</c:v>
                </c:pt>
              </c:strCache>
            </c:strRef>
          </c:tx>
          <c:invertIfNegative val="0"/>
          <c:cat>
            <c:strRef>
              <c:f>Sheet1!$B$1:$C$1</c:f>
              <c:strCache>
                <c:ptCount val="2"/>
                <c:pt idx="0">
                  <c:v>day1</c:v>
                </c:pt>
                <c:pt idx="1">
                  <c:v>day8</c:v>
                </c:pt>
              </c:strCache>
            </c:strRef>
          </c:cat>
          <c:val>
            <c:numRef>
              <c:f>Sheet1!$B$3:$C$3</c:f>
              <c:numCache>
                <c:formatCode>General</c:formatCode>
                <c:ptCount val="2"/>
                <c:pt idx="0">
                  <c:v>497.0</c:v>
                </c:pt>
                <c:pt idx="1">
                  <c:v>548.0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33229800"/>
        <c:axId val="-2133239432"/>
      </c:barChart>
      <c:catAx>
        <c:axId val="-21332298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-213323943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-21332394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-2133229800"/>
        <c:crosses val="autoZero"/>
        <c:crossBetween val="between"/>
        <c:majorUnit val="20.0"/>
      </c:valAx>
    </c:plotArea>
    <c:legend>
      <c:legendPos val="r"/>
      <c:layout>
        <c:manualLayout>
          <c:xMode val="edge"/>
          <c:yMode val="edge"/>
          <c:x val="0.226221611635656"/>
          <c:y val="0.0267157145897303"/>
          <c:w val="0.580261184227769"/>
          <c:h val="0.21904520863463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3-10-02T12:33:53.780" idx="4">
    <p:pos x="10" y="10"/>
    <p:text>Replace with figure from Peelle &amp; Davis (2012)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3-10-02T09:49:19.690" idx="2">
    <p:pos x="10" y="10"/>
    <p:text>Are the labels here suitably transparent?
Do I need some/any methods?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3-10-02T10:26:42.505" idx="3">
    <p:pos x="10" y="10"/>
    <p:text>Update text here… first portion should be based on Peelle 2013 CC</p:tex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3-10-02T12:54:36.254" idx="7">
    <p:pos x="134" y="35"/>
    <p:text>Needs a better opening.
Replace Fuzzy D&amp;J figure with Jonathan Peelle's figures...</p:tex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  <a:schemeClr val="accent2"/>
      <a:schemeClr val="accent3"/>
      <a:schemeClr val="accent4"/>
      <a:schemeClr val="accent5"/>
      <a:schemeClr val="accent6"/>
    </dgm:fillClrLst>
    <dgm:linClrLst meth="repeat">
      <a:schemeClr val="accent1"/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1"/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/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1"/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1"/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1"/>
      <a:schemeClr val="accent2"/>
      <a:schemeClr val="accent3"/>
      <a:schemeClr val="accent4"/>
      <a:schemeClr val="accent5"/>
      <a:schemeClr val="accent6"/>
    </dgm:fillClrLst>
    <dgm:linClrLst meth="repeat">
      <a:schemeClr val="accent1"/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tint val="40000"/>
        <a:alpha val="90000"/>
      </a:schemeClr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1">
        <a:tint val="40000"/>
        <a:alpha val="90000"/>
      </a:schemeClr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tint val="40000"/>
        <a:alpha val="90000"/>
      </a:schemeClr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1">
        <a:tint val="40000"/>
        <a:alpha val="90000"/>
      </a:schemeClr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tint val="40000"/>
        <a:alpha val="90000"/>
      </a:schemeClr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1">
        <a:tint val="40000"/>
        <a:alpha val="90000"/>
      </a:schemeClr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  <a:schemeClr val="accent2"/>
      <a:schemeClr val="accent3"/>
      <a:schemeClr val="accent4"/>
      <a:schemeClr val="accent5"/>
      <a:schemeClr val="accent6"/>
    </dgm:fillClrLst>
    <dgm:linClrLst meth="repeat">
      <a:schemeClr val="accent1"/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1"/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/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1"/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1"/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1"/>
      <a:schemeClr val="accent2"/>
      <a:schemeClr val="accent3"/>
      <a:schemeClr val="accent4"/>
      <a:schemeClr val="accent5"/>
      <a:schemeClr val="accent6"/>
    </dgm:fillClrLst>
    <dgm:linClrLst meth="repeat">
      <a:schemeClr val="accent1"/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tint val="40000"/>
        <a:alpha val="90000"/>
      </a:schemeClr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1">
        <a:tint val="40000"/>
        <a:alpha val="90000"/>
      </a:schemeClr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tint val="40000"/>
        <a:alpha val="90000"/>
      </a:schemeClr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1">
        <a:tint val="40000"/>
        <a:alpha val="90000"/>
      </a:schemeClr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tint val="40000"/>
        <a:alpha val="90000"/>
      </a:schemeClr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1">
        <a:tint val="40000"/>
        <a:alpha val="90000"/>
      </a:schemeClr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  <a:schemeClr val="accent2"/>
      <a:schemeClr val="accent3"/>
      <a:schemeClr val="accent4"/>
      <a:schemeClr val="accent5"/>
      <a:schemeClr val="accent6"/>
    </dgm:fillClrLst>
    <dgm:linClrLst meth="repeat">
      <a:schemeClr val="accent1"/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1"/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/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1"/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1"/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1"/>
      <a:schemeClr val="accent2"/>
      <a:schemeClr val="accent3"/>
      <a:schemeClr val="accent4"/>
      <a:schemeClr val="accent5"/>
      <a:schemeClr val="accent6"/>
    </dgm:fillClrLst>
    <dgm:linClrLst meth="repeat">
      <a:schemeClr val="accent1"/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tint val="40000"/>
        <a:alpha val="90000"/>
      </a:schemeClr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1">
        <a:tint val="40000"/>
        <a:alpha val="90000"/>
      </a:schemeClr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tint val="40000"/>
        <a:alpha val="90000"/>
      </a:schemeClr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1">
        <a:tint val="40000"/>
        <a:alpha val="90000"/>
      </a:schemeClr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tint val="40000"/>
        <a:alpha val="90000"/>
      </a:schemeClr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1">
        <a:tint val="40000"/>
        <a:alpha val="90000"/>
      </a:schemeClr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BE2BDA-57E8-43FF-BFEE-4BAE5A3FB69F}" type="doc">
      <dgm:prSet loTypeId="urn:microsoft.com/office/officeart/2005/8/layout/hierarchy3" loCatId="list" qsTypeId="urn:microsoft.com/office/officeart/2005/8/quickstyle/simple2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58DFC829-7892-8F4B-8CA4-92990B469D3C}">
      <dgm:prSet phldrT="[Text]" custT="1"/>
      <dgm:spPr>
        <a:solidFill>
          <a:schemeClr val="accent3"/>
        </a:solidFill>
      </dgm:spPr>
      <dgm:t>
        <a:bodyPr/>
        <a:lstStyle/>
        <a:p>
          <a:r>
            <a:rPr lang="en-US" sz="3200" dirty="0" smtClean="0"/>
            <a:t>Predictions guide </a:t>
          </a:r>
          <a:br>
            <a:rPr lang="en-US" sz="3200" dirty="0" smtClean="0"/>
          </a:br>
          <a:r>
            <a:rPr lang="en-US" sz="3200" dirty="0" smtClean="0"/>
            <a:t>speech comprehension</a:t>
          </a:r>
          <a:endParaRPr lang="en-US" sz="3200" dirty="0"/>
        </a:p>
      </dgm:t>
    </dgm:pt>
    <dgm:pt modelId="{0A5B1011-3A45-8A4E-85FE-F52C1EB08C3E}" type="parTrans" cxnId="{10664772-2437-1841-9CC3-B046BB62A541}">
      <dgm:prSet/>
      <dgm:spPr/>
      <dgm:t>
        <a:bodyPr/>
        <a:lstStyle/>
        <a:p>
          <a:endParaRPr lang="en-US"/>
        </a:p>
      </dgm:t>
    </dgm:pt>
    <dgm:pt modelId="{B56E17F3-5313-FD4E-BA2D-2731680EEA14}" type="sibTrans" cxnId="{10664772-2437-1841-9CC3-B046BB62A541}">
      <dgm:prSet/>
      <dgm:spPr/>
      <dgm:t>
        <a:bodyPr/>
        <a:lstStyle/>
        <a:p>
          <a:endParaRPr lang="en-US"/>
        </a:p>
      </dgm:t>
    </dgm:pt>
    <dgm:pt modelId="{9E282908-9545-6B48-91EF-851929AA8AF4}">
      <dgm:prSet phldrT="[Text]" custT="1"/>
      <dgm:spPr>
        <a:solidFill>
          <a:schemeClr val="accent2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dirty="0" smtClean="0">
              <a:solidFill>
                <a:srgbClr val="FFFFFF"/>
              </a:solidFill>
            </a:rPr>
            <a:t>3. Resolving semantic ambiguity</a:t>
          </a:r>
          <a:endParaRPr lang="en-US" sz="2400" dirty="0">
            <a:solidFill>
              <a:srgbClr val="FFFFFF"/>
            </a:solidFill>
          </a:endParaRPr>
        </a:p>
      </dgm:t>
    </dgm:pt>
    <dgm:pt modelId="{D7817FFF-42D7-954A-8414-1A84A7414268}" type="parTrans" cxnId="{A8860368-EAAC-ED46-BCE3-82A72A2FC889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B1D8AAE3-BCE3-844B-BA54-1E226AF75C13}" type="sibTrans" cxnId="{A8860368-EAAC-ED46-BCE3-82A72A2FC889}">
      <dgm:prSet/>
      <dgm:spPr/>
      <dgm:t>
        <a:bodyPr/>
        <a:lstStyle/>
        <a:p>
          <a:endParaRPr lang="en-US"/>
        </a:p>
      </dgm:t>
    </dgm:pt>
    <dgm:pt modelId="{81716310-B01B-8C40-A22C-3DCEB680D00A}">
      <dgm:prSet custT="1"/>
      <dgm:spPr>
        <a:solidFill>
          <a:schemeClr val="accent1"/>
        </a:solidFill>
        <a:ln w="76200" cmpd="sng">
          <a:solidFill>
            <a:srgbClr val="FFFFFF"/>
          </a:solidFill>
          <a:prstDash val="sysDash"/>
        </a:ln>
      </dgm:spPr>
      <dgm:t>
        <a:bodyPr/>
        <a:lstStyle/>
        <a:p>
          <a:r>
            <a:rPr lang="en-US" sz="2400" dirty="0" smtClean="0">
              <a:solidFill>
                <a:srgbClr val="FFFFFF"/>
              </a:solidFill>
            </a:rPr>
            <a:t>1. Perceiving degraded speech</a:t>
          </a:r>
        </a:p>
      </dgm:t>
    </dgm:pt>
    <dgm:pt modelId="{5940B44B-1313-E447-9046-E418B04C23B5}" type="parTrans" cxnId="{67E2F746-FB9F-0D4A-9578-295944CB5193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25B7F4BA-48A2-DB4F-9ADE-0FC21995739E}" type="sibTrans" cxnId="{67E2F746-FB9F-0D4A-9578-295944CB5193}">
      <dgm:prSet/>
      <dgm:spPr/>
      <dgm:t>
        <a:bodyPr/>
        <a:lstStyle/>
        <a:p>
          <a:endParaRPr lang="en-US"/>
        </a:p>
      </dgm:t>
    </dgm:pt>
    <dgm:pt modelId="{B4ACC083-CFA4-8340-BB88-4BC3A5ACB014}">
      <dgm:prSet custT="1"/>
      <dgm:spPr>
        <a:solidFill>
          <a:schemeClr val="accent4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dirty="0" smtClean="0">
              <a:solidFill>
                <a:srgbClr val="FFFFFF"/>
              </a:solidFill>
            </a:rPr>
            <a:t>2. </a:t>
          </a:r>
          <a:r>
            <a:rPr lang="en-US" sz="2400" dirty="0" err="1" smtClean="0">
              <a:solidFill>
                <a:srgbClr val="FFFFFF"/>
              </a:solidFill>
            </a:rPr>
            <a:t>Recognising</a:t>
          </a:r>
          <a:r>
            <a:rPr lang="en-US" sz="2400" dirty="0" smtClean="0">
              <a:solidFill>
                <a:srgbClr val="FFFFFF"/>
              </a:solidFill>
            </a:rPr>
            <a:t> spoken words</a:t>
          </a:r>
        </a:p>
      </dgm:t>
    </dgm:pt>
    <dgm:pt modelId="{4A72883C-2F41-F442-8970-68934124AB4B}" type="parTrans" cxnId="{C80EEED9-961C-AB43-9E72-E43205DF2026}">
      <dgm:prSet/>
      <dgm:spPr/>
      <dgm:t>
        <a:bodyPr/>
        <a:lstStyle/>
        <a:p>
          <a:endParaRPr lang="en-US"/>
        </a:p>
      </dgm:t>
    </dgm:pt>
    <dgm:pt modelId="{67D9F832-6C35-1845-870B-51B2B29ECA46}" type="sibTrans" cxnId="{C80EEED9-961C-AB43-9E72-E43205DF2026}">
      <dgm:prSet/>
      <dgm:spPr/>
      <dgm:t>
        <a:bodyPr/>
        <a:lstStyle/>
        <a:p>
          <a:endParaRPr lang="en-US"/>
        </a:p>
      </dgm:t>
    </dgm:pt>
    <dgm:pt modelId="{AFC31B17-0742-F747-966C-B9C3C43361D5}" type="pres">
      <dgm:prSet presAssocID="{47BE2BDA-57E8-43FF-BFEE-4BAE5A3FB69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9CF0873-C7BA-E347-B9C0-FB6CEB5D37FE}" type="pres">
      <dgm:prSet presAssocID="{58DFC829-7892-8F4B-8CA4-92990B469D3C}" presName="root" presStyleCnt="0"/>
      <dgm:spPr/>
    </dgm:pt>
    <dgm:pt modelId="{55B8670F-5A69-0149-831C-62BA09FCAD94}" type="pres">
      <dgm:prSet presAssocID="{58DFC829-7892-8F4B-8CA4-92990B469D3C}" presName="rootComposite" presStyleCnt="0"/>
      <dgm:spPr/>
    </dgm:pt>
    <dgm:pt modelId="{785131F2-78EC-B746-9C26-B877848FCCD3}" type="pres">
      <dgm:prSet presAssocID="{58DFC829-7892-8F4B-8CA4-92990B469D3C}" presName="rootText" presStyleLbl="node1" presStyleIdx="0" presStyleCnt="1" custScaleX="285093" custScaleY="138065"/>
      <dgm:spPr/>
      <dgm:t>
        <a:bodyPr/>
        <a:lstStyle/>
        <a:p>
          <a:endParaRPr lang="en-US"/>
        </a:p>
      </dgm:t>
    </dgm:pt>
    <dgm:pt modelId="{269EAF87-F3A1-184F-8792-46DFE8DEF330}" type="pres">
      <dgm:prSet presAssocID="{58DFC829-7892-8F4B-8CA4-92990B469D3C}" presName="rootConnector" presStyleLbl="node1" presStyleIdx="0" presStyleCnt="1"/>
      <dgm:spPr/>
      <dgm:t>
        <a:bodyPr/>
        <a:lstStyle/>
        <a:p>
          <a:endParaRPr lang="en-US"/>
        </a:p>
      </dgm:t>
    </dgm:pt>
    <dgm:pt modelId="{B3AB7EBC-980F-DF4E-8C97-36D9026B1D47}" type="pres">
      <dgm:prSet presAssocID="{58DFC829-7892-8F4B-8CA4-92990B469D3C}" presName="childShape" presStyleCnt="0"/>
      <dgm:spPr/>
    </dgm:pt>
    <dgm:pt modelId="{937A3794-B140-7549-8EF2-0260AD9CB789}" type="pres">
      <dgm:prSet presAssocID="{5940B44B-1313-E447-9046-E418B04C23B5}" presName="Name13" presStyleLbl="parChTrans1D2" presStyleIdx="0" presStyleCnt="3"/>
      <dgm:spPr/>
      <dgm:t>
        <a:bodyPr/>
        <a:lstStyle/>
        <a:p>
          <a:endParaRPr lang="en-US"/>
        </a:p>
      </dgm:t>
    </dgm:pt>
    <dgm:pt modelId="{5DC77C1B-2FA0-A041-9C48-7924ADE8A248}" type="pres">
      <dgm:prSet presAssocID="{81716310-B01B-8C40-A22C-3DCEB680D00A}" presName="childText" presStyleLbl="bgAcc1" presStyleIdx="0" presStyleCnt="3" custScaleX="2526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D872E4-864B-A340-A177-4D000867A6EE}" type="pres">
      <dgm:prSet presAssocID="{4A72883C-2F41-F442-8970-68934124AB4B}" presName="Name13" presStyleLbl="parChTrans1D2" presStyleIdx="1" presStyleCnt="3"/>
      <dgm:spPr/>
      <dgm:t>
        <a:bodyPr/>
        <a:lstStyle/>
        <a:p>
          <a:endParaRPr lang="en-US"/>
        </a:p>
      </dgm:t>
    </dgm:pt>
    <dgm:pt modelId="{9F0632B1-81AD-FE4C-9EFC-B653CBE538D5}" type="pres">
      <dgm:prSet presAssocID="{B4ACC083-CFA4-8340-BB88-4BC3A5ACB014}" presName="childText" presStyleLbl="bgAcc1" presStyleIdx="1" presStyleCnt="3" custScaleX="2511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1DE895-F6DB-5A49-9AE6-EAB0DA1F92C0}" type="pres">
      <dgm:prSet presAssocID="{D7817FFF-42D7-954A-8414-1A84A7414268}" presName="Name13" presStyleLbl="parChTrans1D2" presStyleIdx="2" presStyleCnt="3"/>
      <dgm:spPr/>
      <dgm:t>
        <a:bodyPr/>
        <a:lstStyle/>
        <a:p>
          <a:endParaRPr lang="en-US"/>
        </a:p>
      </dgm:t>
    </dgm:pt>
    <dgm:pt modelId="{EB0A81BC-4459-7E40-AB50-488A345A592F}" type="pres">
      <dgm:prSet presAssocID="{9E282908-9545-6B48-91EF-851929AA8AF4}" presName="childText" presStyleLbl="bgAcc1" presStyleIdx="2" presStyleCnt="3" custScaleX="2511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7E2F746-FB9F-0D4A-9578-295944CB5193}" srcId="{58DFC829-7892-8F4B-8CA4-92990B469D3C}" destId="{81716310-B01B-8C40-A22C-3DCEB680D00A}" srcOrd="0" destOrd="0" parTransId="{5940B44B-1313-E447-9046-E418B04C23B5}" sibTransId="{25B7F4BA-48A2-DB4F-9ADE-0FC21995739E}"/>
    <dgm:cxn modelId="{45A3EA5C-FA8D-8C42-B188-04CAA58EF739}" type="presOf" srcId="{9E282908-9545-6B48-91EF-851929AA8AF4}" destId="{EB0A81BC-4459-7E40-AB50-488A345A592F}" srcOrd="0" destOrd="0" presId="urn:microsoft.com/office/officeart/2005/8/layout/hierarchy3"/>
    <dgm:cxn modelId="{3621D8D8-5AD3-174E-B29D-DA5A3F801D3F}" type="presOf" srcId="{47BE2BDA-57E8-43FF-BFEE-4BAE5A3FB69F}" destId="{AFC31B17-0742-F747-966C-B9C3C43361D5}" srcOrd="0" destOrd="0" presId="urn:microsoft.com/office/officeart/2005/8/layout/hierarchy3"/>
    <dgm:cxn modelId="{C80EEED9-961C-AB43-9E72-E43205DF2026}" srcId="{58DFC829-7892-8F4B-8CA4-92990B469D3C}" destId="{B4ACC083-CFA4-8340-BB88-4BC3A5ACB014}" srcOrd="1" destOrd="0" parTransId="{4A72883C-2F41-F442-8970-68934124AB4B}" sibTransId="{67D9F832-6C35-1845-870B-51B2B29ECA46}"/>
    <dgm:cxn modelId="{46544123-EC3E-0540-90FC-72B4FE943854}" type="presOf" srcId="{D7817FFF-42D7-954A-8414-1A84A7414268}" destId="{321DE895-F6DB-5A49-9AE6-EAB0DA1F92C0}" srcOrd="0" destOrd="0" presId="urn:microsoft.com/office/officeart/2005/8/layout/hierarchy3"/>
    <dgm:cxn modelId="{E34658F3-C409-F348-B301-2BB1B81F979B}" type="presOf" srcId="{58DFC829-7892-8F4B-8CA4-92990B469D3C}" destId="{269EAF87-F3A1-184F-8792-46DFE8DEF330}" srcOrd="1" destOrd="0" presId="urn:microsoft.com/office/officeart/2005/8/layout/hierarchy3"/>
    <dgm:cxn modelId="{292F5500-6400-984D-A3AE-F79B77B05063}" type="presOf" srcId="{4A72883C-2F41-F442-8970-68934124AB4B}" destId="{DFD872E4-864B-A340-A177-4D000867A6EE}" srcOrd="0" destOrd="0" presId="urn:microsoft.com/office/officeart/2005/8/layout/hierarchy3"/>
    <dgm:cxn modelId="{A8860368-EAAC-ED46-BCE3-82A72A2FC889}" srcId="{58DFC829-7892-8F4B-8CA4-92990B469D3C}" destId="{9E282908-9545-6B48-91EF-851929AA8AF4}" srcOrd="2" destOrd="0" parTransId="{D7817FFF-42D7-954A-8414-1A84A7414268}" sibTransId="{B1D8AAE3-BCE3-844B-BA54-1E226AF75C13}"/>
    <dgm:cxn modelId="{BD14E12A-A562-5047-97B7-323C553E71DA}" type="presOf" srcId="{58DFC829-7892-8F4B-8CA4-92990B469D3C}" destId="{785131F2-78EC-B746-9C26-B877848FCCD3}" srcOrd="0" destOrd="0" presId="urn:microsoft.com/office/officeart/2005/8/layout/hierarchy3"/>
    <dgm:cxn modelId="{717F4132-CBAB-8E43-AE7E-B3E6C8FB0DF1}" type="presOf" srcId="{5940B44B-1313-E447-9046-E418B04C23B5}" destId="{937A3794-B140-7549-8EF2-0260AD9CB789}" srcOrd="0" destOrd="0" presId="urn:microsoft.com/office/officeart/2005/8/layout/hierarchy3"/>
    <dgm:cxn modelId="{A7947198-B9DC-664B-B4DA-47DFEE0D4F6F}" type="presOf" srcId="{81716310-B01B-8C40-A22C-3DCEB680D00A}" destId="{5DC77C1B-2FA0-A041-9C48-7924ADE8A248}" srcOrd="0" destOrd="0" presId="urn:microsoft.com/office/officeart/2005/8/layout/hierarchy3"/>
    <dgm:cxn modelId="{10664772-2437-1841-9CC3-B046BB62A541}" srcId="{47BE2BDA-57E8-43FF-BFEE-4BAE5A3FB69F}" destId="{58DFC829-7892-8F4B-8CA4-92990B469D3C}" srcOrd="0" destOrd="0" parTransId="{0A5B1011-3A45-8A4E-85FE-F52C1EB08C3E}" sibTransId="{B56E17F3-5313-FD4E-BA2D-2731680EEA14}"/>
    <dgm:cxn modelId="{7D94EB9D-83BE-F94E-8716-C38B72E5EF9A}" type="presOf" srcId="{B4ACC083-CFA4-8340-BB88-4BC3A5ACB014}" destId="{9F0632B1-81AD-FE4C-9EFC-B653CBE538D5}" srcOrd="0" destOrd="0" presId="urn:microsoft.com/office/officeart/2005/8/layout/hierarchy3"/>
    <dgm:cxn modelId="{1767B914-00AA-894C-8848-DD84B624D518}" type="presParOf" srcId="{AFC31B17-0742-F747-966C-B9C3C43361D5}" destId="{C9CF0873-C7BA-E347-B9C0-FB6CEB5D37FE}" srcOrd="0" destOrd="0" presId="urn:microsoft.com/office/officeart/2005/8/layout/hierarchy3"/>
    <dgm:cxn modelId="{489E465D-04DD-4E4B-AFB0-52A7F2304401}" type="presParOf" srcId="{C9CF0873-C7BA-E347-B9C0-FB6CEB5D37FE}" destId="{55B8670F-5A69-0149-831C-62BA09FCAD94}" srcOrd="0" destOrd="0" presId="urn:microsoft.com/office/officeart/2005/8/layout/hierarchy3"/>
    <dgm:cxn modelId="{9460DF5E-58C3-1047-BF4B-191EEFA77054}" type="presParOf" srcId="{55B8670F-5A69-0149-831C-62BA09FCAD94}" destId="{785131F2-78EC-B746-9C26-B877848FCCD3}" srcOrd="0" destOrd="0" presId="urn:microsoft.com/office/officeart/2005/8/layout/hierarchy3"/>
    <dgm:cxn modelId="{CACB209D-B0A3-0D49-9DAC-57E2BD03C525}" type="presParOf" srcId="{55B8670F-5A69-0149-831C-62BA09FCAD94}" destId="{269EAF87-F3A1-184F-8792-46DFE8DEF330}" srcOrd="1" destOrd="0" presId="urn:microsoft.com/office/officeart/2005/8/layout/hierarchy3"/>
    <dgm:cxn modelId="{FD3126DB-FE0B-AB40-AC6C-1D144AE070BA}" type="presParOf" srcId="{C9CF0873-C7BA-E347-B9C0-FB6CEB5D37FE}" destId="{B3AB7EBC-980F-DF4E-8C97-36D9026B1D47}" srcOrd="1" destOrd="0" presId="urn:microsoft.com/office/officeart/2005/8/layout/hierarchy3"/>
    <dgm:cxn modelId="{CDF3913B-BBC0-5E4D-8839-D9EE269FA07E}" type="presParOf" srcId="{B3AB7EBC-980F-DF4E-8C97-36D9026B1D47}" destId="{937A3794-B140-7549-8EF2-0260AD9CB789}" srcOrd="0" destOrd="0" presId="urn:microsoft.com/office/officeart/2005/8/layout/hierarchy3"/>
    <dgm:cxn modelId="{C2BB0C05-F654-FE41-AE0C-665EC0213FDF}" type="presParOf" srcId="{B3AB7EBC-980F-DF4E-8C97-36D9026B1D47}" destId="{5DC77C1B-2FA0-A041-9C48-7924ADE8A248}" srcOrd="1" destOrd="0" presId="urn:microsoft.com/office/officeart/2005/8/layout/hierarchy3"/>
    <dgm:cxn modelId="{B2270659-EA15-DB45-A574-D458ADE64C68}" type="presParOf" srcId="{B3AB7EBC-980F-DF4E-8C97-36D9026B1D47}" destId="{DFD872E4-864B-A340-A177-4D000867A6EE}" srcOrd="2" destOrd="0" presId="urn:microsoft.com/office/officeart/2005/8/layout/hierarchy3"/>
    <dgm:cxn modelId="{872B47A7-C9D1-4A45-BF02-1590B9DDD392}" type="presParOf" srcId="{B3AB7EBC-980F-DF4E-8C97-36D9026B1D47}" destId="{9F0632B1-81AD-FE4C-9EFC-B653CBE538D5}" srcOrd="3" destOrd="0" presId="urn:microsoft.com/office/officeart/2005/8/layout/hierarchy3"/>
    <dgm:cxn modelId="{6B0B9750-EB4A-394B-B07A-2AB0A57F8F62}" type="presParOf" srcId="{B3AB7EBC-980F-DF4E-8C97-36D9026B1D47}" destId="{321DE895-F6DB-5A49-9AE6-EAB0DA1F92C0}" srcOrd="4" destOrd="0" presId="urn:microsoft.com/office/officeart/2005/8/layout/hierarchy3"/>
    <dgm:cxn modelId="{171C8BC7-FE23-1943-BC69-071188FD4CAD}" type="presParOf" srcId="{B3AB7EBC-980F-DF4E-8C97-36D9026B1D47}" destId="{EB0A81BC-4459-7E40-AB50-488A345A592F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7BE2BDA-57E8-43FF-BFEE-4BAE5A3FB69F}" type="doc">
      <dgm:prSet loTypeId="urn:microsoft.com/office/officeart/2005/8/layout/hierarchy3" loCatId="list" qsTypeId="urn:microsoft.com/office/officeart/2005/8/quickstyle/simple2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58DFC829-7892-8F4B-8CA4-92990B469D3C}">
      <dgm:prSet phldrT="[Text]" custT="1"/>
      <dgm:spPr>
        <a:solidFill>
          <a:schemeClr val="accent3"/>
        </a:solidFill>
      </dgm:spPr>
      <dgm:t>
        <a:bodyPr/>
        <a:lstStyle/>
        <a:p>
          <a:r>
            <a:rPr lang="en-US" sz="3200" dirty="0" smtClean="0"/>
            <a:t>Predictions guide </a:t>
          </a:r>
          <a:br>
            <a:rPr lang="en-US" sz="3200" dirty="0" smtClean="0"/>
          </a:br>
          <a:r>
            <a:rPr lang="en-US" sz="3200" dirty="0" smtClean="0"/>
            <a:t>speech comprehension</a:t>
          </a:r>
          <a:endParaRPr lang="en-US" sz="3200" dirty="0"/>
        </a:p>
      </dgm:t>
    </dgm:pt>
    <dgm:pt modelId="{0A5B1011-3A45-8A4E-85FE-F52C1EB08C3E}" type="parTrans" cxnId="{10664772-2437-1841-9CC3-B046BB62A541}">
      <dgm:prSet/>
      <dgm:spPr/>
      <dgm:t>
        <a:bodyPr/>
        <a:lstStyle/>
        <a:p>
          <a:endParaRPr lang="en-US"/>
        </a:p>
      </dgm:t>
    </dgm:pt>
    <dgm:pt modelId="{B56E17F3-5313-FD4E-BA2D-2731680EEA14}" type="sibTrans" cxnId="{10664772-2437-1841-9CC3-B046BB62A541}">
      <dgm:prSet/>
      <dgm:spPr/>
      <dgm:t>
        <a:bodyPr/>
        <a:lstStyle/>
        <a:p>
          <a:endParaRPr lang="en-US"/>
        </a:p>
      </dgm:t>
    </dgm:pt>
    <dgm:pt modelId="{9E282908-9545-6B48-91EF-851929AA8AF4}">
      <dgm:prSet phldrT="[Text]" custT="1"/>
      <dgm:spPr>
        <a:solidFill>
          <a:schemeClr val="accent2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dirty="0" smtClean="0">
              <a:solidFill>
                <a:srgbClr val="FFFFFF"/>
              </a:solidFill>
            </a:rPr>
            <a:t>3. Resolving semantic ambiguity</a:t>
          </a:r>
          <a:endParaRPr lang="en-US" sz="2400" dirty="0">
            <a:solidFill>
              <a:srgbClr val="FFFFFF"/>
            </a:solidFill>
          </a:endParaRPr>
        </a:p>
      </dgm:t>
    </dgm:pt>
    <dgm:pt modelId="{D7817FFF-42D7-954A-8414-1A84A7414268}" type="parTrans" cxnId="{A8860368-EAAC-ED46-BCE3-82A72A2FC889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B1D8AAE3-BCE3-844B-BA54-1E226AF75C13}" type="sibTrans" cxnId="{A8860368-EAAC-ED46-BCE3-82A72A2FC889}">
      <dgm:prSet/>
      <dgm:spPr/>
      <dgm:t>
        <a:bodyPr/>
        <a:lstStyle/>
        <a:p>
          <a:endParaRPr lang="en-US"/>
        </a:p>
      </dgm:t>
    </dgm:pt>
    <dgm:pt modelId="{81716310-B01B-8C40-A22C-3DCEB680D00A}">
      <dgm:prSet custT="1"/>
      <dgm:spPr>
        <a:solidFill>
          <a:schemeClr val="accent1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dirty="0" smtClean="0">
              <a:solidFill>
                <a:srgbClr val="FFFFFF"/>
              </a:solidFill>
            </a:rPr>
            <a:t>1. </a:t>
          </a:r>
          <a:r>
            <a:rPr lang="en-US" sz="2400" smtClean="0">
              <a:solidFill>
                <a:srgbClr val="FFFFFF"/>
              </a:solidFill>
            </a:rPr>
            <a:t>Perceiving degraded speech</a:t>
          </a:r>
          <a:endParaRPr lang="en-US" sz="2400" dirty="0" smtClean="0">
            <a:solidFill>
              <a:srgbClr val="FFFFFF"/>
            </a:solidFill>
          </a:endParaRPr>
        </a:p>
      </dgm:t>
    </dgm:pt>
    <dgm:pt modelId="{5940B44B-1313-E447-9046-E418B04C23B5}" type="parTrans" cxnId="{67E2F746-FB9F-0D4A-9578-295944CB5193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25B7F4BA-48A2-DB4F-9ADE-0FC21995739E}" type="sibTrans" cxnId="{67E2F746-FB9F-0D4A-9578-295944CB5193}">
      <dgm:prSet/>
      <dgm:spPr/>
      <dgm:t>
        <a:bodyPr/>
        <a:lstStyle/>
        <a:p>
          <a:endParaRPr lang="en-US"/>
        </a:p>
      </dgm:t>
    </dgm:pt>
    <dgm:pt modelId="{B4ACC083-CFA4-8340-BB88-4BC3A5ACB014}">
      <dgm:prSet custT="1"/>
      <dgm:spPr>
        <a:solidFill>
          <a:schemeClr val="accent4"/>
        </a:solidFill>
        <a:ln w="76200" cmpd="sng">
          <a:solidFill>
            <a:schemeClr val="tx1"/>
          </a:solidFill>
          <a:prstDash val="sysDash"/>
        </a:ln>
      </dgm:spPr>
      <dgm:t>
        <a:bodyPr/>
        <a:lstStyle/>
        <a:p>
          <a:r>
            <a:rPr lang="en-US" sz="2400" dirty="0" smtClean="0">
              <a:solidFill>
                <a:srgbClr val="FFFFFF"/>
              </a:solidFill>
            </a:rPr>
            <a:t>2. </a:t>
          </a:r>
          <a:r>
            <a:rPr lang="en-US" sz="2400" dirty="0" err="1" smtClean="0">
              <a:solidFill>
                <a:srgbClr val="FFFFFF"/>
              </a:solidFill>
            </a:rPr>
            <a:t>Recognising</a:t>
          </a:r>
          <a:r>
            <a:rPr lang="en-US" sz="2400" dirty="0" smtClean="0">
              <a:solidFill>
                <a:srgbClr val="FFFFFF"/>
              </a:solidFill>
            </a:rPr>
            <a:t> spoken words</a:t>
          </a:r>
        </a:p>
      </dgm:t>
    </dgm:pt>
    <dgm:pt modelId="{4A72883C-2F41-F442-8970-68934124AB4B}" type="parTrans" cxnId="{C80EEED9-961C-AB43-9E72-E43205DF2026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67D9F832-6C35-1845-870B-51B2B29ECA46}" type="sibTrans" cxnId="{C80EEED9-961C-AB43-9E72-E43205DF2026}">
      <dgm:prSet/>
      <dgm:spPr/>
      <dgm:t>
        <a:bodyPr/>
        <a:lstStyle/>
        <a:p>
          <a:endParaRPr lang="en-US"/>
        </a:p>
      </dgm:t>
    </dgm:pt>
    <dgm:pt modelId="{AFC31B17-0742-F747-966C-B9C3C43361D5}" type="pres">
      <dgm:prSet presAssocID="{47BE2BDA-57E8-43FF-BFEE-4BAE5A3FB69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9CF0873-C7BA-E347-B9C0-FB6CEB5D37FE}" type="pres">
      <dgm:prSet presAssocID="{58DFC829-7892-8F4B-8CA4-92990B469D3C}" presName="root" presStyleCnt="0"/>
      <dgm:spPr/>
    </dgm:pt>
    <dgm:pt modelId="{55B8670F-5A69-0149-831C-62BA09FCAD94}" type="pres">
      <dgm:prSet presAssocID="{58DFC829-7892-8F4B-8CA4-92990B469D3C}" presName="rootComposite" presStyleCnt="0"/>
      <dgm:spPr/>
    </dgm:pt>
    <dgm:pt modelId="{785131F2-78EC-B746-9C26-B877848FCCD3}" type="pres">
      <dgm:prSet presAssocID="{58DFC829-7892-8F4B-8CA4-92990B469D3C}" presName="rootText" presStyleLbl="node1" presStyleIdx="0" presStyleCnt="1" custScaleX="285093" custScaleY="138065"/>
      <dgm:spPr/>
      <dgm:t>
        <a:bodyPr/>
        <a:lstStyle/>
        <a:p>
          <a:endParaRPr lang="en-US"/>
        </a:p>
      </dgm:t>
    </dgm:pt>
    <dgm:pt modelId="{269EAF87-F3A1-184F-8792-46DFE8DEF330}" type="pres">
      <dgm:prSet presAssocID="{58DFC829-7892-8F4B-8CA4-92990B469D3C}" presName="rootConnector" presStyleLbl="node1" presStyleIdx="0" presStyleCnt="1"/>
      <dgm:spPr/>
      <dgm:t>
        <a:bodyPr/>
        <a:lstStyle/>
        <a:p>
          <a:endParaRPr lang="en-US"/>
        </a:p>
      </dgm:t>
    </dgm:pt>
    <dgm:pt modelId="{B3AB7EBC-980F-DF4E-8C97-36D9026B1D47}" type="pres">
      <dgm:prSet presAssocID="{58DFC829-7892-8F4B-8CA4-92990B469D3C}" presName="childShape" presStyleCnt="0"/>
      <dgm:spPr/>
    </dgm:pt>
    <dgm:pt modelId="{937A3794-B140-7549-8EF2-0260AD9CB789}" type="pres">
      <dgm:prSet presAssocID="{5940B44B-1313-E447-9046-E418B04C23B5}" presName="Name13" presStyleLbl="parChTrans1D2" presStyleIdx="0" presStyleCnt="3"/>
      <dgm:spPr/>
      <dgm:t>
        <a:bodyPr/>
        <a:lstStyle/>
        <a:p>
          <a:endParaRPr lang="en-US"/>
        </a:p>
      </dgm:t>
    </dgm:pt>
    <dgm:pt modelId="{5DC77C1B-2FA0-A041-9C48-7924ADE8A248}" type="pres">
      <dgm:prSet presAssocID="{81716310-B01B-8C40-A22C-3DCEB680D00A}" presName="childText" presStyleLbl="bgAcc1" presStyleIdx="0" presStyleCnt="3" custScaleX="2526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D872E4-864B-A340-A177-4D000867A6EE}" type="pres">
      <dgm:prSet presAssocID="{4A72883C-2F41-F442-8970-68934124AB4B}" presName="Name13" presStyleLbl="parChTrans1D2" presStyleIdx="1" presStyleCnt="3"/>
      <dgm:spPr/>
      <dgm:t>
        <a:bodyPr/>
        <a:lstStyle/>
        <a:p>
          <a:endParaRPr lang="en-US"/>
        </a:p>
      </dgm:t>
    </dgm:pt>
    <dgm:pt modelId="{9F0632B1-81AD-FE4C-9EFC-B653CBE538D5}" type="pres">
      <dgm:prSet presAssocID="{B4ACC083-CFA4-8340-BB88-4BC3A5ACB014}" presName="childText" presStyleLbl="bgAcc1" presStyleIdx="1" presStyleCnt="3" custScaleX="2511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1DE895-F6DB-5A49-9AE6-EAB0DA1F92C0}" type="pres">
      <dgm:prSet presAssocID="{D7817FFF-42D7-954A-8414-1A84A7414268}" presName="Name13" presStyleLbl="parChTrans1D2" presStyleIdx="2" presStyleCnt="3"/>
      <dgm:spPr/>
      <dgm:t>
        <a:bodyPr/>
        <a:lstStyle/>
        <a:p>
          <a:endParaRPr lang="en-US"/>
        </a:p>
      </dgm:t>
    </dgm:pt>
    <dgm:pt modelId="{EB0A81BC-4459-7E40-AB50-488A345A592F}" type="pres">
      <dgm:prSet presAssocID="{9E282908-9545-6B48-91EF-851929AA8AF4}" presName="childText" presStyleLbl="bgAcc1" presStyleIdx="2" presStyleCnt="3" custScaleX="2511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7E2F746-FB9F-0D4A-9578-295944CB5193}" srcId="{58DFC829-7892-8F4B-8CA4-92990B469D3C}" destId="{81716310-B01B-8C40-A22C-3DCEB680D00A}" srcOrd="0" destOrd="0" parTransId="{5940B44B-1313-E447-9046-E418B04C23B5}" sibTransId="{25B7F4BA-48A2-DB4F-9ADE-0FC21995739E}"/>
    <dgm:cxn modelId="{04FA92E4-91FA-9E42-9D79-664D551D9896}" type="presOf" srcId="{47BE2BDA-57E8-43FF-BFEE-4BAE5A3FB69F}" destId="{AFC31B17-0742-F747-966C-B9C3C43361D5}" srcOrd="0" destOrd="0" presId="urn:microsoft.com/office/officeart/2005/8/layout/hierarchy3"/>
    <dgm:cxn modelId="{C80EEED9-961C-AB43-9E72-E43205DF2026}" srcId="{58DFC829-7892-8F4B-8CA4-92990B469D3C}" destId="{B4ACC083-CFA4-8340-BB88-4BC3A5ACB014}" srcOrd="1" destOrd="0" parTransId="{4A72883C-2F41-F442-8970-68934124AB4B}" sibTransId="{67D9F832-6C35-1845-870B-51B2B29ECA46}"/>
    <dgm:cxn modelId="{601DAADE-3462-FD45-B5CD-91F54BB53B85}" type="presOf" srcId="{4A72883C-2F41-F442-8970-68934124AB4B}" destId="{DFD872E4-864B-A340-A177-4D000867A6EE}" srcOrd="0" destOrd="0" presId="urn:microsoft.com/office/officeart/2005/8/layout/hierarchy3"/>
    <dgm:cxn modelId="{B69C3E12-F351-0344-B8E0-0D323A4A7B31}" type="presOf" srcId="{9E282908-9545-6B48-91EF-851929AA8AF4}" destId="{EB0A81BC-4459-7E40-AB50-488A345A592F}" srcOrd="0" destOrd="0" presId="urn:microsoft.com/office/officeart/2005/8/layout/hierarchy3"/>
    <dgm:cxn modelId="{3418852A-F2EF-564F-ADC5-91CA459F7092}" type="presOf" srcId="{D7817FFF-42D7-954A-8414-1A84A7414268}" destId="{321DE895-F6DB-5A49-9AE6-EAB0DA1F92C0}" srcOrd="0" destOrd="0" presId="urn:microsoft.com/office/officeart/2005/8/layout/hierarchy3"/>
    <dgm:cxn modelId="{A8860368-EAAC-ED46-BCE3-82A72A2FC889}" srcId="{58DFC829-7892-8F4B-8CA4-92990B469D3C}" destId="{9E282908-9545-6B48-91EF-851929AA8AF4}" srcOrd="2" destOrd="0" parTransId="{D7817FFF-42D7-954A-8414-1A84A7414268}" sibTransId="{B1D8AAE3-BCE3-844B-BA54-1E226AF75C13}"/>
    <dgm:cxn modelId="{A8CF72A7-F921-FF44-A8C8-897C1EAC906F}" type="presOf" srcId="{58DFC829-7892-8F4B-8CA4-92990B469D3C}" destId="{269EAF87-F3A1-184F-8792-46DFE8DEF330}" srcOrd="1" destOrd="0" presId="urn:microsoft.com/office/officeart/2005/8/layout/hierarchy3"/>
    <dgm:cxn modelId="{D54A1B1B-3FB1-4C4C-A66B-CB363A5DF524}" type="presOf" srcId="{81716310-B01B-8C40-A22C-3DCEB680D00A}" destId="{5DC77C1B-2FA0-A041-9C48-7924ADE8A248}" srcOrd="0" destOrd="0" presId="urn:microsoft.com/office/officeart/2005/8/layout/hierarchy3"/>
    <dgm:cxn modelId="{0C6F0BB6-3E71-1B45-9B02-4A5E478D83A2}" type="presOf" srcId="{5940B44B-1313-E447-9046-E418B04C23B5}" destId="{937A3794-B140-7549-8EF2-0260AD9CB789}" srcOrd="0" destOrd="0" presId="urn:microsoft.com/office/officeart/2005/8/layout/hierarchy3"/>
    <dgm:cxn modelId="{FA47B760-42B7-134A-A616-E74EDABB3BEF}" type="presOf" srcId="{58DFC829-7892-8F4B-8CA4-92990B469D3C}" destId="{785131F2-78EC-B746-9C26-B877848FCCD3}" srcOrd="0" destOrd="0" presId="urn:microsoft.com/office/officeart/2005/8/layout/hierarchy3"/>
    <dgm:cxn modelId="{ECF40868-3986-1E42-8D14-EE51C0264F9F}" type="presOf" srcId="{B4ACC083-CFA4-8340-BB88-4BC3A5ACB014}" destId="{9F0632B1-81AD-FE4C-9EFC-B653CBE538D5}" srcOrd="0" destOrd="0" presId="urn:microsoft.com/office/officeart/2005/8/layout/hierarchy3"/>
    <dgm:cxn modelId="{10664772-2437-1841-9CC3-B046BB62A541}" srcId="{47BE2BDA-57E8-43FF-BFEE-4BAE5A3FB69F}" destId="{58DFC829-7892-8F4B-8CA4-92990B469D3C}" srcOrd="0" destOrd="0" parTransId="{0A5B1011-3A45-8A4E-85FE-F52C1EB08C3E}" sibTransId="{B56E17F3-5313-FD4E-BA2D-2731680EEA14}"/>
    <dgm:cxn modelId="{9EDD75AA-A82D-AD42-B637-FA207A3309E3}" type="presParOf" srcId="{AFC31B17-0742-F747-966C-B9C3C43361D5}" destId="{C9CF0873-C7BA-E347-B9C0-FB6CEB5D37FE}" srcOrd="0" destOrd="0" presId="urn:microsoft.com/office/officeart/2005/8/layout/hierarchy3"/>
    <dgm:cxn modelId="{E11F3DE2-21C8-D049-8DCB-18B09274F346}" type="presParOf" srcId="{C9CF0873-C7BA-E347-B9C0-FB6CEB5D37FE}" destId="{55B8670F-5A69-0149-831C-62BA09FCAD94}" srcOrd="0" destOrd="0" presId="urn:microsoft.com/office/officeart/2005/8/layout/hierarchy3"/>
    <dgm:cxn modelId="{1D38F7BA-02E1-964E-9661-11E25A78D135}" type="presParOf" srcId="{55B8670F-5A69-0149-831C-62BA09FCAD94}" destId="{785131F2-78EC-B746-9C26-B877848FCCD3}" srcOrd="0" destOrd="0" presId="urn:microsoft.com/office/officeart/2005/8/layout/hierarchy3"/>
    <dgm:cxn modelId="{96AACA9D-67A6-6847-885F-72197C0745B7}" type="presParOf" srcId="{55B8670F-5A69-0149-831C-62BA09FCAD94}" destId="{269EAF87-F3A1-184F-8792-46DFE8DEF330}" srcOrd="1" destOrd="0" presId="urn:microsoft.com/office/officeart/2005/8/layout/hierarchy3"/>
    <dgm:cxn modelId="{08231DEA-179D-B64B-85EF-257A5A4A008B}" type="presParOf" srcId="{C9CF0873-C7BA-E347-B9C0-FB6CEB5D37FE}" destId="{B3AB7EBC-980F-DF4E-8C97-36D9026B1D47}" srcOrd="1" destOrd="0" presId="urn:microsoft.com/office/officeart/2005/8/layout/hierarchy3"/>
    <dgm:cxn modelId="{D272F601-DE6F-9949-8F74-5C0A4F59C8D2}" type="presParOf" srcId="{B3AB7EBC-980F-DF4E-8C97-36D9026B1D47}" destId="{937A3794-B140-7549-8EF2-0260AD9CB789}" srcOrd="0" destOrd="0" presId="urn:microsoft.com/office/officeart/2005/8/layout/hierarchy3"/>
    <dgm:cxn modelId="{6EADFD62-0E30-BE4A-AC85-A7A477B71B33}" type="presParOf" srcId="{B3AB7EBC-980F-DF4E-8C97-36D9026B1D47}" destId="{5DC77C1B-2FA0-A041-9C48-7924ADE8A248}" srcOrd="1" destOrd="0" presId="urn:microsoft.com/office/officeart/2005/8/layout/hierarchy3"/>
    <dgm:cxn modelId="{16309612-7A0B-2C42-9C95-575A1C60376F}" type="presParOf" srcId="{B3AB7EBC-980F-DF4E-8C97-36D9026B1D47}" destId="{DFD872E4-864B-A340-A177-4D000867A6EE}" srcOrd="2" destOrd="0" presId="urn:microsoft.com/office/officeart/2005/8/layout/hierarchy3"/>
    <dgm:cxn modelId="{AF2E3043-F97F-7B4B-97D7-5AC8758A492D}" type="presParOf" srcId="{B3AB7EBC-980F-DF4E-8C97-36D9026B1D47}" destId="{9F0632B1-81AD-FE4C-9EFC-B653CBE538D5}" srcOrd="3" destOrd="0" presId="urn:microsoft.com/office/officeart/2005/8/layout/hierarchy3"/>
    <dgm:cxn modelId="{BF256E58-CF30-7647-8805-D8A817EE0057}" type="presParOf" srcId="{B3AB7EBC-980F-DF4E-8C97-36D9026B1D47}" destId="{321DE895-F6DB-5A49-9AE6-EAB0DA1F92C0}" srcOrd="4" destOrd="0" presId="urn:microsoft.com/office/officeart/2005/8/layout/hierarchy3"/>
    <dgm:cxn modelId="{49F9C600-4F77-7C45-BE36-73DF2956B95F}" type="presParOf" srcId="{B3AB7EBC-980F-DF4E-8C97-36D9026B1D47}" destId="{EB0A81BC-4459-7E40-AB50-488A345A592F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7BE2BDA-57E8-43FF-BFEE-4BAE5A3FB69F}" type="doc">
      <dgm:prSet loTypeId="urn:microsoft.com/office/officeart/2005/8/layout/hierarchy3" loCatId="list" qsTypeId="urn:microsoft.com/office/officeart/2005/8/quickstyle/simple2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58DFC829-7892-8F4B-8CA4-92990B469D3C}">
      <dgm:prSet phldrT="[Text]" custT="1"/>
      <dgm:spPr>
        <a:solidFill>
          <a:schemeClr val="accent3"/>
        </a:solidFill>
      </dgm:spPr>
      <dgm:t>
        <a:bodyPr/>
        <a:lstStyle/>
        <a:p>
          <a:r>
            <a:rPr lang="en-US" sz="3200" dirty="0" smtClean="0"/>
            <a:t>Predictions guide </a:t>
          </a:r>
          <a:br>
            <a:rPr lang="en-US" sz="3200" dirty="0" smtClean="0"/>
          </a:br>
          <a:r>
            <a:rPr lang="en-US" sz="3200" dirty="0" smtClean="0"/>
            <a:t>speech comprehension</a:t>
          </a:r>
          <a:endParaRPr lang="en-US" sz="3200" dirty="0"/>
        </a:p>
      </dgm:t>
    </dgm:pt>
    <dgm:pt modelId="{0A5B1011-3A45-8A4E-85FE-F52C1EB08C3E}" type="parTrans" cxnId="{10664772-2437-1841-9CC3-B046BB62A541}">
      <dgm:prSet/>
      <dgm:spPr/>
      <dgm:t>
        <a:bodyPr/>
        <a:lstStyle/>
        <a:p>
          <a:endParaRPr lang="en-US"/>
        </a:p>
      </dgm:t>
    </dgm:pt>
    <dgm:pt modelId="{B56E17F3-5313-FD4E-BA2D-2731680EEA14}" type="sibTrans" cxnId="{10664772-2437-1841-9CC3-B046BB62A541}">
      <dgm:prSet/>
      <dgm:spPr/>
      <dgm:t>
        <a:bodyPr/>
        <a:lstStyle/>
        <a:p>
          <a:endParaRPr lang="en-US"/>
        </a:p>
      </dgm:t>
    </dgm:pt>
    <dgm:pt modelId="{9E282908-9545-6B48-91EF-851929AA8AF4}">
      <dgm:prSet phldrT="[Text]" custT="1"/>
      <dgm:spPr>
        <a:solidFill>
          <a:schemeClr val="accent2"/>
        </a:solidFill>
        <a:ln w="76200" cmpd="sng">
          <a:solidFill>
            <a:schemeClr val="tx1"/>
          </a:solidFill>
          <a:prstDash val="sysDash"/>
        </a:ln>
      </dgm:spPr>
      <dgm:t>
        <a:bodyPr/>
        <a:lstStyle/>
        <a:p>
          <a:r>
            <a:rPr lang="en-US" sz="2400" dirty="0" smtClean="0">
              <a:solidFill>
                <a:srgbClr val="FFFFFF"/>
              </a:solidFill>
            </a:rPr>
            <a:t>3. Resolving semantic ambiguity</a:t>
          </a:r>
          <a:endParaRPr lang="en-US" sz="2400" dirty="0">
            <a:solidFill>
              <a:srgbClr val="FFFFFF"/>
            </a:solidFill>
          </a:endParaRPr>
        </a:p>
      </dgm:t>
    </dgm:pt>
    <dgm:pt modelId="{D7817FFF-42D7-954A-8414-1A84A7414268}" type="parTrans" cxnId="{A8860368-EAAC-ED46-BCE3-82A72A2FC889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B1D8AAE3-BCE3-844B-BA54-1E226AF75C13}" type="sibTrans" cxnId="{A8860368-EAAC-ED46-BCE3-82A72A2FC889}">
      <dgm:prSet/>
      <dgm:spPr/>
      <dgm:t>
        <a:bodyPr/>
        <a:lstStyle/>
        <a:p>
          <a:endParaRPr lang="en-US"/>
        </a:p>
      </dgm:t>
    </dgm:pt>
    <dgm:pt modelId="{81716310-B01B-8C40-A22C-3DCEB680D00A}">
      <dgm:prSet custT="1"/>
      <dgm:spPr>
        <a:solidFill>
          <a:schemeClr val="accent1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dirty="0" smtClean="0">
              <a:solidFill>
                <a:srgbClr val="FFFFFF"/>
              </a:solidFill>
            </a:rPr>
            <a:t>1. Perceiving degraded speech</a:t>
          </a:r>
        </a:p>
      </dgm:t>
    </dgm:pt>
    <dgm:pt modelId="{5940B44B-1313-E447-9046-E418B04C23B5}" type="parTrans" cxnId="{67E2F746-FB9F-0D4A-9578-295944CB5193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25B7F4BA-48A2-DB4F-9ADE-0FC21995739E}" type="sibTrans" cxnId="{67E2F746-FB9F-0D4A-9578-295944CB5193}">
      <dgm:prSet/>
      <dgm:spPr/>
      <dgm:t>
        <a:bodyPr/>
        <a:lstStyle/>
        <a:p>
          <a:endParaRPr lang="en-US"/>
        </a:p>
      </dgm:t>
    </dgm:pt>
    <dgm:pt modelId="{B4ACC083-CFA4-8340-BB88-4BC3A5ACB014}">
      <dgm:prSet custT="1"/>
      <dgm:spPr>
        <a:solidFill>
          <a:schemeClr val="accent4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dirty="0" smtClean="0">
              <a:solidFill>
                <a:srgbClr val="FFFFFF"/>
              </a:solidFill>
            </a:rPr>
            <a:t>2. </a:t>
          </a:r>
          <a:r>
            <a:rPr lang="en-US" sz="2400" dirty="0" err="1" smtClean="0">
              <a:solidFill>
                <a:srgbClr val="FFFFFF"/>
              </a:solidFill>
            </a:rPr>
            <a:t>Recognising</a:t>
          </a:r>
          <a:r>
            <a:rPr lang="en-US" sz="2400" dirty="0" smtClean="0">
              <a:solidFill>
                <a:srgbClr val="FFFFFF"/>
              </a:solidFill>
            </a:rPr>
            <a:t> spoken words</a:t>
          </a:r>
        </a:p>
      </dgm:t>
    </dgm:pt>
    <dgm:pt modelId="{4A72883C-2F41-F442-8970-68934124AB4B}" type="parTrans" cxnId="{C80EEED9-961C-AB43-9E72-E43205DF2026}">
      <dgm:prSet/>
      <dgm:spPr>
        <a:ln>
          <a:solidFill>
            <a:srgbClr val="FFFFFF"/>
          </a:solidFill>
        </a:ln>
      </dgm:spPr>
      <dgm:t>
        <a:bodyPr/>
        <a:lstStyle/>
        <a:p>
          <a:endParaRPr lang="en-US"/>
        </a:p>
      </dgm:t>
    </dgm:pt>
    <dgm:pt modelId="{67D9F832-6C35-1845-870B-51B2B29ECA46}" type="sibTrans" cxnId="{C80EEED9-961C-AB43-9E72-E43205DF2026}">
      <dgm:prSet/>
      <dgm:spPr/>
      <dgm:t>
        <a:bodyPr/>
        <a:lstStyle/>
        <a:p>
          <a:endParaRPr lang="en-US"/>
        </a:p>
      </dgm:t>
    </dgm:pt>
    <dgm:pt modelId="{AFC31B17-0742-F747-966C-B9C3C43361D5}" type="pres">
      <dgm:prSet presAssocID="{47BE2BDA-57E8-43FF-BFEE-4BAE5A3FB69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9CF0873-C7BA-E347-B9C0-FB6CEB5D37FE}" type="pres">
      <dgm:prSet presAssocID="{58DFC829-7892-8F4B-8CA4-92990B469D3C}" presName="root" presStyleCnt="0"/>
      <dgm:spPr/>
    </dgm:pt>
    <dgm:pt modelId="{55B8670F-5A69-0149-831C-62BA09FCAD94}" type="pres">
      <dgm:prSet presAssocID="{58DFC829-7892-8F4B-8CA4-92990B469D3C}" presName="rootComposite" presStyleCnt="0"/>
      <dgm:spPr/>
    </dgm:pt>
    <dgm:pt modelId="{785131F2-78EC-B746-9C26-B877848FCCD3}" type="pres">
      <dgm:prSet presAssocID="{58DFC829-7892-8F4B-8CA4-92990B469D3C}" presName="rootText" presStyleLbl="node1" presStyleIdx="0" presStyleCnt="1" custScaleX="285093" custScaleY="138065"/>
      <dgm:spPr/>
      <dgm:t>
        <a:bodyPr/>
        <a:lstStyle/>
        <a:p>
          <a:endParaRPr lang="en-US"/>
        </a:p>
      </dgm:t>
    </dgm:pt>
    <dgm:pt modelId="{269EAF87-F3A1-184F-8792-46DFE8DEF330}" type="pres">
      <dgm:prSet presAssocID="{58DFC829-7892-8F4B-8CA4-92990B469D3C}" presName="rootConnector" presStyleLbl="node1" presStyleIdx="0" presStyleCnt="1"/>
      <dgm:spPr/>
      <dgm:t>
        <a:bodyPr/>
        <a:lstStyle/>
        <a:p>
          <a:endParaRPr lang="en-US"/>
        </a:p>
      </dgm:t>
    </dgm:pt>
    <dgm:pt modelId="{B3AB7EBC-980F-DF4E-8C97-36D9026B1D47}" type="pres">
      <dgm:prSet presAssocID="{58DFC829-7892-8F4B-8CA4-92990B469D3C}" presName="childShape" presStyleCnt="0"/>
      <dgm:spPr/>
    </dgm:pt>
    <dgm:pt modelId="{937A3794-B140-7549-8EF2-0260AD9CB789}" type="pres">
      <dgm:prSet presAssocID="{5940B44B-1313-E447-9046-E418B04C23B5}" presName="Name13" presStyleLbl="parChTrans1D2" presStyleIdx="0" presStyleCnt="3"/>
      <dgm:spPr/>
      <dgm:t>
        <a:bodyPr/>
        <a:lstStyle/>
        <a:p>
          <a:endParaRPr lang="en-US"/>
        </a:p>
      </dgm:t>
    </dgm:pt>
    <dgm:pt modelId="{5DC77C1B-2FA0-A041-9C48-7924ADE8A248}" type="pres">
      <dgm:prSet presAssocID="{81716310-B01B-8C40-A22C-3DCEB680D00A}" presName="childText" presStyleLbl="bgAcc1" presStyleIdx="0" presStyleCnt="3" custScaleX="2526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D872E4-864B-A340-A177-4D000867A6EE}" type="pres">
      <dgm:prSet presAssocID="{4A72883C-2F41-F442-8970-68934124AB4B}" presName="Name13" presStyleLbl="parChTrans1D2" presStyleIdx="1" presStyleCnt="3"/>
      <dgm:spPr/>
      <dgm:t>
        <a:bodyPr/>
        <a:lstStyle/>
        <a:p>
          <a:endParaRPr lang="en-US"/>
        </a:p>
      </dgm:t>
    </dgm:pt>
    <dgm:pt modelId="{9F0632B1-81AD-FE4C-9EFC-B653CBE538D5}" type="pres">
      <dgm:prSet presAssocID="{B4ACC083-CFA4-8340-BB88-4BC3A5ACB014}" presName="childText" presStyleLbl="bgAcc1" presStyleIdx="1" presStyleCnt="3" custScaleX="2511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1DE895-F6DB-5A49-9AE6-EAB0DA1F92C0}" type="pres">
      <dgm:prSet presAssocID="{D7817FFF-42D7-954A-8414-1A84A7414268}" presName="Name13" presStyleLbl="parChTrans1D2" presStyleIdx="2" presStyleCnt="3"/>
      <dgm:spPr/>
      <dgm:t>
        <a:bodyPr/>
        <a:lstStyle/>
        <a:p>
          <a:endParaRPr lang="en-US"/>
        </a:p>
      </dgm:t>
    </dgm:pt>
    <dgm:pt modelId="{EB0A81BC-4459-7E40-AB50-488A345A592F}" type="pres">
      <dgm:prSet presAssocID="{9E282908-9545-6B48-91EF-851929AA8AF4}" presName="childText" presStyleLbl="bgAcc1" presStyleIdx="2" presStyleCnt="3" custScaleX="2511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F19E61D-959C-6848-B1CA-FF8B132BDA8A}" type="presOf" srcId="{47BE2BDA-57E8-43FF-BFEE-4BAE5A3FB69F}" destId="{AFC31B17-0742-F747-966C-B9C3C43361D5}" srcOrd="0" destOrd="0" presId="urn:microsoft.com/office/officeart/2005/8/layout/hierarchy3"/>
    <dgm:cxn modelId="{67E2F746-FB9F-0D4A-9578-295944CB5193}" srcId="{58DFC829-7892-8F4B-8CA4-92990B469D3C}" destId="{81716310-B01B-8C40-A22C-3DCEB680D00A}" srcOrd="0" destOrd="0" parTransId="{5940B44B-1313-E447-9046-E418B04C23B5}" sibTransId="{25B7F4BA-48A2-DB4F-9ADE-0FC21995739E}"/>
    <dgm:cxn modelId="{F9E1BA5D-CB15-394A-A122-CE32F67DC41B}" type="presOf" srcId="{58DFC829-7892-8F4B-8CA4-92990B469D3C}" destId="{785131F2-78EC-B746-9C26-B877848FCCD3}" srcOrd="0" destOrd="0" presId="urn:microsoft.com/office/officeart/2005/8/layout/hierarchy3"/>
    <dgm:cxn modelId="{C80EEED9-961C-AB43-9E72-E43205DF2026}" srcId="{58DFC829-7892-8F4B-8CA4-92990B469D3C}" destId="{B4ACC083-CFA4-8340-BB88-4BC3A5ACB014}" srcOrd="1" destOrd="0" parTransId="{4A72883C-2F41-F442-8970-68934124AB4B}" sibTransId="{67D9F832-6C35-1845-870B-51B2B29ECA46}"/>
    <dgm:cxn modelId="{E005AF47-23F5-E24A-8BCC-B175E856B17F}" type="presOf" srcId="{4A72883C-2F41-F442-8970-68934124AB4B}" destId="{DFD872E4-864B-A340-A177-4D000867A6EE}" srcOrd="0" destOrd="0" presId="urn:microsoft.com/office/officeart/2005/8/layout/hierarchy3"/>
    <dgm:cxn modelId="{06DD830F-7569-6E42-BD27-F7830887E56E}" type="presOf" srcId="{D7817FFF-42D7-954A-8414-1A84A7414268}" destId="{321DE895-F6DB-5A49-9AE6-EAB0DA1F92C0}" srcOrd="0" destOrd="0" presId="urn:microsoft.com/office/officeart/2005/8/layout/hierarchy3"/>
    <dgm:cxn modelId="{8D06F786-8687-2B43-A1E6-8307B6D72BFF}" type="presOf" srcId="{9E282908-9545-6B48-91EF-851929AA8AF4}" destId="{EB0A81BC-4459-7E40-AB50-488A345A592F}" srcOrd="0" destOrd="0" presId="urn:microsoft.com/office/officeart/2005/8/layout/hierarchy3"/>
    <dgm:cxn modelId="{A8860368-EAAC-ED46-BCE3-82A72A2FC889}" srcId="{58DFC829-7892-8F4B-8CA4-92990B469D3C}" destId="{9E282908-9545-6B48-91EF-851929AA8AF4}" srcOrd="2" destOrd="0" parTransId="{D7817FFF-42D7-954A-8414-1A84A7414268}" sibTransId="{B1D8AAE3-BCE3-844B-BA54-1E226AF75C13}"/>
    <dgm:cxn modelId="{465CFA72-9FE5-A54A-A84F-04D8CF02D151}" type="presOf" srcId="{81716310-B01B-8C40-A22C-3DCEB680D00A}" destId="{5DC77C1B-2FA0-A041-9C48-7924ADE8A248}" srcOrd="0" destOrd="0" presId="urn:microsoft.com/office/officeart/2005/8/layout/hierarchy3"/>
    <dgm:cxn modelId="{782FABF3-39B0-8D44-B501-27784276C7D6}" type="presOf" srcId="{58DFC829-7892-8F4B-8CA4-92990B469D3C}" destId="{269EAF87-F3A1-184F-8792-46DFE8DEF330}" srcOrd="1" destOrd="0" presId="urn:microsoft.com/office/officeart/2005/8/layout/hierarchy3"/>
    <dgm:cxn modelId="{E1BA63E1-A347-1545-B398-53A7CE73BF51}" type="presOf" srcId="{5940B44B-1313-E447-9046-E418B04C23B5}" destId="{937A3794-B140-7549-8EF2-0260AD9CB789}" srcOrd="0" destOrd="0" presId="urn:microsoft.com/office/officeart/2005/8/layout/hierarchy3"/>
    <dgm:cxn modelId="{D26A7966-E8B6-E348-9416-976E862B3581}" type="presOf" srcId="{B4ACC083-CFA4-8340-BB88-4BC3A5ACB014}" destId="{9F0632B1-81AD-FE4C-9EFC-B653CBE538D5}" srcOrd="0" destOrd="0" presId="urn:microsoft.com/office/officeart/2005/8/layout/hierarchy3"/>
    <dgm:cxn modelId="{10664772-2437-1841-9CC3-B046BB62A541}" srcId="{47BE2BDA-57E8-43FF-BFEE-4BAE5A3FB69F}" destId="{58DFC829-7892-8F4B-8CA4-92990B469D3C}" srcOrd="0" destOrd="0" parTransId="{0A5B1011-3A45-8A4E-85FE-F52C1EB08C3E}" sibTransId="{B56E17F3-5313-FD4E-BA2D-2731680EEA14}"/>
    <dgm:cxn modelId="{C73EE08A-7CEA-DE4F-8730-1F6F0ACA141B}" type="presParOf" srcId="{AFC31B17-0742-F747-966C-B9C3C43361D5}" destId="{C9CF0873-C7BA-E347-B9C0-FB6CEB5D37FE}" srcOrd="0" destOrd="0" presId="urn:microsoft.com/office/officeart/2005/8/layout/hierarchy3"/>
    <dgm:cxn modelId="{9F135C46-11EF-9A4D-B56B-EAE2BC09A2C5}" type="presParOf" srcId="{C9CF0873-C7BA-E347-B9C0-FB6CEB5D37FE}" destId="{55B8670F-5A69-0149-831C-62BA09FCAD94}" srcOrd="0" destOrd="0" presId="urn:microsoft.com/office/officeart/2005/8/layout/hierarchy3"/>
    <dgm:cxn modelId="{E46A204B-8D3F-1F41-BA52-5132F0115A13}" type="presParOf" srcId="{55B8670F-5A69-0149-831C-62BA09FCAD94}" destId="{785131F2-78EC-B746-9C26-B877848FCCD3}" srcOrd="0" destOrd="0" presId="urn:microsoft.com/office/officeart/2005/8/layout/hierarchy3"/>
    <dgm:cxn modelId="{0D6275AB-4E39-8541-BAD0-58BFB8BEB822}" type="presParOf" srcId="{55B8670F-5A69-0149-831C-62BA09FCAD94}" destId="{269EAF87-F3A1-184F-8792-46DFE8DEF330}" srcOrd="1" destOrd="0" presId="urn:microsoft.com/office/officeart/2005/8/layout/hierarchy3"/>
    <dgm:cxn modelId="{D1B90506-5213-AF4C-AF45-2E2FCC6B79A4}" type="presParOf" srcId="{C9CF0873-C7BA-E347-B9C0-FB6CEB5D37FE}" destId="{B3AB7EBC-980F-DF4E-8C97-36D9026B1D47}" srcOrd="1" destOrd="0" presId="urn:microsoft.com/office/officeart/2005/8/layout/hierarchy3"/>
    <dgm:cxn modelId="{6E0678C6-E0DB-564A-B7A6-04E38560B8D8}" type="presParOf" srcId="{B3AB7EBC-980F-DF4E-8C97-36D9026B1D47}" destId="{937A3794-B140-7549-8EF2-0260AD9CB789}" srcOrd="0" destOrd="0" presId="urn:microsoft.com/office/officeart/2005/8/layout/hierarchy3"/>
    <dgm:cxn modelId="{A1659CF4-5F46-3442-933A-B6A72274283F}" type="presParOf" srcId="{B3AB7EBC-980F-DF4E-8C97-36D9026B1D47}" destId="{5DC77C1B-2FA0-A041-9C48-7924ADE8A248}" srcOrd="1" destOrd="0" presId="urn:microsoft.com/office/officeart/2005/8/layout/hierarchy3"/>
    <dgm:cxn modelId="{B96E0C32-EF5A-0747-AB3B-6CFBA36F3167}" type="presParOf" srcId="{B3AB7EBC-980F-DF4E-8C97-36D9026B1D47}" destId="{DFD872E4-864B-A340-A177-4D000867A6EE}" srcOrd="2" destOrd="0" presId="urn:microsoft.com/office/officeart/2005/8/layout/hierarchy3"/>
    <dgm:cxn modelId="{FCC635C8-26FE-5B4E-AAA0-B7A743570A19}" type="presParOf" srcId="{B3AB7EBC-980F-DF4E-8C97-36D9026B1D47}" destId="{9F0632B1-81AD-FE4C-9EFC-B653CBE538D5}" srcOrd="3" destOrd="0" presId="urn:microsoft.com/office/officeart/2005/8/layout/hierarchy3"/>
    <dgm:cxn modelId="{D2E72F79-0664-1A45-8CD5-E909E3BB8DE3}" type="presParOf" srcId="{B3AB7EBC-980F-DF4E-8C97-36D9026B1D47}" destId="{321DE895-F6DB-5A49-9AE6-EAB0DA1F92C0}" srcOrd="4" destOrd="0" presId="urn:microsoft.com/office/officeart/2005/8/layout/hierarchy3"/>
    <dgm:cxn modelId="{4830BDAC-5E04-F84E-9F47-342915780424}" type="presParOf" srcId="{B3AB7EBC-980F-DF4E-8C97-36D9026B1D47}" destId="{EB0A81BC-4459-7E40-AB50-488A345A592F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5131F2-78EC-B746-9C26-B877848FCCD3}">
      <dsp:nvSpPr>
        <dsp:cNvPr id="0" name=""/>
        <dsp:cNvSpPr/>
      </dsp:nvSpPr>
      <dsp:spPr>
        <a:xfrm>
          <a:off x="970111" y="4826"/>
          <a:ext cx="6289377" cy="1522911"/>
        </a:xfrm>
        <a:prstGeom prst="roundRect">
          <a:avLst>
            <a:gd name="adj" fmla="val 10000"/>
          </a:avLst>
        </a:prstGeom>
        <a:solidFill>
          <a:schemeClr val="accent3"/>
        </a:solidFill>
        <a:ln w="63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Predictions guide </a:t>
          </a:r>
          <a:br>
            <a:rPr lang="en-US" sz="3200" kern="1200" dirty="0" smtClean="0"/>
          </a:br>
          <a:r>
            <a:rPr lang="en-US" sz="3200" kern="1200" dirty="0" smtClean="0"/>
            <a:t>speech comprehension</a:t>
          </a:r>
          <a:endParaRPr lang="en-US" sz="3200" kern="1200" dirty="0"/>
        </a:p>
      </dsp:txBody>
      <dsp:txXfrm>
        <a:off x="1014716" y="49431"/>
        <a:ext cx="6200167" cy="1433701"/>
      </dsp:txXfrm>
    </dsp:sp>
    <dsp:sp modelId="{937A3794-B140-7549-8EF2-0260AD9CB789}">
      <dsp:nvSpPr>
        <dsp:cNvPr id="0" name=""/>
        <dsp:cNvSpPr/>
      </dsp:nvSpPr>
      <dsp:spPr>
        <a:xfrm>
          <a:off x="1599048" y="1527738"/>
          <a:ext cx="628937" cy="8272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27279"/>
              </a:lnTo>
              <a:lnTo>
                <a:pt x="628937" y="827279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C77C1B-2FA0-A041-9C48-7924ADE8A248}">
      <dsp:nvSpPr>
        <dsp:cNvPr id="0" name=""/>
        <dsp:cNvSpPr/>
      </dsp:nvSpPr>
      <dsp:spPr>
        <a:xfrm>
          <a:off x="2227986" y="1803497"/>
          <a:ext cx="4459739" cy="1103039"/>
        </a:xfrm>
        <a:prstGeom prst="roundRect">
          <a:avLst>
            <a:gd name="adj" fmla="val 10000"/>
          </a:avLst>
        </a:prstGeom>
        <a:solidFill>
          <a:schemeClr val="accent1"/>
        </a:solidFill>
        <a:ln w="76200" cap="flat" cmpd="sng" algn="ctr">
          <a:solidFill>
            <a:srgbClr val="FFFFFF"/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rgbClr val="FFFFFF"/>
              </a:solidFill>
            </a:rPr>
            <a:t>1. Perceiving degraded speech</a:t>
          </a:r>
        </a:p>
      </dsp:txBody>
      <dsp:txXfrm>
        <a:off x="2260293" y="1835804"/>
        <a:ext cx="4395125" cy="1038425"/>
      </dsp:txXfrm>
    </dsp:sp>
    <dsp:sp modelId="{DFD872E4-864B-A340-A177-4D000867A6EE}">
      <dsp:nvSpPr>
        <dsp:cNvPr id="0" name=""/>
        <dsp:cNvSpPr/>
      </dsp:nvSpPr>
      <dsp:spPr>
        <a:xfrm>
          <a:off x="1599048" y="1527738"/>
          <a:ext cx="628937" cy="22060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06079"/>
              </a:lnTo>
              <a:lnTo>
                <a:pt x="628937" y="2206079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0632B1-81AD-FE4C-9EFC-B653CBE538D5}">
      <dsp:nvSpPr>
        <dsp:cNvPr id="0" name=""/>
        <dsp:cNvSpPr/>
      </dsp:nvSpPr>
      <dsp:spPr>
        <a:xfrm>
          <a:off x="2227986" y="3182297"/>
          <a:ext cx="4433072" cy="1103039"/>
        </a:xfrm>
        <a:prstGeom prst="roundRect">
          <a:avLst>
            <a:gd name="adj" fmla="val 10000"/>
          </a:avLst>
        </a:prstGeom>
        <a:solidFill>
          <a:schemeClr val="accent4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rgbClr val="FFFFFF"/>
              </a:solidFill>
            </a:rPr>
            <a:t>2. </a:t>
          </a:r>
          <a:r>
            <a:rPr lang="en-US" sz="2400" kern="1200" dirty="0" err="1" smtClean="0">
              <a:solidFill>
                <a:srgbClr val="FFFFFF"/>
              </a:solidFill>
            </a:rPr>
            <a:t>Recognising</a:t>
          </a:r>
          <a:r>
            <a:rPr lang="en-US" sz="2400" kern="1200" dirty="0" smtClean="0">
              <a:solidFill>
                <a:srgbClr val="FFFFFF"/>
              </a:solidFill>
            </a:rPr>
            <a:t> spoken words</a:t>
          </a:r>
        </a:p>
      </dsp:txBody>
      <dsp:txXfrm>
        <a:off x="2260293" y="3214604"/>
        <a:ext cx="4368458" cy="1038425"/>
      </dsp:txXfrm>
    </dsp:sp>
    <dsp:sp modelId="{321DE895-F6DB-5A49-9AE6-EAB0DA1F92C0}">
      <dsp:nvSpPr>
        <dsp:cNvPr id="0" name=""/>
        <dsp:cNvSpPr/>
      </dsp:nvSpPr>
      <dsp:spPr>
        <a:xfrm>
          <a:off x="1599048" y="1527738"/>
          <a:ext cx="628937" cy="35848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84878"/>
              </a:lnTo>
              <a:lnTo>
                <a:pt x="628937" y="3584878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0A81BC-4459-7E40-AB50-488A345A592F}">
      <dsp:nvSpPr>
        <dsp:cNvPr id="0" name=""/>
        <dsp:cNvSpPr/>
      </dsp:nvSpPr>
      <dsp:spPr>
        <a:xfrm>
          <a:off x="2227986" y="4561097"/>
          <a:ext cx="4433072" cy="1103039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rgbClr val="FFFFFF"/>
              </a:solidFill>
            </a:rPr>
            <a:t>3. Resolving semantic ambiguity</a:t>
          </a:r>
          <a:endParaRPr lang="en-US" sz="2400" kern="1200" dirty="0">
            <a:solidFill>
              <a:srgbClr val="FFFFFF"/>
            </a:solidFill>
          </a:endParaRPr>
        </a:p>
      </dsp:txBody>
      <dsp:txXfrm>
        <a:off x="2260293" y="4593404"/>
        <a:ext cx="4368458" cy="10384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5131F2-78EC-B746-9C26-B877848FCCD3}">
      <dsp:nvSpPr>
        <dsp:cNvPr id="0" name=""/>
        <dsp:cNvSpPr/>
      </dsp:nvSpPr>
      <dsp:spPr>
        <a:xfrm>
          <a:off x="970111" y="4826"/>
          <a:ext cx="6289377" cy="1522911"/>
        </a:xfrm>
        <a:prstGeom prst="roundRect">
          <a:avLst>
            <a:gd name="adj" fmla="val 10000"/>
          </a:avLst>
        </a:prstGeom>
        <a:solidFill>
          <a:schemeClr val="accent3"/>
        </a:solidFill>
        <a:ln w="63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Predictions guide </a:t>
          </a:r>
          <a:br>
            <a:rPr lang="en-US" sz="3200" kern="1200" dirty="0" smtClean="0"/>
          </a:br>
          <a:r>
            <a:rPr lang="en-US" sz="3200" kern="1200" dirty="0" smtClean="0"/>
            <a:t>speech comprehension</a:t>
          </a:r>
          <a:endParaRPr lang="en-US" sz="3200" kern="1200" dirty="0"/>
        </a:p>
      </dsp:txBody>
      <dsp:txXfrm>
        <a:off x="1014716" y="49431"/>
        <a:ext cx="6200167" cy="1433701"/>
      </dsp:txXfrm>
    </dsp:sp>
    <dsp:sp modelId="{937A3794-B140-7549-8EF2-0260AD9CB789}">
      <dsp:nvSpPr>
        <dsp:cNvPr id="0" name=""/>
        <dsp:cNvSpPr/>
      </dsp:nvSpPr>
      <dsp:spPr>
        <a:xfrm>
          <a:off x="1599048" y="1527738"/>
          <a:ext cx="628937" cy="8272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27279"/>
              </a:lnTo>
              <a:lnTo>
                <a:pt x="628937" y="827279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C77C1B-2FA0-A041-9C48-7924ADE8A248}">
      <dsp:nvSpPr>
        <dsp:cNvPr id="0" name=""/>
        <dsp:cNvSpPr/>
      </dsp:nvSpPr>
      <dsp:spPr>
        <a:xfrm>
          <a:off x="2227986" y="1803497"/>
          <a:ext cx="4459739" cy="1103039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rgbClr val="FFFFFF"/>
              </a:solidFill>
            </a:rPr>
            <a:t>1. </a:t>
          </a:r>
          <a:r>
            <a:rPr lang="en-US" sz="2400" kern="1200" smtClean="0">
              <a:solidFill>
                <a:srgbClr val="FFFFFF"/>
              </a:solidFill>
            </a:rPr>
            <a:t>Perceiving degraded speech</a:t>
          </a:r>
          <a:endParaRPr lang="en-US" sz="2400" kern="1200" dirty="0" smtClean="0">
            <a:solidFill>
              <a:srgbClr val="FFFFFF"/>
            </a:solidFill>
          </a:endParaRPr>
        </a:p>
      </dsp:txBody>
      <dsp:txXfrm>
        <a:off x="2260293" y="1835804"/>
        <a:ext cx="4395125" cy="1038425"/>
      </dsp:txXfrm>
    </dsp:sp>
    <dsp:sp modelId="{DFD872E4-864B-A340-A177-4D000867A6EE}">
      <dsp:nvSpPr>
        <dsp:cNvPr id="0" name=""/>
        <dsp:cNvSpPr/>
      </dsp:nvSpPr>
      <dsp:spPr>
        <a:xfrm>
          <a:off x="1599048" y="1527738"/>
          <a:ext cx="628937" cy="22060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06079"/>
              </a:lnTo>
              <a:lnTo>
                <a:pt x="628937" y="2206079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0632B1-81AD-FE4C-9EFC-B653CBE538D5}">
      <dsp:nvSpPr>
        <dsp:cNvPr id="0" name=""/>
        <dsp:cNvSpPr/>
      </dsp:nvSpPr>
      <dsp:spPr>
        <a:xfrm>
          <a:off x="2227986" y="3182297"/>
          <a:ext cx="4433072" cy="1103039"/>
        </a:xfrm>
        <a:prstGeom prst="roundRect">
          <a:avLst>
            <a:gd name="adj" fmla="val 10000"/>
          </a:avLst>
        </a:prstGeom>
        <a:solidFill>
          <a:schemeClr val="accent4"/>
        </a:solidFill>
        <a:ln w="76200" cap="flat" cmpd="sng" algn="ctr">
          <a:solidFill>
            <a:schemeClr val="tx1"/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rgbClr val="FFFFFF"/>
              </a:solidFill>
            </a:rPr>
            <a:t>2. </a:t>
          </a:r>
          <a:r>
            <a:rPr lang="en-US" sz="2400" kern="1200" dirty="0" err="1" smtClean="0">
              <a:solidFill>
                <a:srgbClr val="FFFFFF"/>
              </a:solidFill>
            </a:rPr>
            <a:t>Recognising</a:t>
          </a:r>
          <a:r>
            <a:rPr lang="en-US" sz="2400" kern="1200" dirty="0" smtClean="0">
              <a:solidFill>
                <a:srgbClr val="FFFFFF"/>
              </a:solidFill>
            </a:rPr>
            <a:t> spoken words</a:t>
          </a:r>
        </a:p>
      </dsp:txBody>
      <dsp:txXfrm>
        <a:off x="2260293" y="3214604"/>
        <a:ext cx="4368458" cy="1038425"/>
      </dsp:txXfrm>
    </dsp:sp>
    <dsp:sp modelId="{321DE895-F6DB-5A49-9AE6-EAB0DA1F92C0}">
      <dsp:nvSpPr>
        <dsp:cNvPr id="0" name=""/>
        <dsp:cNvSpPr/>
      </dsp:nvSpPr>
      <dsp:spPr>
        <a:xfrm>
          <a:off x="1599048" y="1527738"/>
          <a:ext cx="628937" cy="35848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84878"/>
              </a:lnTo>
              <a:lnTo>
                <a:pt x="628937" y="3584878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0A81BC-4459-7E40-AB50-488A345A592F}">
      <dsp:nvSpPr>
        <dsp:cNvPr id="0" name=""/>
        <dsp:cNvSpPr/>
      </dsp:nvSpPr>
      <dsp:spPr>
        <a:xfrm>
          <a:off x="2227986" y="4561097"/>
          <a:ext cx="4433072" cy="1103039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rgbClr val="FFFFFF"/>
              </a:solidFill>
            </a:rPr>
            <a:t>3. Resolving semantic ambiguity</a:t>
          </a:r>
          <a:endParaRPr lang="en-US" sz="2400" kern="1200" dirty="0">
            <a:solidFill>
              <a:srgbClr val="FFFFFF"/>
            </a:solidFill>
          </a:endParaRPr>
        </a:p>
      </dsp:txBody>
      <dsp:txXfrm>
        <a:off x="2260293" y="4593404"/>
        <a:ext cx="4368458" cy="103842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702021-F9BB-432D-A212-2F02F84028E5}" type="datetimeFigureOut">
              <a:rPr lang="en-US" smtClean="0"/>
              <a:t>14/10/2013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8DA7D1-680C-47DA-98B9-12465CB35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3746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C7DBE9-A486-449D-BE33-F161E4FBCF0F}" type="datetimeFigureOut">
              <a:rPr lang="en-US" smtClean="0"/>
              <a:pPr/>
              <a:t>14/10/2013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6BCB27-A446-4242-994B-61F6F8572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767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indent="-228600" algn="l" defTabSz="914400" rtl="0" eaLnBrk="1" latinLnBrk="0" hangingPunct="1">
      <a:spcBef>
        <a:spcPts val="600"/>
      </a:spcBef>
      <a:buFont typeface="Arial" pitchFamily="34" charset="0"/>
      <a:buChar char="•"/>
      <a:defRPr sz="1200" i="1" kern="1200">
        <a:solidFill>
          <a:schemeClr val="tx1"/>
        </a:solidFill>
        <a:latin typeface="+mn-lt"/>
        <a:ea typeface="+mn-ea"/>
        <a:cs typeface="+mn-cs"/>
      </a:defRPr>
    </a:lvl2pPr>
    <a:lvl3pPr marL="1085850" indent="-171450" algn="l" defTabSz="914400" rtl="0" eaLnBrk="1" latinLnBrk="0" hangingPunct="1">
      <a:buFont typeface="Arial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543050" indent="-171450" algn="l" defTabSz="914400" rtl="0" eaLnBrk="1" latinLnBrk="0" hangingPunct="1">
      <a:buFont typeface="Arial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00250" indent="-171450" algn="l" defTabSz="914400" rtl="0" eaLnBrk="1" latinLnBrk="0" hangingPunct="1">
      <a:buFont typeface="Arial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CB27-A446-4242-994B-61F6F8572BA8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6" name="Notes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4868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CB27-A446-4242-994B-61F6F8572BA8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9744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CB27-A446-4242-994B-61F6F8572BA8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9744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Dummy scans maintain tissue magnetization between blocks (without gradient noise or data acquisition)</a:t>
            </a:r>
          </a:p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 baseline="-250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aseline="-25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aseline="-25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aseline="-25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aseline="-25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F0BBE902-E976-4F4F-833C-2874644191E3}" type="slidenum">
              <a:rPr lang="en-US" sz="1200">
                <a:solidFill>
                  <a:schemeClr val="tx1"/>
                </a:solidFill>
                <a:latin typeface="Times New Roman" charset="0"/>
              </a:rPr>
              <a:pPr/>
              <a:t>36</a:t>
            </a:fld>
            <a:endParaRPr lang="en-US" sz="1200">
              <a:solidFill>
                <a:schemeClr val="tx1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CB27-A446-4242-994B-61F6F8572BA8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9744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CB27-A446-4242-994B-61F6F8572BA8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9744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CB27-A446-4242-994B-61F6F8572BA8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9744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CB27-A446-4242-994B-61F6F8572BA8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284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CB27-A446-4242-994B-61F6F8572BA8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34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CB27-A446-4242-994B-61F6F8572BA8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34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CB27-A446-4242-994B-61F6F8572BA8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2841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CB27-A446-4242-994B-61F6F8572BA8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Notes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8290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CB27-A446-4242-994B-61F6F8572BA8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9744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CB27-A446-4242-994B-61F6F8572BA8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9744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CB27-A446-4242-994B-61F6F8572BA8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9744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CB27-A446-4242-994B-61F6F8572BA8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974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1"/>
            <a:ext cx="7772400" cy="2228850"/>
          </a:xfrm>
        </p:spPr>
        <p:txBody>
          <a:bodyPr anchor="b" anchorCtr="0">
            <a:normAutofit/>
          </a:bodyPr>
          <a:lstStyle>
            <a:lvl1pPr algn="ctr">
              <a:defRPr sz="700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610275"/>
            <a:ext cx="7772400" cy="1266525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accent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7" name="Rechteck 5"/>
          <p:cNvSpPr/>
          <p:nvPr/>
        </p:nvSpPr>
        <p:spPr>
          <a:xfrm flipH="1">
            <a:off x="0" y="0"/>
            <a:ext cx="144463" cy="6858000"/>
          </a:xfrm>
          <a:prstGeom prst="rect">
            <a:avLst/>
          </a:prstGeom>
          <a:gradFill rotWithShape="1">
            <a:gsLst>
              <a:gs pos="0">
                <a:schemeClr val="accent6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16200000" scaled="0"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392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with Two-Level Tag,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676400"/>
            <a:ext cx="8077200" cy="2057400"/>
          </a:xfrm>
        </p:spPr>
        <p:txBody>
          <a:bodyPr anchor="b" anchorCtr="0">
            <a:noAutofit/>
          </a:bodyPr>
          <a:lstStyle>
            <a:lvl1pPr algn="l">
              <a:defRPr sz="6600" b="1" cap="none" baseline="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3733800"/>
            <a:ext cx="8077200" cy="1500188"/>
          </a:xfrm>
        </p:spPr>
        <p:txBody>
          <a:bodyPr anchor="t" anchorCtr="0">
            <a:normAutofit/>
          </a:bodyPr>
          <a:lstStyle>
            <a:lvl1pPr marL="0" indent="0">
              <a:buNone/>
              <a:defRPr sz="3200" b="1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7" name="Round Same Side Corner Rectangle 6"/>
          <p:cNvSpPr/>
          <p:nvPr/>
        </p:nvSpPr>
        <p:spPr>
          <a:xfrm rot="10800000">
            <a:off x="6053328" y="-155448"/>
            <a:ext cx="2505456" cy="1581912"/>
          </a:xfrm>
          <a:prstGeom prst="round2SameRect">
            <a:avLst>
              <a:gd name="adj1" fmla="val 4210"/>
              <a:gd name="adj2" fmla="val 0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053138" y="304800"/>
            <a:ext cx="2505075" cy="533400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200" b="1"/>
            </a:lvl1pPr>
            <a:lvl2pPr marL="457200" indent="0">
              <a:buNone/>
              <a:defRPr sz="3200" b="1"/>
            </a:lvl2pPr>
            <a:lvl3pPr marL="914400" indent="0">
              <a:buNone/>
              <a:defRPr sz="3200" b="1"/>
            </a:lvl3pPr>
            <a:lvl4pPr marL="1371600" indent="0">
              <a:buNone/>
              <a:defRPr sz="3200" b="1"/>
            </a:lvl4pPr>
            <a:lvl5pPr marL="1828800" indent="0">
              <a:buNone/>
              <a:defRPr sz="3200" b="1"/>
            </a:lvl5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053138" y="838200"/>
            <a:ext cx="2505075" cy="53340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/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 smtClean="0"/>
              <a:t>(Subtext)</a:t>
            </a:r>
            <a:endParaRPr lang="en-US" dirty="0"/>
          </a:p>
        </p:txBody>
      </p:sp>
      <p:sp>
        <p:nvSpPr>
          <p:cNvPr id="10" name="Rechteck 5"/>
          <p:cNvSpPr/>
          <p:nvPr/>
        </p:nvSpPr>
        <p:spPr>
          <a:xfrm flipH="1">
            <a:off x="0" y="0"/>
            <a:ext cx="144463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6200000" scaled="0"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6400800"/>
            <a:ext cx="5562600" cy="381000"/>
          </a:xfrm>
        </p:spPr>
        <p:txBody>
          <a:bodyPr>
            <a:normAutofit/>
          </a:bodyPr>
          <a:lstStyle>
            <a:lvl1pPr marL="0" indent="0">
              <a:buNone/>
              <a:defRPr sz="1600" b="0" i="0"/>
            </a:lvl1pPr>
          </a:lstStyle>
          <a:p>
            <a:pPr lvl="0"/>
            <a:r>
              <a:rPr lang="en-GB" dirty="0" smtClean="0"/>
              <a:t>Reference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171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with Tag,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33612"/>
            <a:ext cx="8077200" cy="2057400"/>
          </a:xfrm>
        </p:spPr>
        <p:txBody>
          <a:bodyPr anchor="b" anchorCtr="0">
            <a:noAutofit/>
          </a:bodyPr>
          <a:lstStyle>
            <a:lvl1pPr algn="ctr">
              <a:defRPr sz="5400" b="1" cap="none" baseline="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291012"/>
            <a:ext cx="8077200" cy="1500188"/>
          </a:xfrm>
        </p:spPr>
        <p:txBody>
          <a:bodyPr anchor="t" anchorCtr="0">
            <a:normAutofit/>
          </a:bodyPr>
          <a:lstStyle>
            <a:lvl1pPr marL="0" indent="0" algn="ctr">
              <a:buNone/>
              <a:defRPr sz="3200" b="1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10" name="Round Same Side Corner Rectangle 9"/>
          <p:cNvSpPr/>
          <p:nvPr/>
        </p:nvSpPr>
        <p:spPr>
          <a:xfrm rot="10800000">
            <a:off x="6858000" y="-155448"/>
            <a:ext cx="1655064" cy="1078992"/>
          </a:xfrm>
          <a:prstGeom prst="round2SameRect">
            <a:avLst>
              <a:gd name="adj1" fmla="val 4210"/>
              <a:gd name="adj2" fmla="val 0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1" y="304800"/>
            <a:ext cx="1655064" cy="533400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400" b="1"/>
            </a:lvl1pPr>
            <a:lvl2pPr marL="457200" indent="0">
              <a:buNone/>
              <a:defRPr sz="3200" b="1"/>
            </a:lvl2pPr>
            <a:lvl3pPr marL="914400" indent="0">
              <a:buNone/>
              <a:defRPr sz="3200" b="1"/>
            </a:lvl3pPr>
            <a:lvl4pPr marL="1371600" indent="0">
              <a:buNone/>
              <a:defRPr sz="3200" b="1"/>
            </a:lvl4pPr>
            <a:lvl5pPr marL="1828800" indent="0">
              <a:buNone/>
              <a:defRPr sz="3200" b="1"/>
            </a:lvl5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9" name="Rechteck 5"/>
          <p:cNvSpPr/>
          <p:nvPr/>
        </p:nvSpPr>
        <p:spPr>
          <a:xfrm flipH="1">
            <a:off x="0" y="0"/>
            <a:ext cx="144463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6200000" scaled="0"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6400800"/>
            <a:ext cx="5562600" cy="381000"/>
          </a:xfrm>
        </p:spPr>
        <p:txBody>
          <a:bodyPr>
            <a:normAutofit/>
          </a:bodyPr>
          <a:lstStyle>
            <a:lvl1pPr marL="0" indent="0">
              <a:buNone/>
              <a:defRPr sz="1600" b="0" i="0"/>
            </a:lvl1pPr>
          </a:lstStyle>
          <a:p>
            <a:pPr lvl="0"/>
            <a:r>
              <a:rPr lang="en-GB" dirty="0" smtClean="0"/>
              <a:t>Reference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887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Media,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324600" cy="1143000"/>
          </a:xfrm>
        </p:spPr>
        <p:txBody>
          <a:bodyPr anchor="b" anchorCtr="0"/>
          <a:lstStyle>
            <a:lvl1pPr algn="l">
              <a:defRPr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8" name="Media Placeholder 7"/>
          <p:cNvSpPr>
            <a:spLocks noGrp="1"/>
          </p:cNvSpPr>
          <p:nvPr>
            <p:ph type="media" sz="quarter" idx="13" hasCustomPrompt="1"/>
          </p:nvPr>
        </p:nvSpPr>
        <p:spPr>
          <a:xfrm>
            <a:off x="457200" y="1600200"/>
            <a:ext cx="8229600" cy="4525963"/>
          </a:xfrm>
          <a:ln w="28575">
            <a:solidFill>
              <a:schemeClr val="tx1"/>
            </a:solidFill>
          </a:ln>
        </p:spPr>
        <p:txBody>
          <a:bodyPr/>
          <a:lstStyle>
            <a:lvl1pPr marL="0" indent="0">
              <a:buFontTx/>
              <a:buNone/>
              <a:defRPr baseline="0"/>
            </a:lvl1pPr>
          </a:lstStyle>
          <a:p>
            <a:r>
              <a:rPr lang="en-US" dirty="0" smtClean="0"/>
              <a:t>Click icon to add media file</a:t>
            </a:r>
            <a:endParaRPr lang="en-US" dirty="0"/>
          </a:p>
        </p:txBody>
      </p:sp>
      <p:sp>
        <p:nvSpPr>
          <p:cNvPr id="9" name="Round Same Side Corner Rectangle 8"/>
          <p:cNvSpPr/>
          <p:nvPr/>
        </p:nvSpPr>
        <p:spPr>
          <a:xfrm rot="10800000">
            <a:off x="6858000" y="-155448"/>
            <a:ext cx="1655064" cy="1078992"/>
          </a:xfrm>
          <a:prstGeom prst="round2SameRect">
            <a:avLst>
              <a:gd name="adj1" fmla="val 4210"/>
              <a:gd name="adj2" fmla="val 0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6858001" y="304800"/>
            <a:ext cx="1655064" cy="533400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400" b="1"/>
            </a:lvl1pPr>
            <a:lvl2pPr marL="457200" indent="0">
              <a:buNone/>
              <a:defRPr sz="3200" b="1"/>
            </a:lvl2pPr>
            <a:lvl3pPr marL="914400" indent="0">
              <a:buNone/>
              <a:defRPr sz="3200" b="1"/>
            </a:lvl3pPr>
            <a:lvl4pPr marL="1371600" indent="0">
              <a:buNone/>
              <a:defRPr sz="3200" b="1"/>
            </a:lvl4pPr>
            <a:lvl5pPr marL="1828800" indent="0">
              <a:buNone/>
              <a:defRPr sz="3200" b="1"/>
            </a:lvl5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11" name="Rechteck 5"/>
          <p:cNvSpPr/>
          <p:nvPr/>
        </p:nvSpPr>
        <p:spPr>
          <a:xfrm flipH="1">
            <a:off x="0" y="0"/>
            <a:ext cx="144463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6200000" scaled="0"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6400800"/>
            <a:ext cx="5562600" cy="381000"/>
          </a:xfrm>
        </p:spPr>
        <p:txBody>
          <a:bodyPr>
            <a:normAutofit/>
          </a:bodyPr>
          <a:lstStyle>
            <a:lvl1pPr marL="0" indent="0">
              <a:buNone/>
              <a:defRPr sz="1600" b="0" i="0"/>
            </a:lvl1pPr>
          </a:lstStyle>
          <a:p>
            <a:pPr lvl="0"/>
            <a:r>
              <a:rPr lang="en-GB" dirty="0" smtClean="0"/>
              <a:t>Reference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213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with Two-Level Tag,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676400"/>
            <a:ext cx="8077200" cy="2057400"/>
          </a:xfrm>
        </p:spPr>
        <p:txBody>
          <a:bodyPr anchor="b" anchorCtr="0">
            <a:noAutofit/>
          </a:bodyPr>
          <a:lstStyle>
            <a:lvl1pPr algn="l">
              <a:defRPr sz="6600" b="1" cap="none" baseline="0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3733800"/>
            <a:ext cx="8077200" cy="1500188"/>
          </a:xfrm>
        </p:spPr>
        <p:txBody>
          <a:bodyPr anchor="t" anchorCtr="0">
            <a:normAutofit/>
          </a:bodyPr>
          <a:lstStyle>
            <a:lvl1pPr marL="0" indent="0">
              <a:buNone/>
              <a:defRPr sz="3200" b="1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7" name="Round Same Side Corner Rectangle 6"/>
          <p:cNvSpPr/>
          <p:nvPr/>
        </p:nvSpPr>
        <p:spPr>
          <a:xfrm rot="10800000">
            <a:off x="6053328" y="-155448"/>
            <a:ext cx="2505456" cy="1581912"/>
          </a:xfrm>
          <a:prstGeom prst="round2SameRect">
            <a:avLst>
              <a:gd name="adj1" fmla="val 4210"/>
              <a:gd name="adj2" fmla="val 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053138" y="304800"/>
            <a:ext cx="2505075" cy="533400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200" b="1"/>
            </a:lvl1pPr>
            <a:lvl2pPr marL="457200" indent="0">
              <a:buNone/>
              <a:defRPr sz="3200" b="1"/>
            </a:lvl2pPr>
            <a:lvl3pPr marL="914400" indent="0">
              <a:buNone/>
              <a:defRPr sz="3200" b="1"/>
            </a:lvl3pPr>
            <a:lvl4pPr marL="1371600" indent="0">
              <a:buNone/>
              <a:defRPr sz="3200" b="1"/>
            </a:lvl4pPr>
            <a:lvl5pPr marL="1828800" indent="0">
              <a:buNone/>
              <a:defRPr sz="3200" b="1"/>
            </a:lvl5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053138" y="838200"/>
            <a:ext cx="2505075" cy="53340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/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 smtClean="0"/>
              <a:t>(Subtext)</a:t>
            </a:r>
            <a:endParaRPr lang="en-US" dirty="0"/>
          </a:p>
        </p:txBody>
      </p:sp>
      <p:sp>
        <p:nvSpPr>
          <p:cNvPr id="10" name="Rechteck 5"/>
          <p:cNvSpPr/>
          <p:nvPr/>
        </p:nvSpPr>
        <p:spPr>
          <a:xfrm flipH="1">
            <a:off x="0" y="0"/>
            <a:ext cx="144463" cy="685800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16200000" scaled="0"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6400800"/>
            <a:ext cx="5562600" cy="381000"/>
          </a:xfrm>
        </p:spPr>
        <p:txBody>
          <a:bodyPr>
            <a:normAutofit/>
          </a:bodyPr>
          <a:lstStyle>
            <a:lvl1pPr marL="0" indent="0">
              <a:buNone/>
              <a:defRPr sz="1600" b="0" i="0"/>
            </a:lvl1pPr>
          </a:lstStyle>
          <a:p>
            <a:pPr lvl="0"/>
            <a:r>
              <a:rPr lang="en-GB" dirty="0" smtClean="0"/>
              <a:t>Reference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668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with Tag,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33613"/>
            <a:ext cx="8077200" cy="2057400"/>
          </a:xfrm>
        </p:spPr>
        <p:txBody>
          <a:bodyPr anchor="b" anchorCtr="0">
            <a:noAutofit/>
          </a:bodyPr>
          <a:lstStyle>
            <a:lvl1pPr algn="ctr">
              <a:defRPr sz="5400" b="1" cap="none" baseline="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291013"/>
            <a:ext cx="8077200" cy="1500188"/>
          </a:xfrm>
        </p:spPr>
        <p:txBody>
          <a:bodyPr anchor="t" anchorCtr="0">
            <a:normAutofit/>
          </a:bodyPr>
          <a:lstStyle>
            <a:lvl1pPr marL="0" indent="0" algn="ctr">
              <a:buNone/>
              <a:defRPr sz="3200" b="1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10" name="Round Same Side Corner Rectangle 9"/>
          <p:cNvSpPr/>
          <p:nvPr/>
        </p:nvSpPr>
        <p:spPr>
          <a:xfrm rot="10800000">
            <a:off x="6858000" y="-155448"/>
            <a:ext cx="1655064" cy="1078992"/>
          </a:xfrm>
          <a:prstGeom prst="round2SameRect">
            <a:avLst>
              <a:gd name="adj1" fmla="val 4210"/>
              <a:gd name="adj2" fmla="val 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1" y="304800"/>
            <a:ext cx="1655064" cy="533400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400" b="1"/>
            </a:lvl1pPr>
            <a:lvl2pPr marL="457200" indent="0">
              <a:buNone/>
              <a:defRPr sz="3200" b="1"/>
            </a:lvl2pPr>
            <a:lvl3pPr marL="914400" indent="0">
              <a:buNone/>
              <a:defRPr sz="3200" b="1"/>
            </a:lvl3pPr>
            <a:lvl4pPr marL="1371600" indent="0">
              <a:buNone/>
              <a:defRPr sz="3200" b="1"/>
            </a:lvl4pPr>
            <a:lvl5pPr marL="1828800" indent="0">
              <a:buNone/>
              <a:defRPr sz="3200" b="1"/>
            </a:lvl5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9" name="Rechteck 5"/>
          <p:cNvSpPr/>
          <p:nvPr/>
        </p:nvSpPr>
        <p:spPr>
          <a:xfrm flipH="1">
            <a:off x="0" y="0"/>
            <a:ext cx="144463" cy="685800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16200000" scaled="0"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6400800"/>
            <a:ext cx="5562600" cy="381000"/>
          </a:xfrm>
        </p:spPr>
        <p:txBody>
          <a:bodyPr>
            <a:normAutofit/>
          </a:bodyPr>
          <a:lstStyle>
            <a:lvl1pPr marL="0" indent="0">
              <a:buNone/>
              <a:defRPr sz="1600" b="0" i="0"/>
            </a:lvl1pPr>
          </a:lstStyle>
          <a:p>
            <a:pPr lvl="0"/>
            <a:r>
              <a:rPr lang="en-GB" dirty="0" smtClean="0"/>
              <a:t>Reference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319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Media,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324600" cy="1143000"/>
          </a:xfrm>
        </p:spPr>
        <p:txBody>
          <a:bodyPr anchor="b" anchorCtr="0"/>
          <a:lstStyle>
            <a:lvl1pPr algn="l">
              <a:defRPr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8" name="Media Placeholder 7"/>
          <p:cNvSpPr>
            <a:spLocks noGrp="1"/>
          </p:cNvSpPr>
          <p:nvPr>
            <p:ph type="media" sz="quarter" idx="13" hasCustomPrompt="1"/>
          </p:nvPr>
        </p:nvSpPr>
        <p:spPr>
          <a:xfrm>
            <a:off x="457200" y="1600200"/>
            <a:ext cx="8229600" cy="4525963"/>
          </a:xfrm>
          <a:ln w="28575">
            <a:solidFill>
              <a:schemeClr val="tx1"/>
            </a:solidFill>
          </a:ln>
        </p:spPr>
        <p:txBody>
          <a:bodyPr/>
          <a:lstStyle>
            <a:lvl1pPr marL="0" indent="0">
              <a:buFontTx/>
              <a:buNone/>
              <a:defRPr baseline="0"/>
            </a:lvl1pPr>
          </a:lstStyle>
          <a:p>
            <a:r>
              <a:rPr lang="en-US" dirty="0" smtClean="0"/>
              <a:t>Click icon to add media file</a:t>
            </a:r>
            <a:endParaRPr lang="en-US" dirty="0"/>
          </a:p>
        </p:txBody>
      </p:sp>
      <p:sp>
        <p:nvSpPr>
          <p:cNvPr id="9" name="Round Same Side Corner Rectangle 8"/>
          <p:cNvSpPr/>
          <p:nvPr/>
        </p:nvSpPr>
        <p:spPr>
          <a:xfrm rot="10800000">
            <a:off x="6858000" y="-155448"/>
            <a:ext cx="1655064" cy="1078992"/>
          </a:xfrm>
          <a:prstGeom prst="round2SameRect">
            <a:avLst>
              <a:gd name="adj1" fmla="val 4210"/>
              <a:gd name="adj2" fmla="val 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6858001" y="304800"/>
            <a:ext cx="1655064" cy="533400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400" b="1"/>
            </a:lvl1pPr>
            <a:lvl2pPr marL="457200" indent="0">
              <a:buNone/>
              <a:defRPr sz="3200" b="1"/>
            </a:lvl2pPr>
            <a:lvl3pPr marL="914400" indent="0">
              <a:buNone/>
              <a:defRPr sz="3200" b="1"/>
            </a:lvl3pPr>
            <a:lvl4pPr marL="1371600" indent="0">
              <a:buNone/>
              <a:defRPr sz="3200" b="1"/>
            </a:lvl4pPr>
            <a:lvl5pPr marL="1828800" indent="0">
              <a:buNone/>
              <a:defRPr sz="3200" b="1"/>
            </a:lvl5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11" name="Rechteck 5"/>
          <p:cNvSpPr/>
          <p:nvPr/>
        </p:nvSpPr>
        <p:spPr>
          <a:xfrm flipH="1">
            <a:off x="0" y="0"/>
            <a:ext cx="144463" cy="685800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16200000" scaled="0"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6400800"/>
            <a:ext cx="5562600" cy="381000"/>
          </a:xfrm>
        </p:spPr>
        <p:txBody>
          <a:bodyPr>
            <a:normAutofit/>
          </a:bodyPr>
          <a:lstStyle>
            <a:lvl1pPr marL="0" indent="0">
              <a:buNone/>
              <a:defRPr sz="1600" b="0" i="0"/>
            </a:lvl1pPr>
          </a:lstStyle>
          <a:p>
            <a:pPr lvl="0"/>
            <a:r>
              <a:rPr lang="en-GB" dirty="0" smtClean="0"/>
              <a:t>Reference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783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with Two-Level Tag,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676400"/>
            <a:ext cx="8077200" cy="2057400"/>
          </a:xfrm>
        </p:spPr>
        <p:txBody>
          <a:bodyPr anchor="b" anchorCtr="0">
            <a:noAutofit/>
          </a:bodyPr>
          <a:lstStyle>
            <a:lvl1pPr algn="l">
              <a:defRPr sz="6600" b="1" cap="none" baseline="0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3733800"/>
            <a:ext cx="8077200" cy="1500188"/>
          </a:xfrm>
        </p:spPr>
        <p:txBody>
          <a:bodyPr anchor="t" anchorCtr="0">
            <a:normAutofit/>
          </a:bodyPr>
          <a:lstStyle>
            <a:lvl1pPr marL="0" indent="0">
              <a:buNone/>
              <a:defRPr sz="3200" b="1">
                <a:solidFill>
                  <a:schemeClr val="accent3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7" name="Round Same Side Corner Rectangle 6"/>
          <p:cNvSpPr/>
          <p:nvPr/>
        </p:nvSpPr>
        <p:spPr>
          <a:xfrm rot="10800000">
            <a:off x="6053328" y="-155448"/>
            <a:ext cx="2505456" cy="1581912"/>
          </a:xfrm>
          <a:prstGeom prst="round2SameRect">
            <a:avLst>
              <a:gd name="adj1" fmla="val 4210"/>
              <a:gd name="adj2" fmla="val 0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053138" y="304800"/>
            <a:ext cx="2505075" cy="533400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200" b="1"/>
            </a:lvl1pPr>
            <a:lvl2pPr marL="457200" indent="0">
              <a:buNone/>
              <a:defRPr sz="3200" b="1"/>
            </a:lvl2pPr>
            <a:lvl3pPr marL="914400" indent="0">
              <a:buNone/>
              <a:defRPr sz="3200" b="1"/>
            </a:lvl3pPr>
            <a:lvl4pPr marL="1371600" indent="0">
              <a:buNone/>
              <a:defRPr sz="3200" b="1"/>
            </a:lvl4pPr>
            <a:lvl5pPr marL="1828800" indent="0">
              <a:buNone/>
              <a:defRPr sz="3200" b="1"/>
            </a:lvl5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053138" y="838200"/>
            <a:ext cx="2505075" cy="53340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/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 smtClean="0"/>
              <a:t>(Subtext)</a:t>
            </a:r>
            <a:endParaRPr lang="en-US" dirty="0"/>
          </a:p>
        </p:txBody>
      </p:sp>
      <p:sp>
        <p:nvSpPr>
          <p:cNvPr id="10" name="Rechteck 5"/>
          <p:cNvSpPr/>
          <p:nvPr/>
        </p:nvSpPr>
        <p:spPr>
          <a:xfrm flipH="1">
            <a:off x="0" y="0"/>
            <a:ext cx="144463" cy="6858000"/>
          </a:xfrm>
          <a:prstGeom prst="rect">
            <a:avLst/>
          </a:prstGeom>
          <a:gradFill rotWithShape="1">
            <a:gsLst>
              <a:gs pos="0">
                <a:schemeClr val="accent3"/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16200000" scaled="0"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6400800"/>
            <a:ext cx="5562600" cy="381000"/>
          </a:xfrm>
        </p:spPr>
        <p:txBody>
          <a:bodyPr>
            <a:normAutofit/>
          </a:bodyPr>
          <a:lstStyle>
            <a:lvl1pPr marL="0" indent="0">
              <a:buNone/>
              <a:defRPr sz="1600" b="0" i="0"/>
            </a:lvl1pPr>
          </a:lstStyle>
          <a:p>
            <a:pPr lvl="0"/>
            <a:r>
              <a:rPr lang="en-GB" dirty="0" smtClean="0"/>
              <a:t>Reference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594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with Tag,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33613"/>
            <a:ext cx="8077200" cy="2057400"/>
          </a:xfrm>
        </p:spPr>
        <p:txBody>
          <a:bodyPr anchor="b" anchorCtr="0">
            <a:noAutofit/>
          </a:bodyPr>
          <a:lstStyle>
            <a:lvl1pPr algn="ctr">
              <a:defRPr sz="5400" b="1" cap="none" baseline="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291013"/>
            <a:ext cx="8077200" cy="1500188"/>
          </a:xfrm>
        </p:spPr>
        <p:txBody>
          <a:bodyPr anchor="t" anchorCtr="0">
            <a:normAutofit/>
          </a:bodyPr>
          <a:lstStyle>
            <a:lvl1pPr marL="0" indent="0" algn="ctr">
              <a:buNone/>
              <a:defRPr sz="3200" b="1">
                <a:solidFill>
                  <a:schemeClr val="accent3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10" name="Round Same Side Corner Rectangle 9"/>
          <p:cNvSpPr/>
          <p:nvPr/>
        </p:nvSpPr>
        <p:spPr>
          <a:xfrm rot="10800000">
            <a:off x="6858000" y="-155448"/>
            <a:ext cx="1655064" cy="1078992"/>
          </a:xfrm>
          <a:prstGeom prst="round2SameRect">
            <a:avLst>
              <a:gd name="adj1" fmla="val 4210"/>
              <a:gd name="adj2" fmla="val 0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1" y="304800"/>
            <a:ext cx="1655064" cy="533400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400" b="1"/>
            </a:lvl1pPr>
            <a:lvl2pPr marL="457200" indent="0">
              <a:buNone/>
              <a:defRPr sz="3200" b="1"/>
            </a:lvl2pPr>
            <a:lvl3pPr marL="914400" indent="0">
              <a:buNone/>
              <a:defRPr sz="3200" b="1"/>
            </a:lvl3pPr>
            <a:lvl4pPr marL="1371600" indent="0">
              <a:buNone/>
              <a:defRPr sz="3200" b="1"/>
            </a:lvl4pPr>
            <a:lvl5pPr marL="1828800" indent="0">
              <a:buNone/>
              <a:defRPr sz="3200" b="1"/>
            </a:lvl5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9" name="Rechteck 5"/>
          <p:cNvSpPr/>
          <p:nvPr/>
        </p:nvSpPr>
        <p:spPr>
          <a:xfrm flipH="1">
            <a:off x="0" y="0"/>
            <a:ext cx="144463" cy="6858000"/>
          </a:xfrm>
          <a:prstGeom prst="rect">
            <a:avLst/>
          </a:prstGeom>
          <a:gradFill rotWithShape="1">
            <a:gsLst>
              <a:gs pos="0">
                <a:schemeClr val="accent3"/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16200000" scaled="0"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6400800"/>
            <a:ext cx="5562600" cy="381000"/>
          </a:xfrm>
        </p:spPr>
        <p:txBody>
          <a:bodyPr>
            <a:normAutofit/>
          </a:bodyPr>
          <a:lstStyle>
            <a:lvl1pPr marL="0" indent="0">
              <a:buNone/>
              <a:defRPr sz="1600" b="0" i="0"/>
            </a:lvl1pPr>
          </a:lstStyle>
          <a:p>
            <a:pPr lvl="0"/>
            <a:r>
              <a:rPr lang="en-GB" dirty="0" smtClean="0"/>
              <a:t>Reference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422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Media,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324600" cy="1143000"/>
          </a:xfrm>
        </p:spPr>
        <p:txBody>
          <a:bodyPr anchor="b" anchorCtr="0"/>
          <a:lstStyle>
            <a:lvl1pPr algn="l">
              <a:defRPr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8" name="Media Placeholder 7"/>
          <p:cNvSpPr>
            <a:spLocks noGrp="1"/>
          </p:cNvSpPr>
          <p:nvPr>
            <p:ph type="media" sz="quarter" idx="13" hasCustomPrompt="1"/>
          </p:nvPr>
        </p:nvSpPr>
        <p:spPr>
          <a:xfrm>
            <a:off x="457200" y="1600200"/>
            <a:ext cx="8229600" cy="4525963"/>
          </a:xfrm>
          <a:ln w="28575">
            <a:solidFill>
              <a:schemeClr val="tx1"/>
            </a:solidFill>
          </a:ln>
        </p:spPr>
        <p:txBody>
          <a:bodyPr/>
          <a:lstStyle>
            <a:lvl1pPr marL="0" indent="0">
              <a:buFontTx/>
              <a:buNone/>
              <a:defRPr baseline="0"/>
            </a:lvl1pPr>
          </a:lstStyle>
          <a:p>
            <a:r>
              <a:rPr lang="en-US" dirty="0" smtClean="0"/>
              <a:t>Click icon to add media file</a:t>
            </a:r>
            <a:endParaRPr lang="en-US" dirty="0"/>
          </a:p>
        </p:txBody>
      </p:sp>
      <p:sp>
        <p:nvSpPr>
          <p:cNvPr id="9" name="Round Same Side Corner Rectangle 8"/>
          <p:cNvSpPr/>
          <p:nvPr/>
        </p:nvSpPr>
        <p:spPr>
          <a:xfrm rot="10800000">
            <a:off x="6858000" y="-155448"/>
            <a:ext cx="1655064" cy="1078992"/>
          </a:xfrm>
          <a:prstGeom prst="round2SameRect">
            <a:avLst>
              <a:gd name="adj1" fmla="val 4210"/>
              <a:gd name="adj2" fmla="val 0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6858001" y="304800"/>
            <a:ext cx="1655064" cy="533400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400" b="1"/>
            </a:lvl1pPr>
            <a:lvl2pPr marL="457200" indent="0">
              <a:buNone/>
              <a:defRPr sz="3200" b="1"/>
            </a:lvl2pPr>
            <a:lvl3pPr marL="914400" indent="0">
              <a:buNone/>
              <a:defRPr sz="3200" b="1"/>
            </a:lvl3pPr>
            <a:lvl4pPr marL="1371600" indent="0">
              <a:buNone/>
              <a:defRPr sz="3200" b="1"/>
            </a:lvl4pPr>
            <a:lvl5pPr marL="1828800" indent="0">
              <a:buNone/>
              <a:defRPr sz="3200" b="1"/>
            </a:lvl5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11" name="Rechteck 5"/>
          <p:cNvSpPr/>
          <p:nvPr/>
        </p:nvSpPr>
        <p:spPr>
          <a:xfrm flipH="1">
            <a:off x="0" y="0"/>
            <a:ext cx="144463" cy="6858000"/>
          </a:xfrm>
          <a:prstGeom prst="rect">
            <a:avLst/>
          </a:prstGeom>
          <a:gradFill rotWithShape="1">
            <a:gsLst>
              <a:gs pos="0">
                <a:schemeClr val="accent3"/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16200000" scaled="0"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6400800"/>
            <a:ext cx="5562600" cy="381000"/>
          </a:xfrm>
        </p:spPr>
        <p:txBody>
          <a:bodyPr>
            <a:normAutofit/>
          </a:bodyPr>
          <a:lstStyle>
            <a:lvl1pPr marL="0" indent="0">
              <a:buNone/>
              <a:defRPr sz="1600" b="0" i="0"/>
            </a:lvl1pPr>
          </a:lstStyle>
          <a:p>
            <a:pPr lvl="0"/>
            <a:r>
              <a:rPr lang="en-GB" dirty="0" smtClean="0"/>
              <a:t>Reference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584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wo-Level Tag,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676400"/>
            <a:ext cx="8077200" cy="2057400"/>
          </a:xfrm>
        </p:spPr>
        <p:txBody>
          <a:bodyPr anchor="b" anchorCtr="0">
            <a:noAutofit/>
          </a:bodyPr>
          <a:lstStyle>
            <a:lvl1pPr algn="l">
              <a:defRPr sz="6600" b="1" cap="none" baseline="0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3733800"/>
            <a:ext cx="8077200" cy="1500188"/>
          </a:xfrm>
        </p:spPr>
        <p:txBody>
          <a:bodyPr anchor="t" anchorCtr="0">
            <a:normAutofit/>
          </a:bodyPr>
          <a:lstStyle>
            <a:lvl1pPr marL="0" indent="0">
              <a:buNone/>
              <a:defRPr sz="3200" b="1">
                <a:solidFill>
                  <a:schemeClr val="accent4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7" name="Round Same Side Corner Rectangle 6"/>
          <p:cNvSpPr/>
          <p:nvPr/>
        </p:nvSpPr>
        <p:spPr>
          <a:xfrm rot="10800000">
            <a:off x="6053328" y="-155448"/>
            <a:ext cx="2505456" cy="1581912"/>
          </a:xfrm>
          <a:prstGeom prst="round2SameRect">
            <a:avLst>
              <a:gd name="adj1" fmla="val 4210"/>
              <a:gd name="adj2" fmla="val 0"/>
            </a:avLst>
          </a:prstGeom>
          <a:solidFill>
            <a:schemeClr val="accent4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053138" y="304800"/>
            <a:ext cx="2505075" cy="533400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200" b="1"/>
            </a:lvl1pPr>
            <a:lvl2pPr marL="457200" indent="0">
              <a:buNone/>
              <a:defRPr sz="3200" b="1"/>
            </a:lvl2pPr>
            <a:lvl3pPr marL="914400" indent="0">
              <a:buNone/>
              <a:defRPr sz="3200" b="1"/>
            </a:lvl3pPr>
            <a:lvl4pPr marL="1371600" indent="0">
              <a:buNone/>
              <a:defRPr sz="3200" b="1"/>
            </a:lvl4pPr>
            <a:lvl5pPr marL="1828800" indent="0">
              <a:buNone/>
              <a:defRPr sz="3200" b="1"/>
            </a:lvl5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053138" y="838200"/>
            <a:ext cx="2505075" cy="53340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/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 smtClean="0"/>
              <a:t>(Subtext)</a:t>
            </a:r>
            <a:endParaRPr lang="en-US" dirty="0"/>
          </a:p>
        </p:txBody>
      </p:sp>
      <p:sp>
        <p:nvSpPr>
          <p:cNvPr id="10" name="Rechteck 5"/>
          <p:cNvSpPr/>
          <p:nvPr/>
        </p:nvSpPr>
        <p:spPr>
          <a:xfrm flipH="1">
            <a:off x="0" y="0"/>
            <a:ext cx="144463" cy="6858000"/>
          </a:xfrm>
          <a:prstGeom prst="rect">
            <a:avLst/>
          </a:prstGeom>
          <a:gradFill rotWithShape="1">
            <a:gsLst>
              <a:gs pos="0">
                <a:schemeClr val="accent4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16200000" scaled="0"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6400800"/>
            <a:ext cx="5562600" cy="381000"/>
          </a:xfrm>
        </p:spPr>
        <p:txBody>
          <a:bodyPr>
            <a:normAutofit/>
          </a:bodyPr>
          <a:lstStyle>
            <a:lvl1pPr marL="0" indent="0">
              <a:buNone/>
              <a:defRPr sz="1600" b="0" i="0"/>
            </a:lvl1pPr>
          </a:lstStyle>
          <a:p>
            <a:pPr lvl="0"/>
            <a:r>
              <a:rPr lang="en-GB" dirty="0" smtClean="0"/>
              <a:t>Reference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808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hteck 5"/>
          <p:cNvSpPr/>
          <p:nvPr/>
        </p:nvSpPr>
        <p:spPr>
          <a:xfrm flipH="1">
            <a:off x="0" y="0"/>
            <a:ext cx="144463" cy="6858000"/>
          </a:xfrm>
          <a:prstGeom prst="rect">
            <a:avLst/>
          </a:prstGeom>
          <a:gradFill rotWithShape="1">
            <a:gsLst>
              <a:gs pos="0">
                <a:schemeClr val="accent6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16200000" scaled="0"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6400800"/>
            <a:ext cx="5562600" cy="381000"/>
          </a:xfrm>
        </p:spPr>
        <p:txBody>
          <a:bodyPr>
            <a:normAutofit/>
          </a:bodyPr>
          <a:lstStyle>
            <a:lvl1pPr marL="0" indent="0">
              <a:buNone/>
              <a:defRPr sz="1600" b="0" i="0"/>
            </a:lvl1pPr>
          </a:lstStyle>
          <a:p>
            <a:pPr lvl="0"/>
            <a:r>
              <a:rPr lang="en-GB" dirty="0" smtClean="0"/>
              <a:t>Reference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with Tag,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33613"/>
            <a:ext cx="8077200" cy="2057400"/>
          </a:xfrm>
        </p:spPr>
        <p:txBody>
          <a:bodyPr anchor="b" anchorCtr="0">
            <a:noAutofit/>
          </a:bodyPr>
          <a:lstStyle>
            <a:lvl1pPr algn="ctr">
              <a:defRPr sz="5400" b="1" cap="none" baseline="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291013"/>
            <a:ext cx="8077200" cy="1500188"/>
          </a:xfrm>
        </p:spPr>
        <p:txBody>
          <a:bodyPr anchor="t" anchorCtr="0">
            <a:normAutofit/>
          </a:bodyPr>
          <a:lstStyle>
            <a:lvl1pPr marL="0" indent="0" algn="ctr">
              <a:buNone/>
              <a:defRPr sz="3200" b="1">
                <a:solidFill>
                  <a:schemeClr val="accent4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10" name="Round Same Side Corner Rectangle 9"/>
          <p:cNvSpPr/>
          <p:nvPr/>
        </p:nvSpPr>
        <p:spPr>
          <a:xfrm rot="10800000">
            <a:off x="6858000" y="-155448"/>
            <a:ext cx="1655064" cy="1078992"/>
          </a:xfrm>
          <a:prstGeom prst="round2SameRect">
            <a:avLst>
              <a:gd name="adj1" fmla="val 4210"/>
              <a:gd name="adj2" fmla="val 0"/>
            </a:avLst>
          </a:prstGeom>
          <a:solidFill>
            <a:schemeClr val="accent4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1" y="304800"/>
            <a:ext cx="1655064" cy="533400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200" b="1"/>
            </a:lvl1pPr>
            <a:lvl2pPr marL="457200" indent="0">
              <a:buNone/>
              <a:defRPr sz="3200" b="1"/>
            </a:lvl2pPr>
            <a:lvl3pPr marL="914400" indent="0">
              <a:buNone/>
              <a:defRPr sz="3200" b="1"/>
            </a:lvl3pPr>
            <a:lvl4pPr marL="1371600" indent="0">
              <a:buNone/>
              <a:defRPr sz="3200" b="1"/>
            </a:lvl4pPr>
            <a:lvl5pPr marL="1828800" indent="0">
              <a:buNone/>
              <a:defRPr sz="3200" b="1"/>
            </a:lvl5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9" name="Rechteck 5"/>
          <p:cNvSpPr/>
          <p:nvPr/>
        </p:nvSpPr>
        <p:spPr>
          <a:xfrm flipH="1">
            <a:off x="0" y="0"/>
            <a:ext cx="144463" cy="6858000"/>
          </a:xfrm>
          <a:prstGeom prst="rect">
            <a:avLst/>
          </a:prstGeom>
          <a:gradFill rotWithShape="1">
            <a:gsLst>
              <a:gs pos="0">
                <a:schemeClr val="accent4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16200000" scaled="0"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6400800"/>
            <a:ext cx="5562600" cy="381000"/>
          </a:xfrm>
        </p:spPr>
        <p:txBody>
          <a:bodyPr>
            <a:normAutofit/>
          </a:bodyPr>
          <a:lstStyle>
            <a:lvl1pPr marL="0" indent="0">
              <a:buNone/>
              <a:defRPr sz="1600" b="0" i="0"/>
            </a:lvl1pPr>
          </a:lstStyle>
          <a:p>
            <a:pPr lvl="0"/>
            <a:r>
              <a:rPr lang="en-GB" dirty="0" smtClean="0"/>
              <a:t>Reference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341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Media,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324600" cy="1143000"/>
          </a:xfrm>
        </p:spPr>
        <p:txBody>
          <a:bodyPr anchor="b" anchorCtr="0"/>
          <a:lstStyle>
            <a:lvl1pPr algn="l">
              <a:defRPr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8" name="Media Placeholder 7"/>
          <p:cNvSpPr>
            <a:spLocks noGrp="1"/>
          </p:cNvSpPr>
          <p:nvPr>
            <p:ph type="media" sz="quarter" idx="13" hasCustomPrompt="1"/>
          </p:nvPr>
        </p:nvSpPr>
        <p:spPr>
          <a:xfrm>
            <a:off x="457200" y="1600200"/>
            <a:ext cx="8229600" cy="4525963"/>
          </a:xfrm>
          <a:ln w="28575">
            <a:solidFill>
              <a:schemeClr val="tx1"/>
            </a:solidFill>
          </a:ln>
        </p:spPr>
        <p:txBody>
          <a:bodyPr/>
          <a:lstStyle>
            <a:lvl1pPr marL="0" indent="0">
              <a:buFontTx/>
              <a:buNone/>
              <a:defRPr baseline="0"/>
            </a:lvl1pPr>
          </a:lstStyle>
          <a:p>
            <a:r>
              <a:rPr lang="en-US" dirty="0" smtClean="0"/>
              <a:t>Click icon to add media file</a:t>
            </a:r>
            <a:endParaRPr lang="en-US" dirty="0"/>
          </a:p>
        </p:txBody>
      </p:sp>
      <p:sp>
        <p:nvSpPr>
          <p:cNvPr id="9" name="Round Same Side Corner Rectangle 8"/>
          <p:cNvSpPr/>
          <p:nvPr/>
        </p:nvSpPr>
        <p:spPr>
          <a:xfrm rot="10800000">
            <a:off x="6858000" y="-155448"/>
            <a:ext cx="1655064" cy="1078992"/>
          </a:xfrm>
          <a:prstGeom prst="round2SameRect">
            <a:avLst>
              <a:gd name="adj1" fmla="val 4210"/>
              <a:gd name="adj2" fmla="val 0"/>
            </a:avLst>
          </a:prstGeom>
          <a:solidFill>
            <a:schemeClr val="accent4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6858001" y="304800"/>
            <a:ext cx="1655064" cy="533400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3200" b="1"/>
            </a:lvl1pPr>
            <a:lvl2pPr marL="457200" indent="0">
              <a:buNone/>
              <a:defRPr sz="3200" b="1"/>
            </a:lvl2pPr>
            <a:lvl3pPr marL="914400" indent="0">
              <a:buNone/>
              <a:defRPr sz="3200" b="1"/>
            </a:lvl3pPr>
            <a:lvl4pPr marL="1371600" indent="0">
              <a:buNone/>
              <a:defRPr sz="3200" b="1"/>
            </a:lvl4pPr>
            <a:lvl5pPr marL="1828800" indent="0">
              <a:buNone/>
              <a:defRPr sz="3200" b="1"/>
            </a:lvl5pPr>
          </a:lstStyle>
          <a:p>
            <a:pPr lvl="0"/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11" name="Rechteck 5"/>
          <p:cNvSpPr/>
          <p:nvPr/>
        </p:nvSpPr>
        <p:spPr>
          <a:xfrm flipH="1">
            <a:off x="0" y="0"/>
            <a:ext cx="144463" cy="6858000"/>
          </a:xfrm>
          <a:prstGeom prst="rect">
            <a:avLst/>
          </a:prstGeom>
          <a:gradFill rotWithShape="1">
            <a:gsLst>
              <a:gs pos="0">
                <a:schemeClr val="accent4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16200000" scaled="0"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6400800"/>
            <a:ext cx="5562600" cy="381000"/>
          </a:xfrm>
        </p:spPr>
        <p:txBody>
          <a:bodyPr>
            <a:normAutofit/>
          </a:bodyPr>
          <a:lstStyle>
            <a:lvl1pPr marL="0" indent="0">
              <a:buNone/>
              <a:defRPr sz="1600" b="0" i="0"/>
            </a:lvl1pPr>
          </a:lstStyle>
          <a:p>
            <a:pPr lvl="0"/>
            <a:r>
              <a:rPr lang="en-GB" dirty="0" smtClean="0"/>
              <a:t>Reference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899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hteck 5"/>
          <p:cNvSpPr/>
          <p:nvPr/>
        </p:nvSpPr>
        <p:spPr>
          <a:xfrm flipH="1">
            <a:off x="0" y="0"/>
            <a:ext cx="144463" cy="6858000"/>
          </a:xfrm>
          <a:prstGeom prst="rect">
            <a:avLst/>
          </a:prstGeom>
          <a:gradFill rotWithShape="1">
            <a:gsLst>
              <a:gs pos="0">
                <a:schemeClr val="accent6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16200000" scaled="0"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6400800"/>
            <a:ext cx="5562600" cy="381000"/>
          </a:xfrm>
        </p:spPr>
        <p:txBody>
          <a:bodyPr>
            <a:normAutofit/>
          </a:bodyPr>
          <a:lstStyle>
            <a:lvl1pPr marL="0" indent="0">
              <a:buNone/>
              <a:defRPr sz="1600" b="0" i="0"/>
            </a:lvl1pPr>
          </a:lstStyle>
          <a:p>
            <a:pPr lvl="0"/>
            <a:r>
              <a:rPr lang="en-GB" dirty="0" smtClean="0"/>
              <a:t>Reference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hteck 5"/>
          <p:cNvSpPr/>
          <p:nvPr/>
        </p:nvSpPr>
        <p:spPr>
          <a:xfrm flipH="1">
            <a:off x="0" y="0"/>
            <a:ext cx="144463" cy="6858000"/>
          </a:xfrm>
          <a:prstGeom prst="rect">
            <a:avLst/>
          </a:prstGeom>
          <a:gradFill rotWithShape="1">
            <a:gsLst>
              <a:gs pos="0">
                <a:schemeClr val="accent6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16200000" scaled="0"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6400800"/>
            <a:ext cx="5562600" cy="381000"/>
          </a:xfrm>
        </p:spPr>
        <p:txBody>
          <a:bodyPr>
            <a:normAutofit/>
          </a:bodyPr>
          <a:lstStyle>
            <a:lvl1pPr marL="0" indent="0">
              <a:buNone/>
              <a:defRPr sz="1600" b="0" i="0"/>
            </a:lvl1pPr>
          </a:lstStyle>
          <a:p>
            <a:pPr lvl="0"/>
            <a:r>
              <a:rPr lang="en-GB" dirty="0" smtClean="0"/>
              <a:t>Reference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229600" cy="2344967"/>
          </a:xfrm>
        </p:spPr>
        <p:txBody>
          <a:bodyPr vert="horz" lIns="91440" tIns="45720" rIns="91440" bIns="45720" rtlCol="0" anchor="b" anchorCtr="0">
            <a:noAutofit/>
          </a:bodyPr>
          <a:lstStyle>
            <a:lvl1pPr>
              <a:defRPr lang="en-US" sz="6000" cap="none" baseline="0" dirty="0"/>
            </a:lvl1pPr>
          </a:lstStyle>
          <a:p>
            <a:pPr lvl="0"/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150061"/>
            <a:ext cx="8229600" cy="986937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342900" indent="-342900" algn="l">
              <a:buNone/>
              <a:defRPr lang="en-US" b="1" smtClean="0"/>
            </a:lvl1pPr>
          </a:lstStyle>
          <a:p>
            <a:pPr marL="0" lvl="0" indent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9371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8" name="Rechteck 5"/>
          <p:cNvSpPr/>
          <p:nvPr/>
        </p:nvSpPr>
        <p:spPr>
          <a:xfrm flipH="1">
            <a:off x="0" y="0"/>
            <a:ext cx="144463" cy="6858000"/>
          </a:xfrm>
          <a:prstGeom prst="rect">
            <a:avLst/>
          </a:prstGeom>
          <a:gradFill rotWithShape="1">
            <a:gsLst>
              <a:gs pos="0">
                <a:schemeClr val="accent6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16200000" scaled="0"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6400800"/>
            <a:ext cx="5562600" cy="381000"/>
          </a:xfrm>
        </p:spPr>
        <p:txBody>
          <a:bodyPr>
            <a:normAutofit/>
          </a:bodyPr>
          <a:lstStyle>
            <a:lvl1pPr marL="0" indent="0">
              <a:buNone/>
              <a:defRPr sz="1600" b="0" i="0"/>
            </a:lvl1pPr>
          </a:lstStyle>
          <a:p>
            <a:pPr lvl="0"/>
            <a:r>
              <a:rPr lang="en-GB" dirty="0" smtClean="0"/>
              <a:t>Reference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10" name="Rechteck 5"/>
          <p:cNvSpPr/>
          <p:nvPr/>
        </p:nvSpPr>
        <p:spPr>
          <a:xfrm flipH="1">
            <a:off x="0" y="0"/>
            <a:ext cx="144463" cy="6858000"/>
          </a:xfrm>
          <a:prstGeom prst="rect">
            <a:avLst/>
          </a:prstGeom>
          <a:gradFill rotWithShape="1">
            <a:gsLst>
              <a:gs pos="0">
                <a:schemeClr val="accent6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16200000" scaled="0"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6400800"/>
            <a:ext cx="5562600" cy="381000"/>
          </a:xfrm>
        </p:spPr>
        <p:txBody>
          <a:bodyPr>
            <a:normAutofit/>
          </a:bodyPr>
          <a:lstStyle>
            <a:lvl1pPr marL="0" indent="0">
              <a:buNone/>
              <a:defRPr sz="1600" b="0" i="0"/>
            </a:lvl1pPr>
          </a:lstStyle>
          <a:p>
            <a:pPr lvl="0"/>
            <a:r>
              <a:rPr lang="en-GB" dirty="0" smtClean="0"/>
              <a:t>Reference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6" name="Rechteck 5"/>
          <p:cNvSpPr/>
          <p:nvPr/>
        </p:nvSpPr>
        <p:spPr>
          <a:xfrm flipH="1">
            <a:off x="0" y="0"/>
            <a:ext cx="144463" cy="6858000"/>
          </a:xfrm>
          <a:prstGeom prst="rect">
            <a:avLst/>
          </a:prstGeom>
          <a:gradFill rotWithShape="1">
            <a:gsLst>
              <a:gs pos="0">
                <a:schemeClr val="accent6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16200000" scaled="0"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6400800"/>
            <a:ext cx="5562600" cy="381000"/>
          </a:xfrm>
        </p:spPr>
        <p:txBody>
          <a:bodyPr>
            <a:normAutofit/>
          </a:bodyPr>
          <a:lstStyle>
            <a:lvl1pPr marL="0" indent="0">
              <a:buNone/>
              <a:defRPr sz="1600" b="0" i="0"/>
            </a:lvl1pPr>
          </a:lstStyle>
          <a:p>
            <a:pPr lvl="0"/>
            <a:r>
              <a:rPr lang="en-GB" dirty="0" smtClean="0"/>
              <a:t>Reference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5"/>
          <p:cNvSpPr/>
          <p:nvPr/>
        </p:nvSpPr>
        <p:spPr>
          <a:xfrm flipH="1">
            <a:off x="0" y="0"/>
            <a:ext cx="144463" cy="6858000"/>
          </a:xfrm>
          <a:prstGeom prst="rect">
            <a:avLst/>
          </a:prstGeom>
          <a:gradFill rotWithShape="1">
            <a:gsLst>
              <a:gs pos="0">
                <a:schemeClr val="accent6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16200000" scaled="0"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609600"/>
            <a:ext cx="3994087" cy="57912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609600"/>
            <a:ext cx="4343400" cy="3886200"/>
          </a:xfrm>
        </p:spPr>
        <p:txBody>
          <a:bodyPr anchor="b">
            <a:normAutofit/>
          </a:bodyPr>
          <a:lstStyle>
            <a:lvl1pPr algn="l">
              <a:defRPr sz="6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0" y="4495800"/>
            <a:ext cx="4343400" cy="10668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accent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8" name="Rechteck 5"/>
          <p:cNvSpPr/>
          <p:nvPr/>
        </p:nvSpPr>
        <p:spPr>
          <a:xfrm flipH="1">
            <a:off x="0" y="0"/>
            <a:ext cx="144463" cy="6858000"/>
          </a:xfrm>
          <a:prstGeom prst="rect">
            <a:avLst/>
          </a:prstGeom>
          <a:gradFill rotWithShape="1">
            <a:gsLst>
              <a:gs pos="0">
                <a:schemeClr val="accent6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16200000" scaled="0"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6400800"/>
            <a:ext cx="5562600" cy="381000"/>
          </a:xfrm>
        </p:spPr>
        <p:txBody>
          <a:bodyPr>
            <a:normAutofit/>
          </a:bodyPr>
          <a:lstStyle>
            <a:lvl1pPr marL="0" indent="0">
              <a:buNone/>
              <a:defRPr sz="1600" b="0" i="0"/>
            </a:lvl1pPr>
          </a:lstStyle>
          <a:p>
            <a:pPr lvl="0"/>
            <a:r>
              <a:rPr lang="en-GB" dirty="0" smtClean="0"/>
              <a:t>Reference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257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4463" y="0"/>
            <a:ext cx="4306824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609600"/>
            <a:ext cx="4343400" cy="3886200"/>
          </a:xfrm>
        </p:spPr>
        <p:txBody>
          <a:bodyPr anchor="b">
            <a:noAutofit/>
          </a:bodyPr>
          <a:lstStyle>
            <a:lvl1pPr algn="l">
              <a:defRPr sz="6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0" y="4495800"/>
            <a:ext cx="4343400" cy="1066800"/>
          </a:xfrm>
        </p:spPr>
        <p:txBody>
          <a:bodyPr>
            <a:noAutofit/>
          </a:bodyPr>
          <a:lstStyle>
            <a:lvl1pPr marL="0" indent="0">
              <a:buNone/>
              <a:defRPr sz="3200" b="1">
                <a:solidFill>
                  <a:schemeClr val="accent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8" name="Rechteck 5"/>
          <p:cNvSpPr/>
          <p:nvPr/>
        </p:nvSpPr>
        <p:spPr>
          <a:xfrm flipH="1">
            <a:off x="0" y="0"/>
            <a:ext cx="144463" cy="6858000"/>
          </a:xfrm>
          <a:prstGeom prst="rect">
            <a:avLst/>
          </a:prstGeom>
          <a:gradFill rotWithShape="1">
            <a:gsLst>
              <a:gs pos="0">
                <a:schemeClr val="accent6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16200000" scaled="0"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6400800"/>
            <a:ext cx="5562600" cy="381000"/>
          </a:xfrm>
        </p:spPr>
        <p:txBody>
          <a:bodyPr>
            <a:normAutofit/>
          </a:bodyPr>
          <a:lstStyle>
            <a:lvl1pPr marL="0" indent="0">
              <a:buNone/>
              <a:defRPr sz="1600" b="0" i="0"/>
            </a:lvl1pPr>
          </a:lstStyle>
          <a:p>
            <a:pPr lvl="0"/>
            <a:r>
              <a:rPr lang="en-GB" dirty="0" smtClean="0"/>
              <a:t>Reference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92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3" r:id="rId1"/>
    <p:sldLayoutId id="2147483668" r:id="rId2"/>
    <p:sldLayoutId id="2147483764" r:id="rId3"/>
    <p:sldLayoutId id="2147483670" r:id="rId4"/>
    <p:sldLayoutId id="2147483671" r:id="rId5"/>
    <p:sldLayoutId id="2147483672" r:id="rId6"/>
    <p:sldLayoutId id="2147483673" r:id="rId7"/>
    <p:sldLayoutId id="2147483765" r:id="rId8"/>
    <p:sldLayoutId id="2147483766" r:id="rId9"/>
    <p:sldLayoutId id="2147483780" r:id="rId10"/>
    <p:sldLayoutId id="2147483781" r:id="rId11"/>
    <p:sldLayoutId id="2147483783" r:id="rId12"/>
    <p:sldLayoutId id="2147483796" r:id="rId13"/>
    <p:sldLayoutId id="2147483797" r:id="rId14"/>
    <p:sldLayoutId id="2147483799" r:id="rId15"/>
    <p:sldLayoutId id="2147483812" r:id="rId16"/>
    <p:sldLayoutId id="2147483813" r:id="rId17"/>
    <p:sldLayoutId id="2147483815" r:id="rId18"/>
    <p:sldLayoutId id="2147483767" r:id="rId19"/>
    <p:sldLayoutId id="2147483768" r:id="rId20"/>
    <p:sldLayoutId id="2147483678" r:id="rId21"/>
    <p:sldLayoutId id="2147483676" r:id="rId22"/>
    <p:sldLayoutId id="2147483677" r:id="rId23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/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94944" indent="-347472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416" indent="-347472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9888" indent="-347472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737360" indent="-347472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084832" indent="-347472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432304" indent="-347472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2779776" indent="-347472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127248" indent="-347472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emf"/><Relationship Id="rId3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image" Target="../media/image8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1" Type="http://schemas.microsoft.com/office/2007/relationships/media" Target="../media/media6.WAV"/><Relationship Id="rId2" Type="http://schemas.openxmlformats.org/officeDocument/2006/relationships/audio" Target="../media/media6.WAV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6.WAV"/><Relationship Id="rId4" Type="http://schemas.openxmlformats.org/officeDocument/2006/relationships/audio" Target="../media/media6.WAV"/><Relationship Id="rId5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7" Type="http://schemas.openxmlformats.org/officeDocument/2006/relationships/image" Target="../media/image17.png"/><Relationship Id="rId8" Type="http://schemas.openxmlformats.org/officeDocument/2006/relationships/image" Target="../media/image19.png"/><Relationship Id="rId1" Type="http://schemas.microsoft.com/office/2007/relationships/media" Target="../media/media7.WAV"/><Relationship Id="rId2" Type="http://schemas.openxmlformats.org/officeDocument/2006/relationships/audio" Target="../media/media7.WAV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4.png"/><Relationship Id="rId12" Type="http://schemas.openxmlformats.org/officeDocument/2006/relationships/image" Target="../media/image25.png"/><Relationship Id="rId1" Type="http://schemas.microsoft.com/office/2007/relationships/media" Target="../media/media8.WAV"/><Relationship Id="rId2" Type="http://schemas.openxmlformats.org/officeDocument/2006/relationships/audio" Target="../media/media8.WAV"/><Relationship Id="rId3" Type="http://schemas.microsoft.com/office/2007/relationships/media" Target="../media/media9.WAV"/><Relationship Id="rId4" Type="http://schemas.openxmlformats.org/officeDocument/2006/relationships/audio" Target="../media/media9.WAV"/><Relationship Id="rId5" Type="http://schemas.microsoft.com/office/2007/relationships/media" Target="../media/media10.WAV"/><Relationship Id="rId6" Type="http://schemas.openxmlformats.org/officeDocument/2006/relationships/audio" Target="../media/media10.WAV"/><Relationship Id="rId7" Type="http://schemas.openxmlformats.org/officeDocument/2006/relationships/slideLayout" Target="../slideLayouts/slideLayout12.xml"/><Relationship Id="rId8" Type="http://schemas.openxmlformats.org/officeDocument/2006/relationships/image" Target="../media/image21.png"/><Relationship Id="rId9" Type="http://schemas.openxmlformats.org/officeDocument/2006/relationships/image" Target="../media/image22.png"/><Relationship Id="rId10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4.png"/><Relationship Id="rId12" Type="http://schemas.openxmlformats.org/officeDocument/2006/relationships/image" Target="../media/image25.png"/><Relationship Id="rId13" Type="http://schemas.openxmlformats.org/officeDocument/2006/relationships/image" Target="../media/image26.emf"/><Relationship Id="rId1" Type="http://schemas.microsoft.com/office/2007/relationships/media" Target="../media/media8.WAV"/><Relationship Id="rId2" Type="http://schemas.openxmlformats.org/officeDocument/2006/relationships/audio" Target="../media/media8.WAV"/><Relationship Id="rId3" Type="http://schemas.microsoft.com/office/2007/relationships/media" Target="../media/media9.WAV"/><Relationship Id="rId4" Type="http://schemas.openxmlformats.org/officeDocument/2006/relationships/audio" Target="../media/media9.WAV"/><Relationship Id="rId5" Type="http://schemas.microsoft.com/office/2007/relationships/media" Target="../media/media10.WAV"/><Relationship Id="rId6" Type="http://schemas.openxmlformats.org/officeDocument/2006/relationships/audio" Target="../media/media10.WAV"/><Relationship Id="rId7" Type="http://schemas.openxmlformats.org/officeDocument/2006/relationships/slideLayout" Target="../slideLayouts/slideLayout12.xml"/><Relationship Id="rId8" Type="http://schemas.openxmlformats.org/officeDocument/2006/relationships/image" Target="../media/image21.png"/><Relationship Id="rId9" Type="http://schemas.openxmlformats.org/officeDocument/2006/relationships/image" Target="../media/image22.png"/><Relationship Id="rId10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jpeg"/><Relationship Id="rId6" Type="http://schemas.openxmlformats.org/officeDocument/2006/relationships/image" Target="../media/image34.jpeg"/><Relationship Id="rId7" Type="http://schemas.openxmlformats.org/officeDocument/2006/relationships/image" Target="../media/image16.emf"/><Relationship Id="rId8" Type="http://schemas.openxmlformats.org/officeDocument/2006/relationships/comments" Target="../comments/comment3.xml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10.png"/><Relationship Id="rId5" Type="http://schemas.openxmlformats.org/officeDocument/2006/relationships/comments" Target="../comments/comment4.xml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chart" Target="../charts/char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17.png"/><Relationship Id="rId6" Type="http://schemas.openxmlformats.org/officeDocument/2006/relationships/image" Target="../media/image40.png"/><Relationship Id="rId1" Type="http://schemas.microsoft.com/office/2007/relationships/media" Target="file://localhost/Users/mattd/Dropbox/Conferences/SFN/examples/fi07_scn.wav" TargetMode="External"/><Relationship Id="rId2" Type="http://schemas.openxmlformats.org/officeDocument/2006/relationships/audio" Target="file://localhost/Users/mattd/Dropbox/Conferences/SFN/examples/fi07_scn.wav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jpe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comments" Target="../comments/comment1.xml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comments" Target="../comments/comment2.xml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.png"/><Relationship Id="rId12" Type="http://schemas.openxmlformats.org/officeDocument/2006/relationships/image" Target="../media/image15.emf"/><Relationship Id="rId1" Type="http://schemas.microsoft.com/office/2007/relationships/media" Target="../media/media2.WAV"/><Relationship Id="rId2" Type="http://schemas.openxmlformats.org/officeDocument/2006/relationships/audio" Target="../media/media2.WAV"/><Relationship Id="rId3" Type="http://schemas.microsoft.com/office/2007/relationships/media" Target="../media/media3.WAV"/><Relationship Id="rId4" Type="http://schemas.openxmlformats.org/officeDocument/2006/relationships/audio" Target="../media/media3.WAV"/><Relationship Id="rId5" Type="http://schemas.microsoft.com/office/2007/relationships/media" Target="../media/media4.WAV"/><Relationship Id="rId6" Type="http://schemas.openxmlformats.org/officeDocument/2006/relationships/audio" Target="../media/media4.WAV"/><Relationship Id="rId7" Type="http://schemas.microsoft.com/office/2007/relationships/media" Target="../media/media5.WAV"/><Relationship Id="rId8" Type="http://schemas.openxmlformats.org/officeDocument/2006/relationships/audio" Target="../media/media5.WAV"/><Relationship Id="rId9" Type="http://schemas.openxmlformats.org/officeDocument/2006/relationships/slideLayout" Target="../slideLayouts/slideLayout12.xml"/><Relationship Id="rId10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66800"/>
            <a:ext cx="7772400" cy="2228850"/>
          </a:xfrm>
        </p:spPr>
        <p:txBody>
          <a:bodyPr>
            <a:noAutofit/>
          </a:bodyPr>
          <a:lstStyle/>
          <a:p>
            <a:r>
              <a:rPr lang="en-US" sz="4800" dirty="0"/>
              <a:t>Neural predictions supporting speech comprehension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352800"/>
            <a:ext cx="7772400" cy="2180925"/>
          </a:xfrm>
        </p:spPr>
        <p:txBody>
          <a:bodyPr>
            <a:normAutofit fontScale="92500" lnSpcReduction="10000"/>
          </a:bodyPr>
          <a:lstStyle/>
          <a:p>
            <a:r>
              <a:rPr lang="en-US" sz="4400" b="0" dirty="0" smtClean="0">
                <a:solidFill>
                  <a:schemeClr val="tx1"/>
                </a:solidFill>
              </a:rPr>
              <a:t>Matt Davis</a:t>
            </a:r>
          </a:p>
          <a:p>
            <a:r>
              <a:rPr lang="en-US" b="0" dirty="0" smtClean="0"/>
              <a:t/>
            </a:r>
            <a:br>
              <a:rPr lang="en-US" b="0" dirty="0" smtClean="0"/>
            </a:br>
            <a:r>
              <a:rPr lang="en-US" b="0" i="1" dirty="0" smtClean="0"/>
              <a:t>MRC Cognition and Brain Sciences</a:t>
            </a:r>
          </a:p>
          <a:p>
            <a:r>
              <a:rPr lang="en-US" b="0" i="1" dirty="0" smtClean="0"/>
              <a:t>Cambridge, UK</a:t>
            </a:r>
            <a:endParaRPr lang="en-US" b="0" dirty="0"/>
          </a:p>
        </p:txBody>
      </p:sp>
      <p:pic>
        <p:nvPicPr>
          <p:cNvPr id="4" name="Picture 3" descr="WG10-RGB-CBS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2848" y="5867400"/>
            <a:ext cx="3079242" cy="9144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51971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 fontScale="90000"/>
          </a:bodyPr>
          <a:lstStyle/>
          <a:p>
            <a:r>
              <a:rPr lang="en-US" dirty="0" smtClean="0"/>
              <a:t>Neural responses to intelligible speech </a:t>
            </a:r>
            <a:r>
              <a:rPr lang="en-US" b="0" dirty="0" smtClean="0"/>
              <a:t>(MEG)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000" dirty="0" smtClean="0"/>
              <a:t>Vocoded Speech</a:t>
            </a:r>
            <a:endParaRPr lang="en-US" sz="2000" dirty="0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body" sz="quarter" idx="10"/>
          </p:nvPr>
        </p:nvSpPr>
        <p:spPr>
          <a:ln/>
        </p:spPr>
        <p:txBody>
          <a:bodyPr>
            <a:normAutofit/>
          </a:bodyPr>
          <a:lstStyle/>
          <a:p>
            <a:r>
              <a:rPr lang="en-US" dirty="0" err="1"/>
              <a:t>Peelle</a:t>
            </a:r>
            <a:r>
              <a:rPr lang="en-US" dirty="0"/>
              <a:t>, Gross &amp; Davis (2013, </a:t>
            </a:r>
            <a:r>
              <a:rPr lang="en-US" i="1" dirty="0"/>
              <a:t>Cerebral Cortex</a:t>
            </a:r>
            <a:r>
              <a:rPr lang="en-US" dirty="0"/>
              <a:t>)</a:t>
            </a:r>
          </a:p>
        </p:txBody>
      </p:sp>
      <p:sp>
        <p:nvSpPr>
          <p:cNvPr id="5" name="Rectangle 9"/>
          <p:cNvSpPr>
            <a:spLocks/>
          </p:cNvSpPr>
          <p:nvPr/>
        </p:nvSpPr>
        <p:spPr bwMode="auto">
          <a:xfrm>
            <a:off x="228600" y="1460500"/>
            <a:ext cx="9220200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/>
          <a:lstStyle/>
          <a:p>
            <a:pPr algn="l">
              <a:spcBef>
                <a:spcPts val="1438"/>
              </a:spcBef>
            </a:pPr>
            <a:r>
              <a:rPr lang="en-GB" sz="28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Arial" charset="0"/>
                <a:sym typeface="Arial" charset="0"/>
              </a:rPr>
              <a:t>4-7Hz oscillations in </a:t>
            </a:r>
            <a:r>
              <a:rPr lang="en-GB" sz="2800" dirty="0" smtClean="0">
                <a:latin typeface="Arial" charset="0"/>
                <a:ea typeface="ＭＳ Ｐゴシック" charset="0"/>
                <a:cs typeface="Arial" charset="0"/>
                <a:sym typeface="Arial" charset="0"/>
              </a:rPr>
              <a:t>vocoded </a:t>
            </a:r>
            <a:r>
              <a:rPr lang="en-GB" sz="28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Arial" charset="0"/>
                <a:sym typeface="Arial" charset="0"/>
              </a:rPr>
              <a:t>speech and brain:</a:t>
            </a:r>
            <a:endParaRPr lang="en-US" sz="2800" dirty="0">
              <a:solidFill>
                <a:srgbClr val="FF0000"/>
              </a:solidFill>
              <a:effectLst/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sp>
        <p:nvSpPr>
          <p:cNvPr id="12" name="Freeform 20"/>
          <p:cNvSpPr>
            <a:spLocks/>
          </p:cNvSpPr>
          <p:nvPr/>
        </p:nvSpPr>
        <p:spPr bwMode="auto">
          <a:xfrm rot="4079999">
            <a:off x="1602931" y="2453987"/>
            <a:ext cx="869209" cy="3188301"/>
          </a:xfrm>
          <a:custGeom>
            <a:avLst/>
            <a:gdLst>
              <a:gd name="T0" fmla="+- 0 19733 8683"/>
              <a:gd name="T1" fmla="*/ T0 w 12917"/>
              <a:gd name="T2" fmla="*/ 21600 h 21600"/>
              <a:gd name="T3" fmla="+- 0 21600 8683"/>
              <a:gd name="T4" fmla="*/ T3 w 12917"/>
              <a:gd name="T5" fmla="*/ 0 h 21600"/>
            </a:gdLst>
            <a:ahLst/>
            <a:cxnLst>
              <a:cxn ang="0">
                <a:pos x="T1" y="T2"/>
              </a:cxn>
              <a:cxn ang="0">
                <a:pos x="T4" y="T5"/>
              </a:cxn>
            </a:cxnLst>
            <a:rect l="0" t="0" r="r" b="b"/>
            <a:pathLst>
              <a:path w="12917" h="21600">
                <a:moveTo>
                  <a:pt x="11050" y="21600"/>
                </a:moveTo>
                <a:cubicBezTo>
                  <a:pt x="1183" y="11658"/>
                  <a:pt x="-8683" y="1715"/>
                  <a:pt x="12917" y="0"/>
                </a:cubicBezTo>
              </a:path>
            </a:pathLst>
          </a:custGeom>
          <a:noFill/>
          <a:ln w="38100" cap="flat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133600"/>
            <a:ext cx="2133600" cy="4229768"/>
          </a:xfrm>
          <a:prstGeom prst="rect">
            <a:avLst/>
          </a:prstGeom>
          <a:solidFill>
            <a:srgbClr val="FFFFFF"/>
          </a:solidFill>
          <a:ln w="76200" cmpd="sng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3177"/>
          <a:stretch/>
        </p:blipFill>
        <p:spPr>
          <a:xfrm>
            <a:off x="3048000" y="2146300"/>
            <a:ext cx="5753847" cy="3035300"/>
          </a:xfrm>
          <a:prstGeom prst="rect">
            <a:avLst/>
          </a:prstGeom>
          <a:solidFill>
            <a:srgbClr val="FFFFFF"/>
          </a:solidFill>
          <a:ln w="57150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3289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50" r="3515"/>
          <a:stretch/>
        </p:blipFill>
        <p:spPr>
          <a:xfrm>
            <a:off x="304800" y="1600200"/>
            <a:ext cx="8534580" cy="41745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Perceptual learning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000" dirty="0" smtClean="0"/>
              <a:t>Vocoded Speech</a:t>
            </a:r>
            <a:endParaRPr lang="en-US" sz="2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57200" y="6400800"/>
            <a:ext cx="6858000" cy="3810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Davis et al (2005, </a:t>
            </a:r>
            <a:r>
              <a:rPr lang="en-US" i="1" dirty="0" smtClean="0"/>
              <a:t>JEP: General</a:t>
            </a:r>
            <a:r>
              <a:rPr lang="en-US" dirty="0" smtClean="0"/>
              <a:t>) </a:t>
            </a:r>
            <a:r>
              <a:rPr lang="en-US" dirty="0" err="1" smtClean="0"/>
              <a:t>Hervais</a:t>
            </a:r>
            <a:r>
              <a:rPr lang="en-US" dirty="0" smtClean="0"/>
              <a:t>-Adelman et al (2008; 2011 </a:t>
            </a:r>
            <a:r>
              <a:rPr lang="en-US" i="1" dirty="0" smtClean="0"/>
              <a:t>JEP:HPP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7" name="Picture 5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7581900" y="5353050"/>
            <a:ext cx="104775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68538" y="3501258"/>
            <a:ext cx="4743450" cy="28241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2835275" y="3647308"/>
            <a:ext cx="4152900" cy="2154237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lIns="54000" rIns="54000" anchor="ctr">
            <a:spAutoFit/>
          </a:bodyPr>
          <a:lstStyle/>
          <a:p>
            <a:pPr algn="ctr" eaLnBrk="0" hangingPunct="0"/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4200" y="-152400"/>
            <a:ext cx="1563412" cy="17215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73495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 animBg="1"/>
      <p:bldP spid="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50" r="3515"/>
          <a:stretch/>
        </p:blipFill>
        <p:spPr>
          <a:xfrm>
            <a:off x="304800" y="1600200"/>
            <a:ext cx="8534580" cy="41745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Perceptual learning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000" dirty="0" smtClean="0"/>
              <a:t>Vocoded Speech</a:t>
            </a:r>
            <a:endParaRPr lang="en-US" sz="2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57200" y="6400800"/>
            <a:ext cx="6858000" cy="3810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Davis et al (2005, </a:t>
            </a:r>
            <a:r>
              <a:rPr lang="en-US" i="1" dirty="0" smtClean="0"/>
              <a:t>JEP: General</a:t>
            </a:r>
            <a:r>
              <a:rPr lang="en-US" dirty="0" smtClean="0"/>
              <a:t>) </a:t>
            </a:r>
            <a:r>
              <a:rPr lang="en-US" dirty="0" err="1" smtClean="0"/>
              <a:t>Hervais</a:t>
            </a:r>
            <a:r>
              <a:rPr lang="en-US" dirty="0" smtClean="0"/>
              <a:t>-Adelman et al (2008; 2011 </a:t>
            </a:r>
            <a:r>
              <a:rPr lang="en-US" i="1" dirty="0" smtClean="0"/>
              <a:t>JEP:HPP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1" name="Picture 5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1095375" y="5153025"/>
            <a:ext cx="1095375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7581900" y="5176838"/>
            <a:ext cx="104775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34200" y="-152400"/>
            <a:ext cx="1563412" cy="17215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95845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Perceptual learning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000" dirty="0" smtClean="0"/>
              <a:t>Vocoded Speech</a:t>
            </a:r>
            <a:endParaRPr lang="en-US" sz="2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04800" y="6172200"/>
            <a:ext cx="7010400" cy="609600"/>
          </a:xfrm>
        </p:spPr>
        <p:txBody>
          <a:bodyPr>
            <a:noAutofit/>
          </a:bodyPr>
          <a:lstStyle/>
          <a:p>
            <a:r>
              <a:rPr lang="en-US" dirty="0" smtClean="0"/>
              <a:t>Davis et al (2005, JEP: Gen) Davis &amp; </a:t>
            </a:r>
            <a:r>
              <a:rPr lang="en-US" dirty="0" err="1" smtClean="0"/>
              <a:t>Johnsrude</a:t>
            </a:r>
            <a:r>
              <a:rPr lang="en-US" dirty="0" smtClean="0"/>
              <a:t> (2007, Hearing Research) </a:t>
            </a:r>
            <a:br>
              <a:rPr lang="en-US" dirty="0" smtClean="0"/>
            </a:br>
            <a:r>
              <a:rPr lang="en-US" dirty="0" err="1" smtClean="0"/>
              <a:t>Hervais</a:t>
            </a:r>
            <a:r>
              <a:rPr lang="en-US" dirty="0" smtClean="0"/>
              <a:t>-Adelman et al (2008; 2011 JEP:HPP)</a:t>
            </a:r>
            <a:endParaRPr lang="en-US" dirty="0"/>
          </a:p>
        </p:txBody>
      </p:sp>
      <p:sp>
        <p:nvSpPr>
          <p:cNvPr id="6" name="Rectangle 9"/>
          <p:cNvSpPr>
            <a:spLocks/>
          </p:cNvSpPr>
          <p:nvPr/>
        </p:nvSpPr>
        <p:spPr bwMode="auto">
          <a:xfrm>
            <a:off x="228600" y="1600200"/>
            <a:ext cx="47244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/>
          <a:lstStyle/>
          <a:p>
            <a:pPr algn="l">
              <a:spcBef>
                <a:spcPts val="1438"/>
              </a:spcBef>
            </a:pPr>
            <a:r>
              <a:rPr lang="en-GB" sz="2800" dirty="0" smtClean="0">
                <a:latin typeface="Arial" charset="0"/>
                <a:ea typeface="ＭＳ Ｐゴシック" charset="0"/>
                <a:cs typeface="Arial" charset="0"/>
                <a:sym typeface="Arial" charset="0"/>
              </a:rPr>
              <a:t>Summary:</a:t>
            </a:r>
            <a:endParaRPr lang="en-GB" sz="2800" dirty="0">
              <a:solidFill>
                <a:srgbClr val="FF0000"/>
              </a:solidFill>
              <a:effectLst/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  <a:p>
            <a:pPr marL="514350" indent="-514350" algn="l">
              <a:spcBef>
                <a:spcPts val="1438"/>
              </a:spcBef>
              <a:buAutoNum type="arabicPeriod"/>
            </a:pPr>
            <a:r>
              <a:rPr lang="en-GB" sz="2800" dirty="0" smtClean="0">
                <a:latin typeface="Arial" charset="0"/>
                <a:ea typeface="ＭＳ Ｐゴシック" charset="0"/>
                <a:cs typeface="Arial" charset="0"/>
                <a:sym typeface="Arial" charset="0"/>
              </a:rPr>
              <a:t>Enhanced by feedback on the content of speech</a:t>
            </a:r>
          </a:p>
          <a:p>
            <a:pPr marL="514350" indent="-514350" algn="l">
              <a:spcBef>
                <a:spcPts val="1438"/>
              </a:spcBef>
              <a:buAutoNum type="arabicPeriod"/>
            </a:pPr>
            <a:r>
              <a:rPr lang="en-US" sz="2800" dirty="0" smtClean="0">
                <a:latin typeface="Arial" charset="0"/>
                <a:ea typeface="ＭＳ Ｐゴシック" charset="0"/>
                <a:cs typeface="Arial" charset="0"/>
                <a:sym typeface="Arial" charset="0"/>
              </a:rPr>
              <a:t>Retunes acoustic to phonological mappings</a:t>
            </a:r>
          </a:p>
          <a:p>
            <a:pPr marL="514350" indent="-514350" algn="l">
              <a:spcBef>
                <a:spcPts val="1438"/>
              </a:spcBef>
              <a:buAutoNum type="arabicPeriod"/>
            </a:pPr>
            <a:r>
              <a:rPr lang="en-US" sz="2800" dirty="0" smtClean="0">
                <a:latin typeface="Arial" charset="0"/>
                <a:ea typeface="ＭＳ Ｐゴシック" charset="0"/>
                <a:cs typeface="Arial" charset="0"/>
                <a:sym typeface="Arial" charset="0"/>
              </a:rPr>
              <a:t>Involves top-down retuning</a:t>
            </a:r>
            <a:endParaRPr lang="en-GB" sz="2800" dirty="0">
              <a:effectLst/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grpSp>
        <p:nvGrpSpPr>
          <p:cNvPr id="28" name="Group 3"/>
          <p:cNvGrpSpPr>
            <a:grpSpLocks/>
          </p:cNvGrpSpPr>
          <p:nvPr/>
        </p:nvGrpSpPr>
        <p:grpSpPr bwMode="auto">
          <a:xfrm>
            <a:off x="5260944" y="5124831"/>
            <a:ext cx="3610547" cy="653796"/>
            <a:chOff x="0" y="0"/>
            <a:chExt cx="3446" cy="623"/>
          </a:xfrm>
          <a:solidFill>
            <a:srgbClr val="FFFFFF"/>
          </a:solidFill>
        </p:grpSpPr>
        <p:sp>
          <p:nvSpPr>
            <p:cNvPr id="29" name="Oval 1"/>
            <p:cNvSpPr>
              <a:spLocks/>
            </p:cNvSpPr>
            <p:nvPr/>
          </p:nvSpPr>
          <p:spPr bwMode="auto">
            <a:xfrm>
              <a:off x="0" y="0"/>
              <a:ext cx="3446" cy="623"/>
            </a:xfrm>
            <a:prstGeom prst="ellipse">
              <a:avLst/>
            </a:prstGeom>
            <a:grpFill/>
            <a:ln w="57150" cap="flat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01600"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30" name="Rectangle 2"/>
            <p:cNvSpPr>
              <a:spLocks/>
            </p:cNvSpPr>
            <p:nvPr/>
          </p:nvSpPr>
          <p:spPr bwMode="auto">
            <a:xfrm>
              <a:off x="796" y="107"/>
              <a:ext cx="2032" cy="4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28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ea typeface="ＭＳ Ｐゴシック" charset="0"/>
                  <a:cs typeface="Times New Roman" charset="0"/>
                  <a:sym typeface="Times New Roman" charset="0"/>
                </a:rPr>
                <a:t>Acoustic Input</a:t>
              </a:r>
            </a:p>
          </p:txBody>
        </p:sp>
      </p:grpSp>
      <p:grpSp>
        <p:nvGrpSpPr>
          <p:cNvPr id="31" name="Group 6"/>
          <p:cNvGrpSpPr>
            <a:grpSpLocks/>
          </p:cNvGrpSpPr>
          <p:nvPr/>
        </p:nvGrpSpPr>
        <p:grpSpPr bwMode="auto">
          <a:xfrm>
            <a:off x="5270373" y="3939826"/>
            <a:ext cx="3611595" cy="652749"/>
            <a:chOff x="0" y="0"/>
            <a:chExt cx="3446" cy="623"/>
          </a:xfrm>
          <a:solidFill>
            <a:srgbClr val="FFFFFF"/>
          </a:solidFill>
        </p:grpSpPr>
        <p:sp>
          <p:nvSpPr>
            <p:cNvPr id="32" name="Oval 4"/>
            <p:cNvSpPr>
              <a:spLocks/>
            </p:cNvSpPr>
            <p:nvPr/>
          </p:nvSpPr>
          <p:spPr bwMode="auto">
            <a:xfrm>
              <a:off x="0" y="0"/>
              <a:ext cx="3446" cy="623"/>
            </a:xfrm>
            <a:prstGeom prst="ellipse">
              <a:avLst/>
            </a:prstGeom>
            <a:grpFill/>
            <a:ln w="57150" cap="flat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01600"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33" name="Rectangle 5"/>
            <p:cNvSpPr>
              <a:spLocks/>
            </p:cNvSpPr>
            <p:nvPr/>
          </p:nvSpPr>
          <p:spPr bwMode="auto">
            <a:xfrm>
              <a:off x="893" y="107"/>
              <a:ext cx="1881" cy="4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38100" tIns="0" rIns="38100" bIns="0" anchor="ctr">
              <a:spAutoFit/>
            </a:bodyPr>
            <a:lstStyle/>
            <a:p>
              <a:r>
                <a:rPr lang="en-US" sz="28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ea typeface="ＭＳ Ｐゴシック" charset="0"/>
                  <a:cs typeface="Times New Roman" charset="0"/>
                  <a:sym typeface="Times New Roman" charset="0"/>
                </a:rPr>
                <a:t>Phonological</a:t>
              </a:r>
            </a:p>
          </p:txBody>
        </p:sp>
      </p:grpSp>
      <p:grpSp>
        <p:nvGrpSpPr>
          <p:cNvPr id="34" name="Group 9"/>
          <p:cNvGrpSpPr>
            <a:grpSpLocks/>
          </p:cNvGrpSpPr>
          <p:nvPr/>
        </p:nvGrpSpPr>
        <p:grpSpPr bwMode="auto">
          <a:xfrm>
            <a:off x="5270373" y="2778919"/>
            <a:ext cx="3611595" cy="652749"/>
            <a:chOff x="0" y="0"/>
            <a:chExt cx="3446" cy="623"/>
          </a:xfrm>
          <a:solidFill>
            <a:srgbClr val="FFFFFF"/>
          </a:solidFill>
        </p:grpSpPr>
        <p:sp>
          <p:nvSpPr>
            <p:cNvPr id="35" name="Oval 7"/>
            <p:cNvSpPr>
              <a:spLocks/>
            </p:cNvSpPr>
            <p:nvPr/>
          </p:nvSpPr>
          <p:spPr bwMode="auto">
            <a:xfrm>
              <a:off x="0" y="0"/>
              <a:ext cx="3446" cy="623"/>
            </a:xfrm>
            <a:prstGeom prst="ellipse">
              <a:avLst/>
            </a:prstGeom>
            <a:grpFill/>
            <a:ln w="57150" cap="flat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01600"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36" name="Rectangle 8"/>
            <p:cNvSpPr>
              <a:spLocks/>
            </p:cNvSpPr>
            <p:nvPr/>
          </p:nvSpPr>
          <p:spPr bwMode="auto">
            <a:xfrm>
              <a:off x="1239" y="70"/>
              <a:ext cx="1101" cy="48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38100" tIns="38100" rIns="38100" bIns="38100" anchor="ctr">
              <a:spAutoFit/>
            </a:bodyPr>
            <a:lstStyle/>
            <a:p>
              <a:r>
                <a:rPr lang="en-US" sz="28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ea typeface="ＭＳ Ｐゴシック" charset="0"/>
                  <a:cs typeface="Times New Roman" charset="0"/>
                  <a:sym typeface="Times New Roman" charset="0"/>
                </a:rPr>
                <a:t>Lexical</a:t>
              </a:r>
            </a:p>
          </p:txBody>
        </p:sp>
      </p:grpSp>
      <p:grpSp>
        <p:nvGrpSpPr>
          <p:cNvPr id="37" name="Group 12"/>
          <p:cNvGrpSpPr>
            <a:grpSpLocks/>
          </p:cNvGrpSpPr>
          <p:nvPr/>
        </p:nvGrpSpPr>
        <p:grpSpPr bwMode="auto">
          <a:xfrm>
            <a:off x="5270373" y="1600200"/>
            <a:ext cx="3611595" cy="653796"/>
            <a:chOff x="0" y="0"/>
            <a:chExt cx="3446" cy="623"/>
          </a:xfrm>
          <a:solidFill>
            <a:srgbClr val="FFFFFF"/>
          </a:solidFill>
        </p:grpSpPr>
        <p:sp>
          <p:nvSpPr>
            <p:cNvPr id="38" name="Oval 10"/>
            <p:cNvSpPr>
              <a:spLocks/>
            </p:cNvSpPr>
            <p:nvPr/>
          </p:nvSpPr>
          <p:spPr bwMode="auto">
            <a:xfrm>
              <a:off x="0" y="0"/>
              <a:ext cx="3446" cy="623"/>
            </a:xfrm>
            <a:prstGeom prst="ellipse">
              <a:avLst/>
            </a:prstGeom>
            <a:grpFill/>
            <a:ln w="57150" cap="flat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01600"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39" name="Rectangle 11"/>
            <p:cNvSpPr>
              <a:spLocks/>
            </p:cNvSpPr>
            <p:nvPr/>
          </p:nvSpPr>
          <p:spPr bwMode="auto">
            <a:xfrm>
              <a:off x="1129" y="71"/>
              <a:ext cx="1348" cy="48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38100" tIns="38100" rIns="38100" bIns="38100" anchor="ctr">
              <a:spAutoFit/>
            </a:bodyPr>
            <a:lstStyle/>
            <a:p>
              <a:r>
                <a:rPr lang="en-US" sz="28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ea typeface="ＭＳ Ｐゴシック" charset="0"/>
                  <a:cs typeface="Times New Roman" charset="0"/>
                  <a:sym typeface="Times New Roman" charset="0"/>
                </a:rPr>
                <a:t>Semantic</a:t>
              </a:r>
            </a:p>
          </p:txBody>
        </p:sp>
      </p:grpSp>
      <p:sp>
        <p:nvSpPr>
          <p:cNvPr id="40" name="Line 13"/>
          <p:cNvSpPr>
            <a:spLocks noChangeShapeType="1"/>
          </p:cNvSpPr>
          <p:nvPr/>
        </p:nvSpPr>
        <p:spPr bwMode="auto">
          <a:xfrm rot="10800000" flipH="1">
            <a:off x="6623019" y="4561142"/>
            <a:ext cx="0" cy="574167"/>
          </a:xfrm>
          <a:prstGeom prst="line">
            <a:avLst/>
          </a:prstGeom>
          <a:noFill/>
          <a:ln w="57150" cap="flat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200"/>
          </a:p>
        </p:txBody>
      </p:sp>
      <p:sp>
        <p:nvSpPr>
          <p:cNvPr id="41" name="Line 14"/>
          <p:cNvSpPr>
            <a:spLocks noChangeShapeType="1"/>
          </p:cNvSpPr>
          <p:nvPr/>
        </p:nvSpPr>
        <p:spPr bwMode="auto">
          <a:xfrm rot="10800000" flipH="1">
            <a:off x="7526179" y="4561142"/>
            <a:ext cx="0" cy="574167"/>
          </a:xfrm>
          <a:prstGeom prst="line">
            <a:avLst/>
          </a:prstGeom>
          <a:noFill/>
          <a:ln w="57150" cap="flat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200"/>
          </a:p>
        </p:txBody>
      </p:sp>
      <p:sp>
        <p:nvSpPr>
          <p:cNvPr id="42" name="Line 15"/>
          <p:cNvSpPr>
            <a:spLocks noChangeShapeType="1"/>
          </p:cNvSpPr>
          <p:nvPr/>
        </p:nvSpPr>
        <p:spPr bwMode="auto">
          <a:xfrm rot="10800000" flipH="1">
            <a:off x="7978807" y="4561142"/>
            <a:ext cx="0" cy="574167"/>
          </a:xfrm>
          <a:prstGeom prst="line">
            <a:avLst/>
          </a:prstGeom>
          <a:noFill/>
          <a:ln w="57150" cap="flat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200"/>
          </a:p>
        </p:txBody>
      </p:sp>
      <p:sp>
        <p:nvSpPr>
          <p:cNvPr id="43" name="Line 16"/>
          <p:cNvSpPr>
            <a:spLocks noChangeShapeType="1"/>
          </p:cNvSpPr>
          <p:nvPr/>
        </p:nvSpPr>
        <p:spPr bwMode="auto">
          <a:xfrm rot="10800000" flipH="1">
            <a:off x="6171438" y="4561142"/>
            <a:ext cx="0" cy="574167"/>
          </a:xfrm>
          <a:prstGeom prst="line">
            <a:avLst/>
          </a:prstGeom>
          <a:noFill/>
          <a:ln w="57150" cap="flat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200"/>
          </a:p>
        </p:txBody>
      </p:sp>
      <p:sp>
        <p:nvSpPr>
          <p:cNvPr id="44" name="Line 17"/>
          <p:cNvSpPr>
            <a:spLocks noChangeShapeType="1"/>
          </p:cNvSpPr>
          <p:nvPr/>
        </p:nvSpPr>
        <p:spPr bwMode="auto">
          <a:xfrm rot="10800000" flipH="1">
            <a:off x="7074599" y="3406521"/>
            <a:ext cx="0" cy="574167"/>
          </a:xfrm>
          <a:prstGeom prst="line">
            <a:avLst/>
          </a:prstGeom>
          <a:noFill/>
          <a:ln w="57150" cap="flat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200"/>
          </a:p>
        </p:txBody>
      </p:sp>
      <p:sp>
        <p:nvSpPr>
          <p:cNvPr id="45" name="Line 18"/>
          <p:cNvSpPr>
            <a:spLocks noChangeShapeType="1"/>
          </p:cNvSpPr>
          <p:nvPr/>
        </p:nvSpPr>
        <p:spPr bwMode="auto">
          <a:xfrm rot="10800000" flipH="1">
            <a:off x="6623019" y="3406521"/>
            <a:ext cx="0" cy="574167"/>
          </a:xfrm>
          <a:prstGeom prst="line">
            <a:avLst/>
          </a:prstGeom>
          <a:noFill/>
          <a:ln w="57150" cap="flat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200"/>
          </a:p>
        </p:txBody>
      </p:sp>
      <p:sp>
        <p:nvSpPr>
          <p:cNvPr id="46" name="Line 19"/>
          <p:cNvSpPr>
            <a:spLocks noChangeShapeType="1"/>
          </p:cNvSpPr>
          <p:nvPr/>
        </p:nvSpPr>
        <p:spPr bwMode="auto">
          <a:xfrm rot="10800000" flipH="1">
            <a:off x="7526179" y="3406521"/>
            <a:ext cx="0" cy="574167"/>
          </a:xfrm>
          <a:prstGeom prst="line">
            <a:avLst/>
          </a:prstGeom>
          <a:noFill/>
          <a:ln w="57150" cap="flat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200"/>
          </a:p>
        </p:txBody>
      </p:sp>
      <p:sp>
        <p:nvSpPr>
          <p:cNvPr id="47" name="Line 20"/>
          <p:cNvSpPr>
            <a:spLocks noChangeShapeType="1"/>
          </p:cNvSpPr>
          <p:nvPr/>
        </p:nvSpPr>
        <p:spPr bwMode="auto">
          <a:xfrm rot="10800000" flipH="1">
            <a:off x="7978807" y="3406521"/>
            <a:ext cx="0" cy="574167"/>
          </a:xfrm>
          <a:prstGeom prst="line">
            <a:avLst/>
          </a:prstGeom>
          <a:noFill/>
          <a:ln w="57150" cap="flat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200"/>
          </a:p>
        </p:txBody>
      </p:sp>
      <p:sp>
        <p:nvSpPr>
          <p:cNvPr id="48" name="Line 21"/>
          <p:cNvSpPr>
            <a:spLocks noChangeShapeType="1"/>
          </p:cNvSpPr>
          <p:nvPr/>
        </p:nvSpPr>
        <p:spPr bwMode="auto">
          <a:xfrm rot="10800000" flipH="1">
            <a:off x="6171438" y="3406521"/>
            <a:ext cx="0" cy="574167"/>
          </a:xfrm>
          <a:prstGeom prst="line">
            <a:avLst/>
          </a:prstGeom>
          <a:noFill/>
          <a:ln w="57150" cap="flat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200"/>
          </a:p>
        </p:txBody>
      </p:sp>
      <p:sp>
        <p:nvSpPr>
          <p:cNvPr id="49" name="Line 22"/>
          <p:cNvSpPr>
            <a:spLocks noChangeShapeType="1"/>
          </p:cNvSpPr>
          <p:nvPr/>
        </p:nvSpPr>
        <p:spPr bwMode="auto">
          <a:xfrm rot="10800000" flipH="1">
            <a:off x="7074599" y="2258187"/>
            <a:ext cx="0" cy="573119"/>
          </a:xfrm>
          <a:prstGeom prst="line">
            <a:avLst/>
          </a:prstGeom>
          <a:noFill/>
          <a:ln w="57150" cap="flat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200"/>
          </a:p>
        </p:txBody>
      </p:sp>
      <p:sp>
        <p:nvSpPr>
          <p:cNvPr id="50" name="Line 23"/>
          <p:cNvSpPr>
            <a:spLocks noChangeShapeType="1"/>
          </p:cNvSpPr>
          <p:nvPr/>
        </p:nvSpPr>
        <p:spPr bwMode="auto">
          <a:xfrm rot="10800000" flipH="1">
            <a:off x="6623019" y="2258187"/>
            <a:ext cx="0" cy="573119"/>
          </a:xfrm>
          <a:prstGeom prst="line">
            <a:avLst/>
          </a:prstGeom>
          <a:noFill/>
          <a:ln w="57150" cap="flat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200"/>
          </a:p>
        </p:txBody>
      </p:sp>
      <p:sp>
        <p:nvSpPr>
          <p:cNvPr id="51" name="Line 24"/>
          <p:cNvSpPr>
            <a:spLocks noChangeShapeType="1"/>
          </p:cNvSpPr>
          <p:nvPr/>
        </p:nvSpPr>
        <p:spPr bwMode="auto">
          <a:xfrm rot="10800000" flipH="1">
            <a:off x="7526179" y="2258187"/>
            <a:ext cx="0" cy="573119"/>
          </a:xfrm>
          <a:prstGeom prst="line">
            <a:avLst/>
          </a:prstGeom>
          <a:noFill/>
          <a:ln w="57150" cap="flat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200"/>
          </a:p>
        </p:txBody>
      </p:sp>
      <p:sp>
        <p:nvSpPr>
          <p:cNvPr id="52" name="Line 25"/>
          <p:cNvSpPr>
            <a:spLocks noChangeShapeType="1"/>
          </p:cNvSpPr>
          <p:nvPr/>
        </p:nvSpPr>
        <p:spPr bwMode="auto">
          <a:xfrm rot="10800000" flipH="1">
            <a:off x="7978807" y="2258187"/>
            <a:ext cx="0" cy="573119"/>
          </a:xfrm>
          <a:prstGeom prst="line">
            <a:avLst/>
          </a:prstGeom>
          <a:noFill/>
          <a:ln w="57150" cap="flat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200"/>
          </a:p>
        </p:txBody>
      </p:sp>
      <p:sp>
        <p:nvSpPr>
          <p:cNvPr id="53" name="Line 26"/>
          <p:cNvSpPr>
            <a:spLocks noChangeShapeType="1"/>
          </p:cNvSpPr>
          <p:nvPr/>
        </p:nvSpPr>
        <p:spPr bwMode="auto">
          <a:xfrm rot="10800000" flipH="1">
            <a:off x="6171438" y="2258187"/>
            <a:ext cx="0" cy="573119"/>
          </a:xfrm>
          <a:prstGeom prst="line">
            <a:avLst/>
          </a:prstGeom>
          <a:noFill/>
          <a:ln w="57150" cap="flat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200"/>
          </a:p>
        </p:txBody>
      </p:sp>
      <p:sp>
        <p:nvSpPr>
          <p:cNvPr id="54" name="Rectangle 27"/>
          <p:cNvSpPr>
            <a:spLocks/>
          </p:cNvSpPr>
          <p:nvPr/>
        </p:nvSpPr>
        <p:spPr bwMode="auto">
          <a:xfrm>
            <a:off x="7377399" y="5980843"/>
            <a:ext cx="1198626" cy="192786"/>
          </a:xfrm>
          <a:prstGeom prst="rect">
            <a:avLst/>
          </a:prstGeom>
          <a:gradFill rotWithShape="0">
            <a:gsLst>
              <a:gs pos="0">
                <a:srgbClr val="FF7F00"/>
              </a:gs>
              <a:gs pos="50258">
                <a:srgbClr val="FFFFFF"/>
              </a:gs>
              <a:gs pos="100000">
                <a:srgbClr val="00FF00"/>
              </a:gs>
            </a:gsLst>
            <a:lin ang="0" scaled="1"/>
          </a:gradFill>
          <a:ln>
            <a:noFill/>
          </a:ln>
          <a:effectLst>
            <a:outerShdw blurRad="1016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 anchor="ctr"/>
          <a:lstStyle/>
          <a:p>
            <a:r>
              <a:rPr lang="en-US" sz="900" b="1" dirty="0">
                <a:solidFill>
                  <a:srgbClr val="151515"/>
                </a:solidFill>
                <a:effectLst/>
                <a:latin typeface="Helvetica Neue" charset="0"/>
                <a:ea typeface="ＭＳ Ｐゴシック" charset="0"/>
                <a:cs typeface="Helvetica Neue" charset="0"/>
                <a:sym typeface="Helvetica Neue" charset="0"/>
              </a:rPr>
              <a:t>connection strength</a:t>
            </a:r>
          </a:p>
        </p:txBody>
      </p:sp>
      <p:sp>
        <p:nvSpPr>
          <p:cNvPr id="55" name="AutoShape 28"/>
          <p:cNvSpPr>
            <a:spLocks/>
          </p:cNvSpPr>
          <p:nvPr/>
        </p:nvSpPr>
        <p:spPr bwMode="auto">
          <a:xfrm rot="10800000">
            <a:off x="7062026" y="5131118"/>
            <a:ext cx="1792701" cy="652748"/>
          </a:xfrm>
          <a:custGeom>
            <a:avLst/>
            <a:gdLst/>
            <a:ahLst/>
            <a:cxnLst/>
            <a:rect l="0" t="0" r="r" b="b"/>
            <a:pathLst>
              <a:path w="21556" h="21578">
                <a:moveTo>
                  <a:pt x="21556" y="21578"/>
                </a:moveTo>
                <a:cubicBezTo>
                  <a:pt x="9696" y="21600"/>
                  <a:pt x="45" y="16788"/>
                  <a:pt x="0" y="10829"/>
                </a:cubicBezTo>
                <a:cubicBezTo>
                  <a:pt x="-44" y="4871"/>
                  <a:pt x="9535" y="22"/>
                  <a:pt x="21395" y="0"/>
                </a:cubicBezTo>
                <a:cubicBezTo>
                  <a:pt x="21422" y="0"/>
                  <a:pt x="21449" y="0"/>
                  <a:pt x="21475" y="0"/>
                </a:cubicBezTo>
                <a:close/>
                <a:moveTo>
                  <a:pt x="21556" y="21578"/>
                </a:move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1016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57150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sz="1200"/>
          </a:p>
        </p:txBody>
      </p:sp>
      <p:sp>
        <p:nvSpPr>
          <p:cNvPr id="56" name="Line 29"/>
          <p:cNvSpPr>
            <a:spLocks noChangeShapeType="1"/>
          </p:cNvSpPr>
          <p:nvPr/>
        </p:nvSpPr>
        <p:spPr bwMode="auto">
          <a:xfrm rot="10800000" flipH="1">
            <a:off x="7074599" y="4561142"/>
            <a:ext cx="0" cy="574167"/>
          </a:xfrm>
          <a:prstGeom prst="line">
            <a:avLst/>
          </a:prstGeom>
          <a:noFill/>
          <a:ln w="57150" cap="flat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200"/>
          </a:p>
        </p:txBody>
      </p:sp>
      <p:grpSp>
        <p:nvGrpSpPr>
          <p:cNvPr id="57" name="Group 35"/>
          <p:cNvGrpSpPr>
            <a:grpSpLocks/>
          </p:cNvGrpSpPr>
          <p:nvPr/>
        </p:nvGrpSpPr>
        <p:grpSpPr bwMode="auto">
          <a:xfrm>
            <a:off x="5257800" y="2760059"/>
            <a:ext cx="3610547" cy="1817847"/>
            <a:chOff x="0" y="0"/>
            <a:chExt cx="3446" cy="1735"/>
          </a:xfrm>
        </p:grpSpPr>
        <p:sp>
          <p:nvSpPr>
            <p:cNvPr id="58" name="Oval 33"/>
            <p:cNvSpPr>
              <a:spLocks/>
            </p:cNvSpPr>
            <p:nvPr/>
          </p:nvSpPr>
          <p:spPr bwMode="auto">
            <a:xfrm>
              <a:off x="0" y="0"/>
              <a:ext cx="3446" cy="623"/>
            </a:xfrm>
            <a:prstGeom prst="ellipse">
              <a:avLst/>
            </a:prstGeom>
            <a:noFill/>
            <a:ln w="114300" cap="flat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016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59" name="Oval 34"/>
            <p:cNvSpPr>
              <a:spLocks/>
            </p:cNvSpPr>
            <p:nvPr/>
          </p:nvSpPr>
          <p:spPr bwMode="auto">
            <a:xfrm>
              <a:off x="0" y="1112"/>
              <a:ext cx="3446" cy="623"/>
            </a:xfrm>
            <a:prstGeom prst="ellipse">
              <a:avLst/>
            </a:prstGeom>
            <a:noFill/>
            <a:ln w="114300" cap="flat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016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</p:grpSp>
      <p:grpSp>
        <p:nvGrpSpPr>
          <p:cNvPr id="60" name="Group 40"/>
          <p:cNvGrpSpPr>
            <a:grpSpLocks/>
          </p:cNvGrpSpPr>
          <p:nvPr/>
        </p:nvGrpSpPr>
        <p:grpSpPr bwMode="auto">
          <a:xfrm>
            <a:off x="6163056" y="4553807"/>
            <a:ext cx="1810512" cy="573120"/>
            <a:chOff x="0" y="0"/>
            <a:chExt cx="1728" cy="547"/>
          </a:xfrm>
        </p:grpSpPr>
        <p:sp>
          <p:nvSpPr>
            <p:cNvPr id="61" name="Line 36"/>
            <p:cNvSpPr>
              <a:spLocks noChangeShapeType="1"/>
            </p:cNvSpPr>
            <p:nvPr/>
          </p:nvSpPr>
          <p:spPr bwMode="auto">
            <a:xfrm rot="10800000" flipH="1">
              <a:off x="432" y="0"/>
              <a:ext cx="0" cy="547"/>
            </a:xfrm>
            <a:prstGeom prst="line">
              <a:avLst/>
            </a:prstGeom>
            <a:noFill/>
            <a:ln w="76200" cap="flat">
              <a:solidFill>
                <a:srgbClr val="00FF00"/>
              </a:solidFill>
              <a:prstDash val="solid"/>
              <a:round/>
              <a:headEnd type="none" w="med" len="med"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62" name="Line 37"/>
            <p:cNvSpPr>
              <a:spLocks noChangeShapeType="1"/>
            </p:cNvSpPr>
            <p:nvPr/>
          </p:nvSpPr>
          <p:spPr bwMode="auto">
            <a:xfrm rot="10800000" flipH="1">
              <a:off x="1296" y="0"/>
              <a:ext cx="0" cy="547"/>
            </a:xfrm>
            <a:prstGeom prst="line">
              <a:avLst/>
            </a:prstGeom>
            <a:noFill/>
            <a:ln w="76200" cap="flat">
              <a:solidFill>
                <a:srgbClr val="FF7F00"/>
              </a:solidFill>
              <a:prstDash val="solid"/>
              <a:round/>
              <a:headEnd type="none" w="med" len="med"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63" name="Line 38"/>
            <p:cNvSpPr>
              <a:spLocks noChangeShapeType="1"/>
            </p:cNvSpPr>
            <p:nvPr/>
          </p:nvSpPr>
          <p:spPr bwMode="auto">
            <a:xfrm rot="10800000" flipH="1">
              <a:off x="1728" y="0"/>
              <a:ext cx="0" cy="547"/>
            </a:xfrm>
            <a:prstGeom prst="line">
              <a:avLst/>
            </a:prstGeom>
            <a:noFill/>
            <a:ln w="76200" cap="flat">
              <a:solidFill>
                <a:srgbClr val="FF7F00"/>
              </a:solidFill>
              <a:prstDash val="solid"/>
              <a:round/>
              <a:headEnd type="none" w="med" len="med"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  <p:sp>
          <p:nvSpPr>
            <p:cNvPr id="64" name="Line 39"/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0" cy="547"/>
            </a:xfrm>
            <a:prstGeom prst="line">
              <a:avLst/>
            </a:prstGeom>
            <a:noFill/>
            <a:ln w="76200" cap="flat">
              <a:solidFill>
                <a:srgbClr val="00FF00"/>
              </a:solidFill>
              <a:prstDash val="solid"/>
              <a:round/>
              <a:headEnd type="none" w="med" len="med"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200"/>
            </a:p>
          </p:txBody>
        </p:sp>
      </p:grpSp>
      <p:sp>
        <p:nvSpPr>
          <p:cNvPr id="66" name="Rectangle 45"/>
          <p:cNvSpPr>
            <a:spLocks/>
          </p:cNvSpPr>
          <p:nvPr/>
        </p:nvSpPr>
        <p:spPr bwMode="auto">
          <a:xfrm>
            <a:off x="7085076" y="5986998"/>
            <a:ext cx="21377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  <a:sym typeface="Arial" charset="0"/>
              </a:rPr>
              <a:t>-ve</a:t>
            </a:r>
          </a:p>
        </p:txBody>
      </p:sp>
      <p:sp>
        <p:nvSpPr>
          <p:cNvPr id="67" name="Rectangle 46"/>
          <p:cNvSpPr>
            <a:spLocks/>
          </p:cNvSpPr>
          <p:nvPr/>
        </p:nvSpPr>
        <p:spPr bwMode="auto">
          <a:xfrm>
            <a:off x="8564499" y="5986998"/>
            <a:ext cx="25239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  <a:sym typeface="Arial" charset="0"/>
              </a:rPr>
              <a:t>+ve</a:t>
            </a:r>
          </a:p>
        </p:txBody>
      </p:sp>
      <p:sp>
        <p:nvSpPr>
          <p:cNvPr id="69" name="Down Arrow 68"/>
          <p:cNvSpPr/>
          <p:nvPr/>
        </p:nvSpPr>
        <p:spPr>
          <a:xfrm>
            <a:off x="4724400" y="1981200"/>
            <a:ext cx="1524000" cy="3657600"/>
          </a:xfrm>
          <a:prstGeom prst="downArrow">
            <a:avLst>
              <a:gd name="adj1" fmla="val 48495"/>
              <a:gd name="adj2" fmla="val 70967"/>
            </a:avLst>
          </a:prstGeom>
          <a:gradFill flip="none" rotWithShape="1">
            <a:gsLst>
              <a:gs pos="0">
                <a:schemeClr val="accent2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  <a:tileRect/>
          </a:gradFill>
          <a:ln w="762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596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6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62000" y="1828799"/>
            <a:ext cx="8077200" cy="43603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Predicting spoken words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000" dirty="0" smtClean="0"/>
              <a:t>Vocoded Speech</a:t>
            </a: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/>
              <a:t>Sohoglu</a:t>
            </a:r>
            <a:r>
              <a:rPr lang="en-US" dirty="0" smtClean="0"/>
              <a:t>, </a:t>
            </a:r>
            <a:r>
              <a:rPr lang="en-US" dirty="0" err="1" smtClean="0"/>
              <a:t>Peelle</a:t>
            </a:r>
            <a:r>
              <a:rPr lang="en-US" dirty="0" smtClean="0"/>
              <a:t>, Carlyon &amp; Davis (2012, </a:t>
            </a:r>
            <a:r>
              <a:rPr lang="en-US" i="1" dirty="0" smtClean="0"/>
              <a:t>J. Neuroscience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0400" y="-76200"/>
            <a:ext cx="1200150" cy="160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400" y="2667000"/>
            <a:ext cx="598170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92086" y="2144712"/>
            <a:ext cx="2586039" cy="2808288"/>
            <a:chOff x="192086" y="2144712"/>
            <a:chExt cx="2586039" cy="2808288"/>
          </a:xfrm>
        </p:grpSpPr>
        <p:sp>
          <p:nvSpPr>
            <p:cNvPr id="13" name="TextBox 12"/>
            <p:cNvSpPr txBox="1"/>
            <p:nvPr/>
          </p:nvSpPr>
          <p:spPr>
            <a:xfrm>
              <a:off x="838200" y="2743200"/>
              <a:ext cx="1320800" cy="43088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2200" b="1" dirty="0" smtClean="0">
                  <a:solidFill>
                    <a:srgbClr val="00B0F0"/>
                  </a:solidFill>
                  <a:latin typeface="+mj-lt"/>
                  <a:ea typeface="ＭＳ Ｐゴシック" charset="-128"/>
                  <a:cs typeface="+mn-cs"/>
                </a:rPr>
                <a:t>Neutral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38200" y="3319463"/>
              <a:ext cx="1939925" cy="43021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2200" b="1" dirty="0" smtClean="0">
                  <a:solidFill>
                    <a:srgbClr val="FF0000"/>
                  </a:solidFill>
                  <a:latin typeface="+mj-lt"/>
                  <a:ea typeface="ＭＳ Ｐゴシック" charset="-128"/>
                  <a:cs typeface="+mn-cs"/>
                </a:rPr>
                <a:t>Mismatching</a:t>
              </a:r>
              <a:endParaRPr lang="en-GB" sz="2200" dirty="0">
                <a:solidFill>
                  <a:srgbClr val="FF0000"/>
                </a:solidFill>
                <a:latin typeface="+mj-lt"/>
                <a:ea typeface="ＭＳ Ｐゴシック" charset="-128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38200" y="3884613"/>
              <a:ext cx="1584325" cy="4318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2200" b="1" dirty="0" smtClean="0">
                  <a:solidFill>
                    <a:srgbClr val="0070C0"/>
                  </a:solidFill>
                  <a:latin typeface="+mj-lt"/>
                  <a:ea typeface="ＭＳ Ｐゴシック" charset="-128"/>
                  <a:cs typeface="+mn-cs"/>
                </a:rPr>
                <a:t>Matching</a:t>
              </a:r>
              <a:endParaRPr lang="en-GB" sz="2200" dirty="0">
                <a:solidFill>
                  <a:srgbClr val="0070C0"/>
                </a:solidFill>
                <a:latin typeface="+mj-lt"/>
                <a:ea typeface="ＭＳ Ｐゴシック" charset="-128"/>
                <a:cs typeface="+mn-cs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16200000">
              <a:off x="-965201" y="3301999"/>
              <a:ext cx="2808288" cy="49371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2600" b="1" dirty="0">
                  <a:latin typeface="+mj-lt"/>
                  <a:ea typeface="ＭＳ Ｐゴシック" charset="-128"/>
                  <a:cs typeface="+mn-cs"/>
                </a:rPr>
                <a:t>Prior knowledge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943600" y="1981200"/>
            <a:ext cx="2808288" cy="4937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2600" b="1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+mn-cs"/>
              </a:rPr>
              <a:t>Sensory Detail</a:t>
            </a:r>
            <a:endParaRPr lang="en-GB" sz="2600" b="1" dirty="0">
              <a:solidFill>
                <a:schemeClr val="bg1"/>
              </a:solidFill>
              <a:latin typeface="+mj-lt"/>
              <a:ea typeface="ＭＳ Ｐゴシック" charset="-128"/>
              <a:cs typeface="+mn-cs"/>
            </a:endParaRPr>
          </a:p>
        </p:txBody>
      </p:sp>
      <p:pic>
        <p:nvPicPr>
          <p:cNvPr id="20" name="8547EDAC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59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010400" y="25908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Low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1" name="8AF0F7AD.WAV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3200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6858000" y="32004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Medium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2" name="F8231919.WAV">
            <a:hlinkClick r:id=""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3886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7010400" y="38100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High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73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0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0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0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9" grpId="0"/>
      <p:bldP spid="11" grpId="0"/>
      <p:bldP spid="2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62000" y="1828799"/>
            <a:ext cx="8077200" cy="43603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Predicting spoken words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000" dirty="0" smtClean="0"/>
              <a:t>Vocoded Speech</a:t>
            </a: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/>
              <a:t>Sohoglu</a:t>
            </a:r>
            <a:r>
              <a:rPr lang="en-US" dirty="0" smtClean="0"/>
              <a:t>, </a:t>
            </a:r>
            <a:r>
              <a:rPr lang="en-US" dirty="0" err="1" smtClean="0"/>
              <a:t>Peelle</a:t>
            </a:r>
            <a:r>
              <a:rPr lang="en-US" dirty="0" smtClean="0"/>
              <a:t>, Carlyon &amp; Davis (2012, </a:t>
            </a:r>
            <a:r>
              <a:rPr lang="en-US" i="1" dirty="0" smtClean="0"/>
              <a:t>J. Neuroscience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0400" y="-76200"/>
            <a:ext cx="1200150" cy="160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400" y="2667000"/>
            <a:ext cx="598170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92086" y="2144712"/>
            <a:ext cx="2586039" cy="2808288"/>
            <a:chOff x="192086" y="2144712"/>
            <a:chExt cx="2586039" cy="2808288"/>
          </a:xfrm>
        </p:grpSpPr>
        <p:sp>
          <p:nvSpPr>
            <p:cNvPr id="13" name="TextBox 12"/>
            <p:cNvSpPr txBox="1"/>
            <p:nvPr/>
          </p:nvSpPr>
          <p:spPr>
            <a:xfrm>
              <a:off x="838200" y="2743200"/>
              <a:ext cx="1320800" cy="43088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2200" b="1" dirty="0" smtClean="0">
                  <a:solidFill>
                    <a:srgbClr val="00B0F0"/>
                  </a:solidFill>
                  <a:latin typeface="+mj-lt"/>
                  <a:ea typeface="ＭＳ Ｐゴシック" charset="-128"/>
                  <a:cs typeface="+mn-cs"/>
                </a:rPr>
                <a:t>Neutral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38200" y="3319463"/>
              <a:ext cx="1939925" cy="43021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2200" b="1" dirty="0" smtClean="0">
                  <a:solidFill>
                    <a:srgbClr val="FF0000"/>
                  </a:solidFill>
                  <a:latin typeface="+mj-lt"/>
                  <a:ea typeface="ＭＳ Ｐゴシック" charset="-128"/>
                  <a:cs typeface="+mn-cs"/>
                </a:rPr>
                <a:t>Mismatching</a:t>
              </a:r>
              <a:endParaRPr lang="en-GB" sz="2200" dirty="0">
                <a:solidFill>
                  <a:srgbClr val="FF0000"/>
                </a:solidFill>
                <a:latin typeface="+mj-lt"/>
                <a:ea typeface="ＭＳ Ｐゴシック" charset="-128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38200" y="3884613"/>
              <a:ext cx="1584325" cy="4318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2200" b="1" dirty="0" smtClean="0">
                  <a:solidFill>
                    <a:srgbClr val="0070C0"/>
                  </a:solidFill>
                  <a:latin typeface="+mj-lt"/>
                  <a:ea typeface="ＭＳ Ｐゴシック" charset="-128"/>
                  <a:cs typeface="+mn-cs"/>
                </a:rPr>
                <a:t>Matching</a:t>
              </a:r>
              <a:endParaRPr lang="en-GB" sz="2200" dirty="0">
                <a:solidFill>
                  <a:srgbClr val="0070C0"/>
                </a:solidFill>
                <a:latin typeface="+mj-lt"/>
                <a:ea typeface="ＭＳ Ｐゴシック" charset="-128"/>
                <a:cs typeface="+mn-cs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16200000">
              <a:off x="-965201" y="3301999"/>
              <a:ext cx="2808288" cy="49371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2600" b="1" dirty="0">
                  <a:latin typeface="+mj-lt"/>
                  <a:ea typeface="ＭＳ Ｐゴシック" charset="-128"/>
                  <a:cs typeface="+mn-cs"/>
                </a:rPr>
                <a:t>Prior knowledge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943600" y="1981200"/>
            <a:ext cx="2808288" cy="4937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2600" b="1" dirty="0" smtClean="0">
                <a:solidFill>
                  <a:schemeClr val="bg1"/>
                </a:solidFill>
                <a:latin typeface="+mj-lt"/>
                <a:ea typeface="ＭＳ Ｐゴシック" charset="-128"/>
                <a:cs typeface="+mn-cs"/>
              </a:rPr>
              <a:t>Sensory Detail</a:t>
            </a:r>
            <a:endParaRPr lang="en-GB" sz="2600" b="1" dirty="0">
              <a:solidFill>
                <a:schemeClr val="bg1"/>
              </a:solidFill>
              <a:latin typeface="+mj-lt"/>
              <a:ea typeface="ＭＳ Ｐゴシック" charset="-128"/>
              <a:cs typeface="+mn-cs"/>
            </a:endParaRPr>
          </a:p>
        </p:txBody>
      </p:sp>
      <p:pic>
        <p:nvPicPr>
          <p:cNvPr id="20" name="8547EDAC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59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010400" y="25908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Low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1" name="8AF0F7AD.WAV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3200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6858000" y="32004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Medium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2" name="F8231919.WAV">
            <a:hlinkClick r:id=""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3886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7010400" y="38100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High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872" t="1782" r="-4011"/>
          <a:stretch/>
        </p:blipFill>
        <p:spPr>
          <a:xfrm>
            <a:off x="2733648" y="1904851"/>
            <a:ext cx="6026942" cy="4193072"/>
          </a:xfrm>
          <a:prstGeom prst="rect">
            <a:avLst/>
          </a:prstGeom>
          <a:solidFill>
            <a:srgbClr val="FFFFFF"/>
          </a:solidFill>
          <a:ln w="76200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52075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0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0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0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9" grpId="0"/>
      <p:bldP spid="11" grpId="0"/>
      <p:bldP spid="24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Predicting spoken words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000" dirty="0" smtClean="0"/>
              <a:t>Vocoded Speech</a:t>
            </a:r>
            <a:endParaRPr lang="en-US" sz="2000" dirty="0"/>
          </a:p>
        </p:txBody>
      </p:sp>
      <p:sp>
        <p:nvSpPr>
          <p:cNvPr id="73" name="Rectangle 9"/>
          <p:cNvSpPr>
            <a:spLocks/>
          </p:cNvSpPr>
          <p:nvPr/>
        </p:nvSpPr>
        <p:spPr bwMode="auto">
          <a:xfrm>
            <a:off x="228600" y="1600200"/>
            <a:ext cx="87630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/>
          <a:lstStyle/>
          <a:p>
            <a:pPr algn="l">
              <a:spcBef>
                <a:spcPts val="1438"/>
              </a:spcBef>
            </a:pPr>
            <a:r>
              <a:rPr lang="en-GB" sz="2800" dirty="0" smtClean="0">
                <a:latin typeface="Arial" charset="0"/>
                <a:ea typeface="ＭＳ Ｐゴシック" charset="0"/>
                <a:cs typeface="Arial" charset="0"/>
                <a:sym typeface="Arial" charset="0"/>
              </a:rPr>
              <a:t>MEG shows temporal sequence of neural processes</a:t>
            </a:r>
            <a:endParaRPr lang="en-GB" sz="2800" dirty="0">
              <a:effectLst/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0929"/>
          <a:stretch/>
        </p:blipFill>
        <p:spPr>
          <a:xfrm>
            <a:off x="533400" y="2135502"/>
            <a:ext cx="8153400" cy="426529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9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/>
              <a:t>Sohoglu</a:t>
            </a:r>
            <a:r>
              <a:rPr lang="en-US" dirty="0" smtClean="0"/>
              <a:t>, </a:t>
            </a:r>
            <a:r>
              <a:rPr lang="en-US" dirty="0" err="1" smtClean="0"/>
              <a:t>Peelle</a:t>
            </a:r>
            <a:r>
              <a:rPr lang="en-US" dirty="0" smtClean="0"/>
              <a:t>, Carlyon &amp; Davis (2012, </a:t>
            </a:r>
            <a:r>
              <a:rPr lang="en-US" i="1" dirty="0" smtClean="0"/>
              <a:t>J. Neuroscience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647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Predicting spoken words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000" dirty="0" smtClean="0"/>
              <a:t>Vocoded Speech</a:t>
            </a:r>
            <a:endParaRPr lang="en-US" sz="2000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/>
              <a:t>Sohoglu</a:t>
            </a:r>
            <a:r>
              <a:rPr lang="en-US" dirty="0" smtClean="0"/>
              <a:t>, </a:t>
            </a:r>
            <a:r>
              <a:rPr lang="en-US" dirty="0" err="1" smtClean="0"/>
              <a:t>Peelle</a:t>
            </a:r>
            <a:r>
              <a:rPr lang="en-US" dirty="0" smtClean="0"/>
              <a:t>, Carlyon &amp; Davis (2012, </a:t>
            </a:r>
            <a:r>
              <a:rPr lang="en-US" i="1" dirty="0" smtClean="0"/>
              <a:t>J. Neuroscience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862" y="3733800"/>
            <a:ext cx="2442201" cy="15819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5826" y="1794063"/>
            <a:ext cx="2368814" cy="155873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2400" y="1749806"/>
            <a:ext cx="4959155" cy="492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271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053138" y="-152400"/>
            <a:ext cx="2505075" cy="1447800"/>
          </a:xfrm>
        </p:spPr>
        <p:txBody>
          <a:bodyPr/>
          <a:lstStyle/>
          <a:p>
            <a:r>
              <a:rPr lang="en-US" dirty="0" smtClean="0"/>
              <a:t>1. </a:t>
            </a:r>
            <a:r>
              <a:rPr lang="en-US" dirty="0" err="1" smtClean="0"/>
              <a:t>Vocoded</a:t>
            </a:r>
            <a:r>
              <a:rPr lang="en-US" dirty="0" smtClean="0"/>
              <a:t> Speech</a:t>
            </a:r>
            <a:endParaRPr lang="en-US" dirty="0"/>
          </a:p>
        </p:txBody>
      </p:sp>
      <p:sp>
        <p:nvSpPr>
          <p:cNvPr id="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6705600" cy="5257800"/>
          </a:xfrm>
        </p:spPr>
        <p:txBody>
          <a:bodyPr>
            <a:norm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Neural oscillations </a:t>
            </a:r>
            <a:r>
              <a:rPr lang="en-US" sz="2800" dirty="0">
                <a:solidFill>
                  <a:srgbClr val="FFFFFF"/>
                </a:solidFill>
              </a:rPr>
              <a:t>in the superior  temporal </a:t>
            </a:r>
            <a:r>
              <a:rPr lang="en-US" sz="2800" dirty="0" err="1" smtClean="0">
                <a:solidFill>
                  <a:srgbClr val="FFFFFF"/>
                </a:solidFill>
              </a:rPr>
              <a:t>gyrus</a:t>
            </a:r>
            <a:r>
              <a:rPr lang="en-US" sz="2800" dirty="0" smtClean="0">
                <a:solidFill>
                  <a:srgbClr val="FFFFFF"/>
                </a:solidFill>
              </a:rPr>
              <a:t> entrain to intelligible speech</a:t>
            </a:r>
          </a:p>
          <a:p>
            <a:pPr marL="457200" indent="-457200">
              <a:buFont typeface="Arial"/>
              <a:buChar char="•"/>
            </a:pPr>
            <a:endParaRPr lang="en-US" sz="2800" dirty="0" smtClean="0">
              <a:solidFill>
                <a:srgbClr val="FFFFFF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Top-down perceptual learning </a:t>
            </a:r>
            <a:br>
              <a:rPr lang="en-US" sz="2800" dirty="0" smtClean="0">
                <a:solidFill>
                  <a:srgbClr val="FFFFFF"/>
                </a:solidFill>
              </a:rPr>
            </a:br>
            <a:r>
              <a:rPr lang="en-US" sz="2800" dirty="0" smtClean="0">
                <a:solidFill>
                  <a:srgbClr val="FFFFFF"/>
                </a:solidFill>
              </a:rPr>
              <a:t>assists speech understanding</a:t>
            </a:r>
          </a:p>
          <a:p>
            <a:pPr marL="457200" indent="-457200">
              <a:buFont typeface="Arial"/>
              <a:buChar char="•"/>
            </a:pPr>
            <a:endParaRPr lang="en-US" sz="2800" dirty="0">
              <a:solidFill>
                <a:srgbClr val="FFFFFF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err="1" smtClean="0">
                <a:solidFill>
                  <a:srgbClr val="FFFFFF"/>
                </a:solidFill>
              </a:rPr>
              <a:t>Fronto</a:t>
            </a:r>
            <a:r>
              <a:rPr lang="en-US" sz="2800" dirty="0" smtClean="0">
                <a:solidFill>
                  <a:srgbClr val="FFFFFF"/>
                </a:solidFill>
              </a:rPr>
              <a:t>-temporal, predictive </a:t>
            </a:r>
            <a:br>
              <a:rPr lang="en-US" sz="2800" dirty="0" smtClean="0">
                <a:solidFill>
                  <a:srgbClr val="FFFFFF"/>
                </a:solidFill>
              </a:rPr>
            </a:br>
            <a:r>
              <a:rPr lang="en-US" sz="2800" dirty="0" smtClean="0">
                <a:solidFill>
                  <a:srgbClr val="FFFFFF"/>
                </a:solidFill>
              </a:rPr>
              <a:t>mechanisms contribute to perceptual analysis and </a:t>
            </a:r>
            <a:br>
              <a:rPr lang="en-US" sz="2800" dirty="0" smtClean="0">
                <a:solidFill>
                  <a:srgbClr val="FFFFFF"/>
                </a:solidFill>
              </a:rPr>
            </a:br>
            <a:r>
              <a:rPr lang="en-US" sz="2800" dirty="0" smtClean="0">
                <a:solidFill>
                  <a:srgbClr val="FFFFFF"/>
                </a:solidFill>
              </a:rPr>
              <a:t>retuning</a:t>
            </a:r>
            <a:endParaRPr lang="en-US" sz="2800" dirty="0">
              <a:solidFill>
                <a:srgbClr val="FFFFFF"/>
              </a:solidFill>
            </a:endParaRPr>
          </a:p>
        </p:txBody>
      </p:sp>
      <p:grpSp>
        <p:nvGrpSpPr>
          <p:cNvPr id="12" name="Group 10"/>
          <p:cNvGrpSpPr>
            <a:grpSpLocks/>
          </p:cNvGrpSpPr>
          <p:nvPr/>
        </p:nvGrpSpPr>
        <p:grpSpPr bwMode="auto">
          <a:xfrm>
            <a:off x="7086600" y="3276600"/>
            <a:ext cx="1638300" cy="1873543"/>
            <a:chOff x="0" y="0"/>
            <a:chExt cx="1560" cy="1784"/>
          </a:xfrm>
        </p:grpSpPr>
        <p:pic>
          <p:nvPicPr>
            <p:cNvPr id="13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16"/>
              <a:ext cx="1512" cy="1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9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1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2200" y="5029200"/>
            <a:ext cx="1658202" cy="137160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2800" y="5372306"/>
            <a:ext cx="1955800" cy="139851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8892"/>
          <a:stretch/>
        </p:blipFill>
        <p:spPr>
          <a:xfrm>
            <a:off x="6858000" y="1219200"/>
            <a:ext cx="1669907" cy="1892300"/>
          </a:xfrm>
          <a:prstGeom prst="rect">
            <a:avLst/>
          </a:prstGeom>
          <a:solidFill>
            <a:srgbClr val="FFFFFF"/>
          </a:solidFill>
          <a:ln w="57150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77481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8468512"/>
              </p:ext>
            </p:extLst>
          </p:nvPr>
        </p:nvGraphicFramePr>
        <p:xfrm>
          <a:off x="381000" y="533400"/>
          <a:ext cx="8229600" cy="5668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75582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B0A81BC-4459-7E40-AB50-488A345A59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i="1" dirty="0" smtClean="0"/>
              <a:t>“Prediction </a:t>
            </a:r>
            <a:r>
              <a:rPr lang="en-US" sz="3600" i="1" dirty="0"/>
              <a:t>is very difficult, </a:t>
            </a:r>
            <a:r>
              <a:rPr lang="en-US" sz="3600" i="1" dirty="0" smtClean="0"/>
              <a:t/>
            </a:r>
            <a:br>
              <a:rPr lang="en-US" sz="3600" i="1" dirty="0" smtClean="0"/>
            </a:br>
            <a:r>
              <a:rPr lang="en-US" sz="3600" i="1" dirty="0" smtClean="0"/>
              <a:t>especially </a:t>
            </a:r>
            <a:r>
              <a:rPr lang="en-US" sz="3600" i="1" dirty="0"/>
              <a:t>about the </a:t>
            </a:r>
            <a:r>
              <a:rPr lang="en-US" sz="3600" i="1" dirty="0" smtClean="0"/>
              <a:t>future”</a:t>
            </a:r>
            <a:endParaRPr lang="en-US" sz="2800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57400"/>
            <a:ext cx="2794000" cy="3949700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33400" y="61722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Niels</a:t>
            </a:r>
            <a:r>
              <a:rPr lang="en-US" dirty="0" smtClean="0"/>
              <a:t> Bohr (1885-1962)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5029200" y="2057400"/>
            <a:ext cx="3200400" cy="4484132"/>
            <a:chOff x="5029200" y="2057400"/>
            <a:chExt cx="3200400" cy="448413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29200" y="2057400"/>
              <a:ext cx="3200400" cy="3988377"/>
            </a:xfrm>
            <a:prstGeom prst="rect">
              <a:avLst/>
            </a:prstGeom>
            <a:solidFill>
              <a:schemeClr val="tx1"/>
            </a:solidFill>
          </p:spPr>
        </p:pic>
        <p:sp>
          <p:nvSpPr>
            <p:cNvPr id="11" name="TextBox 10"/>
            <p:cNvSpPr txBox="1"/>
            <p:nvPr/>
          </p:nvSpPr>
          <p:spPr>
            <a:xfrm>
              <a:off x="5029200" y="6172200"/>
              <a:ext cx="30716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Bastos</a:t>
              </a:r>
              <a:r>
                <a:rPr lang="en-US" dirty="0" smtClean="0"/>
                <a:t> et al. (2012, </a:t>
              </a:r>
              <a:r>
                <a:rPr lang="en-US" i="1" dirty="0" smtClean="0"/>
                <a:t>Neuron</a:t>
              </a:r>
              <a:r>
                <a:rPr lang="en-US" dirty="0" smtClean="0"/>
                <a:t>)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60955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467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9493" b="55501"/>
          <a:stretch>
            <a:fillRect/>
          </a:stretch>
        </p:blipFill>
        <p:spPr bwMode="auto">
          <a:xfrm>
            <a:off x="609600" y="1731774"/>
            <a:ext cx="4357688" cy="4894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56467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66294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sz="3600" dirty="0" smtClean="0">
                <a:cs typeface="+mj-cs"/>
              </a:rPr>
              <a:t>Spoken words/</a:t>
            </a:r>
            <a:r>
              <a:rPr lang="en-GB" sz="3600" dirty="0" err="1" smtClean="0">
                <a:cs typeface="+mj-cs"/>
              </a:rPr>
              <a:t>pseudowords</a:t>
            </a:r>
            <a:r>
              <a:rPr lang="en-GB" sz="3600" dirty="0" smtClean="0">
                <a:cs typeface="+mj-cs"/>
              </a:rPr>
              <a:t> </a:t>
            </a:r>
            <a:r>
              <a:rPr lang="en-GB" sz="3200" dirty="0" smtClean="0">
                <a:cs typeface="+mj-cs"/>
              </a:rPr>
              <a:t/>
            </a:r>
            <a:br>
              <a:rPr lang="en-GB" sz="3200" dirty="0" smtClean="0">
                <a:cs typeface="+mj-cs"/>
              </a:rPr>
            </a:br>
            <a:r>
              <a:rPr lang="en-GB" sz="2400" b="0" dirty="0" smtClean="0"/>
              <a:t>(meta-analysis,11 PET/fMRI</a:t>
            </a:r>
            <a:r>
              <a:rPr lang="en-GB" sz="2400" b="0" dirty="0"/>
              <a:t> </a:t>
            </a:r>
            <a:r>
              <a:rPr lang="en-GB" sz="2400" b="0" dirty="0" smtClean="0"/>
              <a:t>studies)</a:t>
            </a:r>
            <a:endParaRPr lang="en-GB" sz="2000" b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1800" dirty="0" err="1" smtClean="0"/>
              <a:t>Recognising</a:t>
            </a:r>
            <a:r>
              <a:rPr lang="en-US" sz="1800" dirty="0" smtClean="0"/>
              <a:t> words</a:t>
            </a:r>
            <a:endParaRPr lang="en-US" sz="1800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Davis &amp; Gaskell (2009, </a:t>
            </a:r>
            <a:r>
              <a:rPr lang="en-US" i="1" dirty="0">
                <a:latin typeface="Arial"/>
                <a:cs typeface="Arial"/>
              </a:rPr>
              <a:t>Phil Trans </a:t>
            </a:r>
            <a:r>
              <a:rPr lang="en-US" i="1" dirty="0" smtClean="0">
                <a:latin typeface="Arial"/>
                <a:cs typeface="Arial"/>
              </a:rPr>
              <a:t>B</a:t>
            </a:r>
            <a:r>
              <a:rPr lang="en-US" dirty="0">
                <a:latin typeface="Arial"/>
                <a:cs typeface="Arial"/>
              </a:rPr>
              <a:t>)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-12346"/>
            <a:ext cx="1371600" cy="137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21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3801803"/>
            <a:ext cx="4050218" cy="3035962"/>
          </a:xfrm>
          <a:prstGeom prst="rect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22"/>
          <p:cNvSpPr>
            <a:spLocks/>
          </p:cNvSpPr>
          <p:nvPr/>
        </p:nvSpPr>
        <p:spPr bwMode="auto">
          <a:xfrm rot="19856724">
            <a:off x="7212497" y="4604540"/>
            <a:ext cx="1296873" cy="854529"/>
          </a:xfrm>
          <a:prstGeom prst="rightArrow">
            <a:avLst>
              <a:gd name="adj1" fmla="val 32000"/>
              <a:gd name="adj2" fmla="val 51769"/>
            </a:avLst>
          </a:prstGeom>
          <a:noFill/>
          <a:ln w="508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016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" name="AutoShape 23"/>
          <p:cNvSpPr>
            <a:spLocks/>
          </p:cNvSpPr>
          <p:nvPr/>
        </p:nvSpPr>
        <p:spPr bwMode="auto">
          <a:xfrm rot="8140924">
            <a:off x="5905207" y="5513054"/>
            <a:ext cx="1296873" cy="854529"/>
          </a:xfrm>
          <a:prstGeom prst="rightArrow">
            <a:avLst>
              <a:gd name="adj1" fmla="val 32000"/>
              <a:gd name="adj2" fmla="val 51769"/>
            </a:avLst>
          </a:prstGeom>
          <a:noFill/>
          <a:ln w="508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016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943600" y="6400799"/>
            <a:ext cx="890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ventral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329875" y="4876799"/>
            <a:ext cx="813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dorsal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7191371" y="5293800"/>
            <a:ext cx="1266829" cy="1400132"/>
            <a:chOff x="7191371" y="5293800"/>
            <a:chExt cx="1266829" cy="1400132"/>
          </a:xfrm>
        </p:grpSpPr>
        <p:sp>
          <p:nvSpPr>
            <p:cNvPr id="15" name="AutoShape 23"/>
            <p:cNvSpPr>
              <a:spLocks/>
            </p:cNvSpPr>
            <p:nvPr/>
          </p:nvSpPr>
          <p:spPr bwMode="auto">
            <a:xfrm rot="2700000">
              <a:off x="6970199" y="5514972"/>
              <a:ext cx="1296873" cy="854529"/>
            </a:xfrm>
            <a:prstGeom prst="rightArrow">
              <a:avLst>
                <a:gd name="adj1" fmla="val 32000"/>
                <a:gd name="adj2" fmla="val 51769"/>
              </a:avLst>
            </a:prstGeom>
            <a:noFill/>
            <a:ln w="508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1016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145156" y="6324600"/>
              <a:ext cx="3130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?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98470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/>
      <p:bldP spid="13" grpId="1"/>
      <p:bldP spid="14" grpId="0"/>
      <p:bldP spid="1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4800" y="1981200"/>
            <a:ext cx="5410200" cy="4267200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6324600" cy="1143000"/>
          </a:xfrm>
        </p:spPr>
        <p:txBody>
          <a:bodyPr/>
          <a:lstStyle/>
          <a:p>
            <a:pPr>
              <a:defRPr/>
            </a:pPr>
            <a:r>
              <a:rPr lang="en-GB" sz="3600" dirty="0" smtClean="0">
                <a:cs typeface="+mj-cs"/>
              </a:rPr>
              <a:t>Recognising spoken words</a:t>
            </a:r>
            <a:r>
              <a:rPr lang="en-GB" sz="2800" dirty="0" smtClean="0">
                <a:cs typeface="+mj-cs"/>
              </a:rPr>
              <a:t/>
            </a:r>
            <a:br>
              <a:rPr lang="en-GB" sz="2800" dirty="0" smtClean="0">
                <a:cs typeface="+mj-cs"/>
              </a:rPr>
            </a:br>
            <a:r>
              <a:rPr lang="en-GB" sz="2400" dirty="0" smtClean="0">
                <a:cs typeface="+mj-cs"/>
              </a:rPr>
              <a:t>(cf. Cohort / TRACE / </a:t>
            </a:r>
            <a:r>
              <a:rPr lang="en-GB" sz="2400" dirty="0" err="1" smtClean="0">
                <a:cs typeface="+mj-cs"/>
              </a:rPr>
              <a:t>etc</a:t>
            </a:r>
            <a:r>
              <a:rPr lang="en-GB" sz="2400" dirty="0" smtClean="0">
                <a:cs typeface="+mj-cs"/>
              </a:rPr>
              <a:t>)</a:t>
            </a:r>
            <a:endParaRPr lang="en-GB" sz="2000" dirty="0" smtClean="0">
              <a:cs typeface="+mj-cs"/>
            </a:endParaRPr>
          </a:p>
        </p:txBody>
      </p:sp>
      <p:sp>
        <p:nvSpPr>
          <p:cNvPr id="1452035" name="Rectangle 3"/>
          <p:cNvSpPr>
            <a:spLocks noChangeArrowheads="1"/>
          </p:cNvSpPr>
          <p:nvPr/>
        </p:nvSpPr>
        <p:spPr bwMode="auto">
          <a:xfrm>
            <a:off x="317500" y="1030288"/>
            <a:ext cx="4572000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54000" rIns="54000">
            <a:spAutoFit/>
          </a:bodyPr>
          <a:lstStyle/>
          <a:p>
            <a:pPr algn="l"/>
            <a:endParaRPr lang="en-GB" b="1" baseline="0" dirty="0">
              <a:solidFill>
                <a:srgbClr val="800000"/>
              </a:solidFill>
              <a:latin typeface="Times New Roman" charset="0"/>
            </a:endParaRPr>
          </a:p>
          <a:p>
            <a:pPr algn="l"/>
            <a:r>
              <a:rPr lang="en-GB" sz="2800" b="1" baseline="0" dirty="0">
                <a:latin typeface="Times New Roman" charset="0"/>
              </a:rPr>
              <a:t> </a:t>
            </a:r>
            <a:r>
              <a:rPr lang="en-GB" sz="2800" b="1" baseline="0" dirty="0" smtClean="0">
                <a:latin typeface="Times New Roman" charset="0"/>
              </a:rPr>
              <a:t>“</a:t>
            </a:r>
            <a:r>
              <a:rPr lang="en-GB" sz="2800" b="1" baseline="0" dirty="0" err="1" smtClean="0">
                <a:latin typeface="Times New Roman" charset="0"/>
              </a:rPr>
              <a:t>formu</a:t>
            </a:r>
            <a:r>
              <a:rPr lang="en-GB" sz="2800" b="1" baseline="0" dirty="0" smtClean="0">
                <a:latin typeface="Times New Roman" charset="0"/>
              </a:rPr>
              <a:t>…</a:t>
            </a:r>
            <a:endParaRPr lang="en-GB" sz="2800" b="1" baseline="0" dirty="0">
              <a:latin typeface="Times New Roman" charset="0"/>
            </a:endParaRPr>
          </a:p>
        </p:txBody>
      </p:sp>
      <p:grpSp>
        <p:nvGrpSpPr>
          <p:cNvPr id="23555" name="Group 4"/>
          <p:cNvGrpSpPr>
            <a:grpSpLocks/>
          </p:cNvGrpSpPr>
          <p:nvPr/>
        </p:nvGrpSpPr>
        <p:grpSpPr bwMode="auto">
          <a:xfrm>
            <a:off x="420688" y="1930401"/>
            <a:ext cx="5294313" cy="3952875"/>
            <a:chOff x="265" y="1216"/>
            <a:chExt cx="3335" cy="2490"/>
          </a:xfrm>
        </p:grpSpPr>
        <p:sp>
          <p:nvSpPr>
            <p:cNvPr id="1452038" name="Oval 6"/>
            <p:cNvSpPr>
              <a:spLocks noChangeArrowheads="1"/>
            </p:cNvSpPr>
            <p:nvPr/>
          </p:nvSpPr>
          <p:spPr bwMode="auto">
            <a:xfrm>
              <a:off x="1907" y="2408"/>
              <a:ext cx="231" cy="231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accent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800000"/>
                </a:solidFill>
                <a:cs typeface="+mn-cs"/>
              </a:endParaRPr>
            </a:p>
          </p:txBody>
        </p:sp>
        <p:sp>
          <p:nvSpPr>
            <p:cNvPr id="1452039" name="Oval 7"/>
            <p:cNvSpPr>
              <a:spLocks noChangeArrowheads="1"/>
            </p:cNvSpPr>
            <p:nvPr/>
          </p:nvSpPr>
          <p:spPr bwMode="auto">
            <a:xfrm>
              <a:off x="899" y="2288"/>
              <a:ext cx="231" cy="231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accent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800000"/>
                </a:solidFill>
                <a:cs typeface="+mn-cs"/>
              </a:endParaRPr>
            </a:p>
          </p:txBody>
        </p:sp>
        <p:sp>
          <p:nvSpPr>
            <p:cNvPr id="1452040" name="AutoShape 8"/>
            <p:cNvSpPr>
              <a:spLocks noChangeArrowheads="1"/>
            </p:cNvSpPr>
            <p:nvPr/>
          </p:nvSpPr>
          <p:spPr bwMode="auto">
            <a:xfrm>
              <a:off x="265" y="2496"/>
              <a:ext cx="1220" cy="61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/>
            <a:p>
              <a:pPr algn="l">
                <a:defRPr/>
              </a:pPr>
              <a:r>
                <a:rPr lang="en-GB" sz="2400" b="1" baseline="0" dirty="0" smtClean="0">
                  <a:solidFill>
                    <a:schemeClr val="accent4"/>
                  </a:solidFill>
                  <a:latin typeface="Courier New" charset="0"/>
                  <a:cs typeface="+mn-cs"/>
                </a:rPr>
                <a:t>Formula</a:t>
              </a:r>
              <a:endParaRPr lang="en-GB" sz="2400" baseline="0" dirty="0">
                <a:solidFill>
                  <a:schemeClr val="accent4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1452041" name="AutoShape 9"/>
            <p:cNvSpPr>
              <a:spLocks noChangeArrowheads="1"/>
            </p:cNvSpPr>
            <p:nvPr/>
          </p:nvSpPr>
          <p:spPr bwMode="auto">
            <a:xfrm>
              <a:off x="1745" y="2573"/>
              <a:ext cx="1526" cy="40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/>
            <a:p>
              <a:pPr algn="l">
                <a:defRPr/>
              </a:pPr>
              <a:r>
                <a:rPr lang="en-GB" sz="2400" b="1" baseline="0" dirty="0" smtClean="0">
                  <a:solidFill>
                    <a:srgbClr val="99CC00"/>
                  </a:solidFill>
                  <a:latin typeface="Courier New" charset="0"/>
                  <a:cs typeface="+mn-cs"/>
                </a:rPr>
                <a:t>Format</a:t>
              </a:r>
              <a:endParaRPr lang="en-GB" sz="2400" baseline="0" dirty="0">
                <a:solidFill>
                  <a:srgbClr val="99CC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1452042" name="Oval 10"/>
            <p:cNvSpPr>
              <a:spLocks noChangeArrowheads="1"/>
            </p:cNvSpPr>
            <p:nvPr/>
          </p:nvSpPr>
          <p:spPr bwMode="auto">
            <a:xfrm>
              <a:off x="2838" y="1674"/>
              <a:ext cx="231" cy="231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accent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800000"/>
                </a:solidFill>
                <a:cs typeface="+mn-cs"/>
              </a:endParaRPr>
            </a:p>
          </p:txBody>
        </p:sp>
        <p:sp>
          <p:nvSpPr>
            <p:cNvPr id="1452043" name="Oval 11"/>
            <p:cNvSpPr>
              <a:spLocks noChangeArrowheads="1"/>
            </p:cNvSpPr>
            <p:nvPr/>
          </p:nvSpPr>
          <p:spPr bwMode="auto">
            <a:xfrm>
              <a:off x="1409" y="2924"/>
              <a:ext cx="231" cy="231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accent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800000"/>
                </a:solidFill>
                <a:cs typeface="+mn-cs"/>
              </a:endParaRPr>
            </a:p>
          </p:txBody>
        </p:sp>
        <p:sp>
          <p:nvSpPr>
            <p:cNvPr id="1452044" name="AutoShape 12"/>
            <p:cNvSpPr>
              <a:spLocks noChangeArrowheads="1"/>
            </p:cNvSpPr>
            <p:nvPr/>
          </p:nvSpPr>
          <p:spPr bwMode="auto">
            <a:xfrm>
              <a:off x="2775" y="1392"/>
              <a:ext cx="610" cy="61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/>
            <a:p>
              <a:pPr algn="l">
                <a:defRPr/>
              </a:pPr>
              <a:r>
                <a:rPr lang="en-GB" sz="2400" b="1" baseline="0" dirty="0" smtClean="0">
                  <a:solidFill>
                    <a:srgbClr val="99CC00"/>
                  </a:solidFill>
                  <a:latin typeface="Courier New" charset="0"/>
                  <a:cs typeface="+mn-cs"/>
                </a:rPr>
                <a:t>Fish</a:t>
              </a:r>
              <a:endParaRPr lang="en-GB" sz="2400" b="1" baseline="0" dirty="0">
                <a:solidFill>
                  <a:srgbClr val="99CC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1452045" name="AutoShape 13"/>
            <p:cNvSpPr>
              <a:spLocks noChangeArrowheads="1"/>
            </p:cNvSpPr>
            <p:nvPr/>
          </p:nvSpPr>
          <p:spPr bwMode="auto">
            <a:xfrm>
              <a:off x="1292" y="3116"/>
              <a:ext cx="1118" cy="336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/>
            <a:p>
              <a:pPr algn="l">
                <a:defRPr/>
              </a:pPr>
              <a:r>
                <a:rPr lang="en-GB" sz="2400" b="1" baseline="0" dirty="0" smtClean="0">
                  <a:solidFill>
                    <a:srgbClr val="99CC00"/>
                  </a:solidFill>
                  <a:latin typeface="Courier New" charset="0"/>
                  <a:cs typeface="+mn-cs"/>
                </a:rPr>
                <a:t>Feed</a:t>
              </a:r>
              <a:endParaRPr lang="en-GB" sz="2400" b="1" baseline="0" dirty="0">
                <a:solidFill>
                  <a:srgbClr val="99CC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1452046" name="Oval 14"/>
            <p:cNvSpPr>
              <a:spLocks noChangeArrowheads="1"/>
            </p:cNvSpPr>
            <p:nvPr/>
          </p:nvSpPr>
          <p:spPr bwMode="auto">
            <a:xfrm>
              <a:off x="2746" y="3369"/>
              <a:ext cx="230" cy="231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accent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800000"/>
                </a:solidFill>
                <a:cs typeface="+mn-cs"/>
              </a:endParaRPr>
            </a:p>
          </p:txBody>
        </p:sp>
        <p:sp>
          <p:nvSpPr>
            <p:cNvPr id="1452047" name="AutoShape 15"/>
            <p:cNvSpPr>
              <a:spLocks noChangeArrowheads="1"/>
            </p:cNvSpPr>
            <p:nvPr/>
          </p:nvSpPr>
          <p:spPr bwMode="auto">
            <a:xfrm>
              <a:off x="2630" y="3096"/>
              <a:ext cx="826" cy="61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/>
            <a:p>
              <a:pPr algn="l">
                <a:defRPr/>
              </a:pPr>
              <a:r>
                <a:rPr lang="en-GB" sz="2400" b="1" baseline="0" dirty="0" smtClean="0">
                  <a:solidFill>
                    <a:srgbClr val="99CC00"/>
                  </a:solidFill>
                  <a:latin typeface="Courier New" charset="0"/>
                  <a:cs typeface="+mn-cs"/>
                </a:rPr>
                <a:t>Please</a:t>
              </a:r>
              <a:endParaRPr lang="en-GB" sz="2400" b="1" baseline="0" dirty="0">
                <a:solidFill>
                  <a:srgbClr val="99CC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1452048" name="Oval 16"/>
            <p:cNvSpPr>
              <a:spLocks noChangeArrowheads="1"/>
            </p:cNvSpPr>
            <p:nvPr/>
          </p:nvSpPr>
          <p:spPr bwMode="auto">
            <a:xfrm>
              <a:off x="3025" y="2400"/>
              <a:ext cx="231" cy="230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accent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800000"/>
                </a:solidFill>
                <a:cs typeface="+mn-cs"/>
              </a:endParaRPr>
            </a:p>
          </p:txBody>
        </p:sp>
        <p:sp>
          <p:nvSpPr>
            <p:cNvPr id="1452049" name="AutoShape 17"/>
            <p:cNvSpPr>
              <a:spLocks noChangeArrowheads="1"/>
            </p:cNvSpPr>
            <p:nvPr/>
          </p:nvSpPr>
          <p:spPr bwMode="auto">
            <a:xfrm>
              <a:off x="2873" y="2109"/>
              <a:ext cx="727" cy="422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/>
            <a:p>
              <a:pPr algn="l">
                <a:defRPr/>
              </a:pPr>
              <a:r>
                <a:rPr lang="en-GB" sz="2400" b="1" baseline="0" dirty="0" smtClean="0">
                  <a:solidFill>
                    <a:srgbClr val="99CC00"/>
                  </a:solidFill>
                  <a:latin typeface="Courier New" charset="0"/>
                  <a:cs typeface="+mn-cs"/>
                </a:rPr>
                <a:t>Can</a:t>
              </a:r>
              <a:endParaRPr lang="en-GB" sz="2400" b="1" baseline="0" dirty="0">
                <a:solidFill>
                  <a:srgbClr val="99CC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1452050" name="Oval 18"/>
            <p:cNvSpPr>
              <a:spLocks noChangeArrowheads="1"/>
            </p:cNvSpPr>
            <p:nvPr/>
          </p:nvSpPr>
          <p:spPr bwMode="auto">
            <a:xfrm>
              <a:off x="442" y="1536"/>
              <a:ext cx="230" cy="231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accent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800000"/>
                </a:solidFill>
                <a:cs typeface="+mn-cs"/>
              </a:endParaRPr>
            </a:p>
          </p:txBody>
        </p:sp>
        <p:sp>
          <p:nvSpPr>
            <p:cNvPr id="1452051" name="AutoShape 19"/>
            <p:cNvSpPr>
              <a:spLocks noChangeArrowheads="1"/>
            </p:cNvSpPr>
            <p:nvPr/>
          </p:nvSpPr>
          <p:spPr bwMode="auto">
            <a:xfrm>
              <a:off x="294" y="1216"/>
              <a:ext cx="998" cy="61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/>
            <a:p>
              <a:pPr algn="l">
                <a:defRPr/>
              </a:pPr>
              <a:r>
                <a:rPr lang="en-GB" sz="2400" b="1" baseline="0" dirty="0" smtClean="0">
                  <a:solidFill>
                    <a:srgbClr val="99CC00"/>
                  </a:solidFill>
                  <a:latin typeface="Courier New" charset="0"/>
                  <a:cs typeface="+mn-cs"/>
                </a:rPr>
                <a:t>Blog</a:t>
              </a:r>
              <a:endParaRPr lang="en-GB" sz="2400" b="1" baseline="0" dirty="0">
                <a:solidFill>
                  <a:srgbClr val="99CC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1452052" name="AutoShape 20"/>
            <p:cNvSpPr>
              <a:spLocks noChangeArrowheads="1"/>
            </p:cNvSpPr>
            <p:nvPr/>
          </p:nvSpPr>
          <p:spPr bwMode="auto">
            <a:xfrm>
              <a:off x="1872" y="1920"/>
              <a:ext cx="824" cy="232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/>
            <a:p>
              <a:pPr algn="l">
                <a:defRPr/>
              </a:pPr>
              <a:r>
                <a:rPr lang="en-GB" sz="2400" b="1" baseline="0" dirty="0" smtClean="0">
                  <a:solidFill>
                    <a:srgbClr val="99CC00"/>
                  </a:solidFill>
                  <a:latin typeface="Courier New" charset="0"/>
                  <a:cs typeface="+mn-cs"/>
                </a:rPr>
                <a:t>Force</a:t>
              </a:r>
              <a:endParaRPr lang="en-GB" sz="2400" b="1" baseline="0" dirty="0">
                <a:solidFill>
                  <a:srgbClr val="99CC00"/>
                </a:solidFill>
                <a:latin typeface="Courier New" charset="0"/>
                <a:cs typeface="+mn-cs"/>
              </a:endParaRPr>
            </a:p>
          </p:txBody>
        </p:sp>
        <p:sp>
          <p:nvSpPr>
            <p:cNvPr id="1452053" name="Oval 21"/>
            <p:cNvSpPr>
              <a:spLocks noChangeArrowheads="1"/>
            </p:cNvSpPr>
            <p:nvPr/>
          </p:nvSpPr>
          <p:spPr bwMode="auto">
            <a:xfrm>
              <a:off x="2093" y="1756"/>
              <a:ext cx="231" cy="231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accent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800000"/>
                </a:solidFill>
                <a:cs typeface="+mn-cs"/>
              </a:endParaRPr>
            </a:p>
          </p:txBody>
        </p:sp>
      </p:grpSp>
      <p:grpSp>
        <p:nvGrpSpPr>
          <p:cNvPr id="23556" name="Group 24"/>
          <p:cNvGrpSpPr>
            <a:grpSpLocks/>
          </p:cNvGrpSpPr>
          <p:nvPr/>
        </p:nvGrpSpPr>
        <p:grpSpPr bwMode="auto">
          <a:xfrm>
            <a:off x="533400" y="5257801"/>
            <a:ext cx="1749425" cy="817564"/>
            <a:chOff x="194" y="3216"/>
            <a:chExt cx="1102" cy="515"/>
          </a:xfrm>
        </p:grpSpPr>
        <p:sp>
          <p:nvSpPr>
            <p:cNvPr id="1452057" name="Rectangle 25"/>
            <p:cNvSpPr>
              <a:spLocks noChangeArrowheads="1"/>
            </p:cNvSpPr>
            <p:nvPr/>
          </p:nvSpPr>
          <p:spPr bwMode="auto">
            <a:xfrm>
              <a:off x="254" y="3216"/>
              <a:ext cx="708" cy="233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100000">
                  <a:srgbClr val="FF0000"/>
                </a:gs>
              </a:gsLst>
              <a:lin ang="0" scaled="1"/>
            </a:gra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54000" rIns="54000" anchor="ctr">
              <a:spAutoFit/>
            </a:bodyPr>
            <a:lstStyle/>
            <a:p>
              <a:pPr>
                <a:defRPr/>
              </a:pPr>
              <a:endParaRPr lang="en-US">
                <a:solidFill>
                  <a:srgbClr val="800000"/>
                </a:solidFill>
                <a:cs typeface="+mn-cs"/>
              </a:endParaRPr>
            </a:p>
          </p:txBody>
        </p:sp>
        <p:sp>
          <p:nvSpPr>
            <p:cNvPr id="1452058" name="Text Box 26"/>
            <p:cNvSpPr txBox="1">
              <a:spLocks noChangeArrowheads="1"/>
            </p:cNvSpPr>
            <p:nvPr/>
          </p:nvSpPr>
          <p:spPr bwMode="auto">
            <a:xfrm>
              <a:off x="194" y="3440"/>
              <a:ext cx="1102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54000" rIns="54000">
              <a:spAutoFit/>
            </a:bodyPr>
            <a:lstStyle/>
            <a:p>
              <a:pPr>
                <a:defRPr/>
              </a:pPr>
              <a:r>
                <a:rPr lang="en-GB" sz="2400" baseline="0" dirty="0" smtClean="0">
                  <a:solidFill>
                    <a:srgbClr val="FFFFFF"/>
                  </a:solidFill>
                  <a:latin typeface="Arial"/>
                  <a:cs typeface="Arial"/>
                </a:rPr>
                <a:t>activation</a:t>
              </a:r>
              <a:endParaRPr lang="en-GB" sz="2400" baseline="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</p:grpSp>
      <p:sp>
        <p:nvSpPr>
          <p:cNvPr id="28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1800" dirty="0" err="1"/>
              <a:t>Recognising</a:t>
            </a:r>
            <a:r>
              <a:rPr lang="en-US" sz="1800" dirty="0"/>
              <a:t> </a:t>
            </a:r>
            <a:r>
              <a:rPr lang="en-US" sz="1800" dirty="0" smtClean="0"/>
              <a:t>words</a:t>
            </a:r>
            <a:endParaRPr lang="en-US" sz="1800" dirty="0"/>
          </a:p>
        </p:txBody>
      </p:sp>
      <p:sp>
        <p:nvSpPr>
          <p:cNvPr id="27" name="AutoShape 23"/>
          <p:cNvSpPr>
            <a:spLocks noChangeArrowheads="1"/>
          </p:cNvSpPr>
          <p:nvPr/>
        </p:nvSpPr>
        <p:spPr bwMode="auto">
          <a:xfrm rot="20318668">
            <a:off x="133350" y="3387725"/>
            <a:ext cx="2320925" cy="1581150"/>
          </a:xfrm>
          <a:prstGeom prst="star16">
            <a:avLst>
              <a:gd name="adj" fmla="val 37500"/>
            </a:avLst>
          </a:prstGeom>
          <a:noFill/>
          <a:ln w="444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9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57200" y="6400800"/>
            <a:ext cx="8229600" cy="381000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Marslen</a:t>
            </a:r>
            <a:r>
              <a:rPr lang="en-US" dirty="0" smtClean="0">
                <a:solidFill>
                  <a:srgbClr val="FFFFFF"/>
                </a:solidFill>
              </a:rPr>
              <a:t>-Wilson &amp; Tyler (1980, </a:t>
            </a:r>
            <a:r>
              <a:rPr lang="en-US" i="1" dirty="0" smtClean="0">
                <a:solidFill>
                  <a:srgbClr val="FFFFFF"/>
                </a:solidFill>
              </a:rPr>
              <a:t>Phil Trans B</a:t>
            </a:r>
            <a:r>
              <a:rPr lang="en-US" dirty="0" smtClean="0">
                <a:solidFill>
                  <a:srgbClr val="FFFFFF"/>
                </a:solidFill>
              </a:rPr>
              <a:t>) McClelland &amp; Elman (1986, </a:t>
            </a:r>
            <a:r>
              <a:rPr lang="en-US" i="1" dirty="0" smtClean="0">
                <a:solidFill>
                  <a:srgbClr val="FFFFFF"/>
                </a:solidFill>
              </a:rPr>
              <a:t>Cog Psych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9251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4800" y="1981200"/>
            <a:ext cx="5410200" cy="4267200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6324600" cy="1143000"/>
          </a:xfrm>
        </p:spPr>
        <p:txBody>
          <a:bodyPr/>
          <a:lstStyle/>
          <a:p>
            <a:pPr>
              <a:defRPr/>
            </a:pPr>
            <a:r>
              <a:rPr lang="en-GB" sz="3600" dirty="0" smtClean="0">
                <a:cs typeface="+mj-cs"/>
              </a:rPr>
              <a:t>Recognising spoken words</a:t>
            </a:r>
            <a:r>
              <a:rPr lang="en-GB" sz="2800" dirty="0" smtClean="0">
                <a:cs typeface="+mj-cs"/>
              </a:rPr>
              <a:t/>
            </a:r>
            <a:br>
              <a:rPr lang="en-GB" sz="2800" dirty="0" smtClean="0">
                <a:cs typeface="+mj-cs"/>
              </a:rPr>
            </a:br>
            <a:r>
              <a:rPr lang="en-GB" sz="2400" dirty="0" smtClean="0">
                <a:cs typeface="+mj-cs"/>
              </a:rPr>
              <a:t>(cf. Cohort / TRACE / </a:t>
            </a:r>
            <a:r>
              <a:rPr lang="en-GB" sz="2400" dirty="0" err="1" smtClean="0">
                <a:cs typeface="+mj-cs"/>
              </a:rPr>
              <a:t>etc</a:t>
            </a:r>
            <a:r>
              <a:rPr lang="en-GB" sz="2400" dirty="0" smtClean="0">
                <a:cs typeface="+mj-cs"/>
              </a:rPr>
              <a:t>)</a:t>
            </a:r>
            <a:endParaRPr lang="en-GB" sz="2000" dirty="0" smtClean="0">
              <a:cs typeface="+mj-cs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57200" y="6400800"/>
            <a:ext cx="7924800" cy="381000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Marslen</a:t>
            </a:r>
            <a:r>
              <a:rPr lang="en-US" dirty="0" smtClean="0">
                <a:solidFill>
                  <a:srgbClr val="FFFFFF"/>
                </a:solidFill>
              </a:rPr>
              <a:t>-Wilson &amp; Tyler (1980, </a:t>
            </a:r>
            <a:r>
              <a:rPr lang="en-US" i="1" dirty="0" smtClean="0">
                <a:solidFill>
                  <a:srgbClr val="FFFFFF"/>
                </a:solidFill>
              </a:rPr>
              <a:t>Phil Trans B</a:t>
            </a:r>
            <a:r>
              <a:rPr lang="en-US" dirty="0" smtClean="0">
                <a:solidFill>
                  <a:srgbClr val="FFFFFF"/>
                </a:solidFill>
              </a:rPr>
              <a:t>) McClelland &amp; Elman (1986, </a:t>
            </a:r>
            <a:r>
              <a:rPr lang="en-US" i="1" dirty="0" smtClean="0">
                <a:solidFill>
                  <a:srgbClr val="FFFFFF"/>
                </a:solidFill>
              </a:rPr>
              <a:t>Cog Psych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52035" name="Rectangle 3"/>
          <p:cNvSpPr>
            <a:spLocks noChangeArrowheads="1"/>
          </p:cNvSpPr>
          <p:nvPr/>
        </p:nvSpPr>
        <p:spPr bwMode="auto">
          <a:xfrm>
            <a:off x="317500" y="1030288"/>
            <a:ext cx="4572000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54000" rIns="54000">
            <a:spAutoFit/>
          </a:bodyPr>
          <a:lstStyle/>
          <a:p>
            <a:pPr algn="l"/>
            <a:endParaRPr lang="en-GB" b="1" baseline="0" dirty="0">
              <a:solidFill>
                <a:srgbClr val="800000"/>
              </a:solidFill>
              <a:latin typeface="Times New Roman" charset="0"/>
            </a:endParaRPr>
          </a:p>
          <a:p>
            <a:pPr algn="l"/>
            <a:r>
              <a:rPr lang="en-GB" sz="2800" b="1" baseline="0" dirty="0">
                <a:latin typeface="Times New Roman" charset="0"/>
              </a:rPr>
              <a:t> </a:t>
            </a:r>
            <a:r>
              <a:rPr lang="en-GB" sz="2800" b="1" baseline="0" dirty="0" smtClean="0">
                <a:latin typeface="Times New Roman" charset="0"/>
              </a:rPr>
              <a:t>“</a:t>
            </a:r>
            <a:r>
              <a:rPr lang="en-GB" sz="2800" b="1" dirty="0" smtClean="0">
                <a:latin typeface="Times New Roman" charset="0"/>
              </a:rPr>
              <a:t>f</a:t>
            </a:r>
            <a:r>
              <a:rPr lang="en-GB" sz="2800" b="1" baseline="0" dirty="0" smtClean="0">
                <a:latin typeface="Times New Roman" charset="0"/>
              </a:rPr>
              <a:t>ormula”</a:t>
            </a:r>
            <a:endParaRPr lang="en-GB" sz="2800" b="1" baseline="0" dirty="0">
              <a:latin typeface="Times New Roman" charset="0"/>
            </a:endParaRPr>
          </a:p>
        </p:txBody>
      </p:sp>
      <p:grpSp>
        <p:nvGrpSpPr>
          <p:cNvPr id="23555" name="Group 4"/>
          <p:cNvGrpSpPr>
            <a:grpSpLocks/>
          </p:cNvGrpSpPr>
          <p:nvPr/>
        </p:nvGrpSpPr>
        <p:grpSpPr bwMode="auto">
          <a:xfrm>
            <a:off x="420688" y="1930401"/>
            <a:ext cx="5294313" cy="3952875"/>
            <a:chOff x="265" y="1216"/>
            <a:chExt cx="3335" cy="2490"/>
          </a:xfrm>
        </p:grpSpPr>
        <p:sp>
          <p:nvSpPr>
            <p:cNvPr id="1452038" name="Oval 6"/>
            <p:cNvSpPr>
              <a:spLocks noChangeArrowheads="1"/>
            </p:cNvSpPr>
            <p:nvPr/>
          </p:nvSpPr>
          <p:spPr bwMode="auto">
            <a:xfrm>
              <a:off x="1907" y="2408"/>
              <a:ext cx="231" cy="231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accent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800000"/>
                </a:solidFill>
                <a:cs typeface="+mn-cs"/>
              </a:endParaRPr>
            </a:p>
          </p:txBody>
        </p:sp>
        <p:sp>
          <p:nvSpPr>
            <p:cNvPr id="1452039" name="Oval 7"/>
            <p:cNvSpPr>
              <a:spLocks noChangeArrowheads="1"/>
            </p:cNvSpPr>
            <p:nvPr/>
          </p:nvSpPr>
          <p:spPr bwMode="auto">
            <a:xfrm>
              <a:off x="899" y="2288"/>
              <a:ext cx="231" cy="231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accent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800000"/>
                </a:solidFill>
                <a:cs typeface="+mn-cs"/>
              </a:endParaRPr>
            </a:p>
          </p:txBody>
        </p:sp>
        <p:sp>
          <p:nvSpPr>
            <p:cNvPr id="1452040" name="AutoShape 8"/>
            <p:cNvSpPr>
              <a:spLocks noChangeArrowheads="1"/>
            </p:cNvSpPr>
            <p:nvPr/>
          </p:nvSpPr>
          <p:spPr bwMode="auto">
            <a:xfrm>
              <a:off x="265" y="2496"/>
              <a:ext cx="1220" cy="61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/>
            <a:p>
              <a:pPr algn="l">
                <a:defRPr/>
              </a:pPr>
              <a:r>
                <a:rPr lang="en-GB" sz="2400" b="1" baseline="0" dirty="0" smtClean="0">
                  <a:solidFill>
                    <a:schemeClr val="accent4"/>
                  </a:solidFill>
                  <a:latin typeface="Courier New" charset="0"/>
                  <a:cs typeface="+mn-cs"/>
                </a:rPr>
                <a:t>Formula</a:t>
              </a:r>
              <a:endParaRPr lang="en-GB" sz="2400" baseline="0" dirty="0">
                <a:solidFill>
                  <a:schemeClr val="accent4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1452041" name="AutoShape 9"/>
            <p:cNvSpPr>
              <a:spLocks noChangeArrowheads="1"/>
            </p:cNvSpPr>
            <p:nvPr/>
          </p:nvSpPr>
          <p:spPr bwMode="auto">
            <a:xfrm>
              <a:off x="1745" y="2573"/>
              <a:ext cx="1526" cy="40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/>
            <a:p>
              <a:pPr algn="l">
                <a:defRPr/>
              </a:pPr>
              <a:r>
                <a:rPr lang="en-GB" sz="2400" b="1" baseline="0" dirty="0" smtClean="0">
                  <a:solidFill>
                    <a:srgbClr val="99CC00"/>
                  </a:solidFill>
                  <a:latin typeface="Courier New" charset="0"/>
                  <a:cs typeface="+mn-cs"/>
                </a:rPr>
                <a:t>Format</a:t>
              </a:r>
              <a:endParaRPr lang="en-GB" sz="2400" baseline="0" dirty="0">
                <a:solidFill>
                  <a:srgbClr val="99CC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1452042" name="Oval 10"/>
            <p:cNvSpPr>
              <a:spLocks noChangeArrowheads="1"/>
            </p:cNvSpPr>
            <p:nvPr/>
          </p:nvSpPr>
          <p:spPr bwMode="auto">
            <a:xfrm>
              <a:off x="2838" y="1674"/>
              <a:ext cx="231" cy="231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accent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800000"/>
                </a:solidFill>
                <a:cs typeface="+mn-cs"/>
              </a:endParaRPr>
            </a:p>
          </p:txBody>
        </p:sp>
        <p:sp>
          <p:nvSpPr>
            <p:cNvPr id="1452043" name="Oval 11"/>
            <p:cNvSpPr>
              <a:spLocks noChangeArrowheads="1"/>
            </p:cNvSpPr>
            <p:nvPr/>
          </p:nvSpPr>
          <p:spPr bwMode="auto">
            <a:xfrm>
              <a:off x="1409" y="2924"/>
              <a:ext cx="231" cy="231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accent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800000"/>
                </a:solidFill>
                <a:cs typeface="+mn-cs"/>
              </a:endParaRPr>
            </a:p>
          </p:txBody>
        </p:sp>
        <p:sp>
          <p:nvSpPr>
            <p:cNvPr id="1452044" name="AutoShape 12"/>
            <p:cNvSpPr>
              <a:spLocks noChangeArrowheads="1"/>
            </p:cNvSpPr>
            <p:nvPr/>
          </p:nvSpPr>
          <p:spPr bwMode="auto">
            <a:xfrm>
              <a:off x="2775" y="1392"/>
              <a:ext cx="610" cy="61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/>
            <a:p>
              <a:pPr algn="l">
                <a:defRPr/>
              </a:pPr>
              <a:r>
                <a:rPr lang="en-GB" sz="2400" b="1" baseline="0" dirty="0" smtClean="0">
                  <a:solidFill>
                    <a:srgbClr val="99CC00"/>
                  </a:solidFill>
                  <a:latin typeface="Courier New" charset="0"/>
                  <a:cs typeface="+mn-cs"/>
                </a:rPr>
                <a:t>Fish</a:t>
              </a:r>
              <a:endParaRPr lang="en-GB" sz="2400" b="1" baseline="0" dirty="0">
                <a:solidFill>
                  <a:srgbClr val="99CC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1452045" name="AutoShape 13"/>
            <p:cNvSpPr>
              <a:spLocks noChangeArrowheads="1"/>
            </p:cNvSpPr>
            <p:nvPr/>
          </p:nvSpPr>
          <p:spPr bwMode="auto">
            <a:xfrm>
              <a:off x="1292" y="3116"/>
              <a:ext cx="1118" cy="336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/>
            <a:p>
              <a:pPr algn="l">
                <a:defRPr/>
              </a:pPr>
              <a:r>
                <a:rPr lang="en-GB" sz="2400" b="1" baseline="0" dirty="0" smtClean="0">
                  <a:solidFill>
                    <a:srgbClr val="99CC00"/>
                  </a:solidFill>
                  <a:latin typeface="Courier New" charset="0"/>
                  <a:cs typeface="+mn-cs"/>
                </a:rPr>
                <a:t>Feed</a:t>
              </a:r>
              <a:endParaRPr lang="en-GB" sz="2400" b="1" baseline="0" dirty="0">
                <a:solidFill>
                  <a:srgbClr val="99CC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1452046" name="Oval 14"/>
            <p:cNvSpPr>
              <a:spLocks noChangeArrowheads="1"/>
            </p:cNvSpPr>
            <p:nvPr/>
          </p:nvSpPr>
          <p:spPr bwMode="auto">
            <a:xfrm>
              <a:off x="2746" y="3369"/>
              <a:ext cx="230" cy="231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accent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800000"/>
                </a:solidFill>
                <a:cs typeface="+mn-cs"/>
              </a:endParaRPr>
            </a:p>
          </p:txBody>
        </p:sp>
        <p:sp>
          <p:nvSpPr>
            <p:cNvPr id="1452047" name="AutoShape 15"/>
            <p:cNvSpPr>
              <a:spLocks noChangeArrowheads="1"/>
            </p:cNvSpPr>
            <p:nvPr/>
          </p:nvSpPr>
          <p:spPr bwMode="auto">
            <a:xfrm>
              <a:off x="2630" y="3096"/>
              <a:ext cx="826" cy="61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/>
            <a:p>
              <a:pPr algn="l">
                <a:defRPr/>
              </a:pPr>
              <a:r>
                <a:rPr lang="en-GB" sz="2400" b="1" baseline="0" dirty="0" smtClean="0">
                  <a:solidFill>
                    <a:srgbClr val="99CC00"/>
                  </a:solidFill>
                  <a:latin typeface="Courier New" charset="0"/>
                  <a:cs typeface="+mn-cs"/>
                </a:rPr>
                <a:t>Please</a:t>
              </a:r>
              <a:endParaRPr lang="en-GB" sz="2400" b="1" baseline="0" dirty="0">
                <a:solidFill>
                  <a:srgbClr val="99CC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1452048" name="Oval 16"/>
            <p:cNvSpPr>
              <a:spLocks noChangeArrowheads="1"/>
            </p:cNvSpPr>
            <p:nvPr/>
          </p:nvSpPr>
          <p:spPr bwMode="auto">
            <a:xfrm>
              <a:off x="3025" y="2400"/>
              <a:ext cx="231" cy="230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accent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800000"/>
                </a:solidFill>
                <a:cs typeface="+mn-cs"/>
              </a:endParaRPr>
            </a:p>
          </p:txBody>
        </p:sp>
        <p:sp>
          <p:nvSpPr>
            <p:cNvPr id="1452049" name="AutoShape 17"/>
            <p:cNvSpPr>
              <a:spLocks noChangeArrowheads="1"/>
            </p:cNvSpPr>
            <p:nvPr/>
          </p:nvSpPr>
          <p:spPr bwMode="auto">
            <a:xfrm>
              <a:off x="2873" y="2109"/>
              <a:ext cx="727" cy="422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/>
            <a:p>
              <a:pPr algn="l">
                <a:defRPr/>
              </a:pPr>
              <a:r>
                <a:rPr lang="en-GB" sz="2400" b="1" baseline="0" dirty="0" smtClean="0">
                  <a:solidFill>
                    <a:srgbClr val="99CC00"/>
                  </a:solidFill>
                  <a:latin typeface="Courier New" charset="0"/>
                  <a:cs typeface="+mn-cs"/>
                </a:rPr>
                <a:t>Can</a:t>
              </a:r>
              <a:endParaRPr lang="en-GB" sz="2400" b="1" baseline="0" dirty="0">
                <a:solidFill>
                  <a:srgbClr val="99CC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1452050" name="Oval 18"/>
            <p:cNvSpPr>
              <a:spLocks noChangeArrowheads="1"/>
            </p:cNvSpPr>
            <p:nvPr/>
          </p:nvSpPr>
          <p:spPr bwMode="auto">
            <a:xfrm>
              <a:off x="442" y="1536"/>
              <a:ext cx="230" cy="231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accent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800000"/>
                </a:solidFill>
                <a:cs typeface="+mn-cs"/>
              </a:endParaRPr>
            </a:p>
          </p:txBody>
        </p:sp>
        <p:sp>
          <p:nvSpPr>
            <p:cNvPr id="1452051" name="AutoShape 19"/>
            <p:cNvSpPr>
              <a:spLocks noChangeArrowheads="1"/>
            </p:cNvSpPr>
            <p:nvPr/>
          </p:nvSpPr>
          <p:spPr bwMode="auto">
            <a:xfrm>
              <a:off x="294" y="1216"/>
              <a:ext cx="998" cy="61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/>
            <a:p>
              <a:pPr algn="l">
                <a:defRPr/>
              </a:pPr>
              <a:r>
                <a:rPr lang="en-GB" sz="2400" b="1" baseline="0" dirty="0" smtClean="0">
                  <a:solidFill>
                    <a:srgbClr val="99CC00"/>
                  </a:solidFill>
                  <a:latin typeface="Courier New" charset="0"/>
                  <a:cs typeface="+mn-cs"/>
                </a:rPr>
                <a:t>Blog</a:t>
              </a:r>
              <a:endParaRPr lang="en-GB" sz="2400" b="1" baseline="0" dirty="0">
                <a:solidFill>
                  <a:srgbClr val="99CC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1452052" name="AutoShape 20"/>
            <p:cNvSpPr>
              <a:spLocks noChangeArrowheads="1"/>
            </p:cNvSpPr>
            <p:nvPr/>
          </p:nvSpPr>
          <p:spPr bwMode="auto">
            <a:xfrm>
              <a:off x="1872" y="1920"/>
              <a:ext cx="824" cy="232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/>
            <a:p>
              <a:pPr algn="l">
                <a:defRPr/>
              </a:pPr>
              <a:r>
                <a:rPr lang="en-GB" sz="2400" b="1" baseline="0" dirty="0" smtClean="0">
                  <a:solidFill>
                    <a:srgbClr val="99CC00"/>
                  </a:solidFill>
                  <a:latin typeface="Courier New" charset="0"/>
                  <a:cs typeface="+mn-cs"/>
                </a:rPr>
                <a:t>Force</a:t>
              </a:r>
              <a:endParaRPr lang="en-GB" sz="2400" b="1" baseline="0" dirty="0">
                <a:solidFill>
                  <a:srgbClr val="99CC00"/>
                </a:solidFill>
                <a:latin typeface="Courier New" charset="0"/>
                <a:cs typeface="+mn-cs"/>
              </a:endParaRPr>
            </a:p>
          </p:txBody>
        </p:sp>
        <p:sp>
          <p:nvSpPr>
            <p:cNvPr id="1452053" name="Oval 21"/>
            <p:cNvSpPr>
              <a:spLocks noChangeArrowheads="1"/>
            </p:cNvSpPr>
            <p:nvPr/>
          </p:nvSpPr>
          <p:spPr bwMode="auto">
            <a:xfrm>
              <a:off x="2093" y="1756"/>
              <a:ext cx="231" cy="231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accent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800000"/>
                </a:solidFill>
                <a:cs typeface="+mn-cs"/>
              </a:endParaRPr>
            </a:p>
          </p:txBody>
        </p:sp>
      </p:grpSp>
      <p:grpSp>
        <p:nvGrpSpPr>
          <p:cNvPr id="23556" name="Group 24"/>
          <p:cNvGrpSpPr>
            <a:grpSpLocks/>
          </p:cNvGrpSpPr>
          <p:nvPr/>
        </p:nvGrpSpPr>
        <p:grpSpPr bwMode="auto">
          <a:xfrm>
            <a:off x="533400" y="5257801"/>
            <a:ext cx="1749425" cy="817564"/>
            <a:chOff x="194" y="3216"/>
            <a:chExt cx="1102" cy="515"/>
          </a:xfrm>
        </p:grpSpPr>
        <p:sp>
          <p:nvSpPr>
            <p:cNvPr id="1452057" name="Rectangle 25"/>
            <p:cNvSpPr>
              <a:spLocks noChangeArrowheads="1"/>
            </p:cNvSpPr>
            <p:nvPr/>
          </p:nvSpPr>
          <p:spPr bwMode="auto">
            <a:xfrm>
              <a:off x="254" y="3216"/>
              <a:ext cx="708" cy="233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100000">
                  <a:srgbClr val="FF0000"/>
                </a:gs>
              </a:gsLst>
              <a:lin ang="0" scaled="1"/>
            </a:gra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54000" rIns="54000" anchor="ctr">
              <a:spAutoFit/>
            </a:bodyPr>
            <a:lstStyle/>
            <a:p>
              <a:pPr>
                <a:defRPr/>
              </a:pPr>
              <a:endParaRPr lang="en-US">
                <a:solidFill>
                  <a:srgbClr val="800000"/>
                </a:solidFill>
                <a:cs typeface="+mn-cs"/>
              </a:endParaRPr>
            </a:p>
          </p:txBody>
        </p:sp>
        <p:sp>
          <p:nvSpPr>
            <p:cNvPr id="1452058" name="Text Box 26"/>
            <p:cNvSpPr txBox="1">
              <a:spLocks noChangeArrowheads="1"/>
            </p:cNvSpPr>
            <p:nvPr/>
          </p:nvSpPr>
          <p:spPr bwMode="auto">
            <a:xfrm>
              <a:off x="194" y="3440"/>
              <a:ext cx="1102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54000" rIns="54000">
              <a:spAutoFit/>
            </a:bodyPr>
            <a:lstStyle/>
            <a:p>
              <a:pPr>
                <a:defRPr/>
              </a:pPr>
              <a:r>
                <a:rPr lang="en-GB" sz="2400" baseline="0" dirty="0" smtClean="0">
                  <a:solidFill>
                    <a:srgbClr val="FFFFFF"/>
                  </a:solidFill>
                  <a:latin typeface="Arial"/>
                  <a:cs typeface="Arial"/>
                </a:rPr>
                <a:t>activation</a:t>
              </a:r>
              <a:endParaRPr lang="en-GB" sz="2400" baseline="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</p:grpSp>
      <p:sp>
        <p:nvSpPr>
          <p:cNvPr id="28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1800" dirty="0" err="1"/>
              <a:t>Recognising</a:t>
            </a:r>
            <a:r>
              <a:rPr lang="en-US" sz="1800" dirty="0"/>
              <a:t> words</a:t>
            </a:r>
          </a:p>
        </p:txBody>
      </p:sp>
      <p:sp>
        <p:nvSpPr>
          <p:cNvPr id="27" name="AutoShape 23"/>
          <p:cNvSpPr>
            <a:spLocks noChangeArrowheads="1"/>
          </p:cNvSpPr>
          <p:nvPr/>
        </p:nvSpPr>
        <p:spPr bwMode="auto">
          <a:xfrm rot="20318668">
            <a:off x="133350" y="3387725"/>
            <a:ext cx="2320925" cy="1581150"/>
          </a:xfrm>
          <a:prstGeom prst="star16">
            <a:avLst>
              <a:gd name="adj" fmla="val 37500"/>
            </a:avLst>
          </a:prstGeom>
          <a:noFill/>
          <a:ln w="444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01453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324600" cy="8683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sz="3600" dirty="0"/>
              <a:t>Learning a new word</a:t>
            </a:r>
            <a:endParaRPr lang="en-US" sz="3600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1800" dirty="0" err="1" smtClean="0"/>
              <a:t>Recognising</a:t>
            </a:r>
            <a:r>
              <a:rPr lang="en-US" sz="1800" dirty="0" smtClean="0"/>
              <a:t> words</a:t>
            </a: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trends.google.com</a:t>
            </a:r>
            <a:r>
              <a:rPr lang="en-US" dirty="0" smtClean="0"/>
              <a:t>/</a:t>
            </a:r>
            <a:endParaRPr lang="en-US" dirty="0"/>
          </a:p>
        </p:txBody>
      </p:sp>
      <p:pic>
        <p:nvPicPr>
          <p:cNvPr id="2" name="Picture 1" descr="Screen Shot 2013-10-02 at 11.17.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399" y="1828800"/>
            <a:ext cx="7955279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32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4800" y="1981200"/>
            <a:ext cx="5410200" cy="4267200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6324600" cy="1143000"/>
          </a:xfrm>
        </p:spPr>
        <p:txBody>
          <a:bodyPr/>
          <a:lstStyle/>
          <a:p>
            <a:pPr>
              <a:defRPr/>
            </a:pPr>
            <a:r>
              <a:rPr lang="en-GB" sz="3600" dirty="0"/>
              <a:t>Learning a new </a:t>
            </a:r>
            <a:r>
              <a:rPr lang="en-GB" sz="3600" dirty="0" smtClean="0"/>
              <a:t>word</a:t>
            </a:r>
            <a:endParaRPr lang="en-GB" sz="2000" dirty="0" smtClean="0">
              <a:cs typeface="+mj-cs"/>
            </a:endParaRPr>
          </a:p>
        </p:txBody>
      </p:sp>
      <p:sp>
        <p:nvSpPr>
          <p:cNvPr id="1452035" name="Rectangle 3"/>
          <p:cNvSpPr>
            <a:spLocks noChangeArrowheads="1"/>
          </p:cNvSpPr>
          <p:nvPr/>
        </p:nvSpPr>
        <p:spPr bwMode="auto">
          <a:xfrm>
            <a:off x="317500" y="1030288"/>
            <a:ext cx="4572000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54000" rIns="54000">
            <a:spAutoFit/>
          </a:bodyPr>
          <a:lstStyle/>
          <a:p>
            <a:pPr algn="l"/>
            <a:endParaRPr lang="en-GB" b="1" baseline="0" dirty="0">
              <a:solidFill>
                <a:srgbClr val="800000"/>
              </a:solidFill>
              <a:latin typeface="Times New Roman" charset="0"/>
            </a:endParaRPr>
          </a:p>
          <a:p>
            <a:pPr algn="l"/>
            <a:r>
              <a:rPr lang="en-GB" sz="2800" b="1" baseline="0" dirty="0">
                <a:latin typeface="Times New Roman" charset="0"/>
              </a:rPr>
              <a:t> </a:t>
            </a:r>
            <a:r>
              <a:rPr lang="en-GB" sz="2800" b="1" baseline="0" dirty="0" smtClean="0">
                <a:latin typeface="Times New Roman" charset="0"/>
              </a:rPr>
              <a:t>“</a:t>
            </a:r>
            <a:r>
              <a:rPr lang="en-GB" sz="2800" b="1" baseline="0" dirty="0" err="1" smtClean="0">
                <a:latin typeface="Times New Roman" charset="0"/>
              </a:rPr>
              <a:t>formu</a:t>
            </a:r>
            <a:r>
              <a:rPr lang="en-GB" sz="2800" b="1" baseline="0" dirty="0" smtClean="0">
                <a:latin typeface="Times New Roman" charset="0"/>
              </a:rPr>
              <a:t>…</a:t>
            </a:r>
            <a:endParaRPr lang="en-GB" sz="2800" b="1" baseline="0" dirty="0">
              <a:latin typeface="Times New Roman" charset="0"/>
            </a:endParaRPr>
          </a:p>
        </p:txBody>
      </p:sp>
      <p:grpSp>
        <p:nvGrpSpPr>
          <p:cNvPr id="23555" name="Group 4"/>
          <p:cNvGrpSpPr>
            <a:grpSpLocks/>
          </p:cNvGrpSpPr>
          <p:nvPr/>
        </p:nvGrpSpPr>
        <p:grpSpPr bwMode="auto">
          <a:xfrm>
            <a:off x="420688" y="1930401"/>
            <a:ext cx="5294313" cy="3952875"/>
            <a:chOff x="265" y="1216"/>
            <a:chExt cx="3335" cy="2490"/>
          </a:xfrm>
        </p:grpSpPr>
        <p:sp>
          <p:nvSpPr>
            <p:cNvPr id="1452038" name="Oval 6"/>
            <p:cNvSpPr>
              <a:spLocks noChangeArrowheads="1"/>
            </p:cNvSpPr>
            <p:nvPr/>
          </p:nvSpPr>
          <p:spPr bwMode="auto">
            <a:xfrm>
              <a:off x="1907" y="2408"/>
              <a:ext cx="231" cy="231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accent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800000"/>
                </a:solidFill>
                <a:cs typeface="+mn-cs"/>
              </a:endParaRPr>
            </a:p>
          </p:txBody>
        </p:sp>
        <p:sp>
          <p:nvSpPr>
            <p:cNvPr id="1452039" name="Oval 7"/>
            <p:cNvSpPr>
              <a:spLocks noChangeArrowheads="1"/>
            </p:cNvSpPr>
            <p:nvPr/>
          </p:nvSpPr>
          <p:spPr bwMode="auto">
            <a:xfrm>
              <a:off x="899" y="2288"/>
              <a:ext cx="231" cy="231"/>
            </a:xfrm>
            <a:prstGeom prst="ellipse">
              <a:avLst/>
            </a:prstGeom>
            <a:solidFill>
              <a:srgbClr val="FF4345"/>
            </a:solidFill>
            <a:ln w="25400">
              <a:solidFill>
                <a:schemeClr val="accent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800000"/>
                </a:solidFill>
                <a:cs typeface="+mn-cs"/>
              </a:endParaRPr>
            </a:p>
          </p:txBody>
        </p:sp>
        <p:sp>
          <p:nvSpPr>
            <p:cNvPr id="1452040" name="AutoShape 8"/>
            <p:cNvSpPr>
              <a:spLocks noChangeArrowheads="1"/>
            </p:cNvSpPr>
            <p:nvPr/>
          </p:nvSpPr>
          <p:spPr bwMode="auto">
            <a:xfrm>
              <a:off x="265" y="2496"/>
              <a:ext cx="1220" cy="61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/>
            <a:p>
              <a:pPr algn="l">
                <a:defRPr/>
              </a:pPr>
              <a:r>
                <a:rPr lang="en-GB" sz="2400" b="1" baseline="0" dirty="0" smtClean="0">
                  <a:solidFill>
                    <a:schemeClr val="accent4"/>
                  </a:solidFill>
                  <a:latin typeface="Courier New" charset="0"/>
                  <a:cs typeface="+mn-cs"/>
                </a:rPr>
                <a:t>Formula</a:t>
              </a:r>
              <a:endParaRPr lang="en-GB" sz="2400" baseline="0" dirty="0">
                <a:solidFill>
                  <a:schemeClr val="accent4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1452041" name="AutoShape 9"/>
            <p:cNvSpPr>
              <a:spLocks noChangeArrowheads="1"/>
            </p:cNvSpPr>
            <p:nvPr/>
          </p:nvSpPr>
          <p:spPr bwMode="auto">
            <a:xfrm>
              <a:off x="1745" y="2573"/>
              <a:ext cx="1526" cy="40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/>
            <a:p>
              <a:pPr algn="l">
                <a:defRPr/>
              </a:pPr>
              <a:r>
                <a:rPr lang="en-GB" sz="2400" b="1" baseline="0" dirty="0" smtClean="0">
                  <a:solidFill>
                    <a:srgbClr val="99CC00"/>
                  </a:solidFill>
                  <a:latin typeface="Courier New" charset="0"/>
                  <a:cs typeface="+mn-cs"/>
                </a:rPr>
                <a:t>Format</a:t>
              </a:r>
              <a:endParaRPr lang="en-GB" sz="2400" baseline="0" dirty="0">
                <a:solidFill>
                  <a:srgbClr val="99CC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1452042" name="Oval 10"/>
            <p:cNvSpPr>
              <a:spLocks noChangeArrowheads="1"/>
            </p:cNvSpPr>
            <p:nvPr/>
          </p:nvSpPr>
          <p:spPr bwMode="auto">
            <a:xfrm>
              <a:off x="2838" y="1674"/>
              <a:ext cx="231" cy="231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accent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800000"/>
                </a:solidFill>
                <a:cs typeface="+mn-cs"/>
              </a:endParaRPr>
            </a:p>
          </p:txBody>
        </p:sp>
        <p:sp>
          <p:nvSpPr>
            <p:cNvPr id="1452043" name="Oval 11"/>
            <p:cNvSpPr>
              <a:spLocks noChangeArrowheads="1"/>
            </p:cNvSpPr>
            <p:nvPr/>
          </p:nvSpPr>
          <p:spPr bwMode="auto">
            <a:xfrm>
              <a:off x="1409" y="2924"/>
              <a:ext cx="231" cy="231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accent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800000"/>
                </a:solidFill>
                <a:cs typeface="+mn-cs"/>
              </a:endParaRPr>
            </a:p>
          </p:txBody>
        </p:sp>
        <p:sp>
          <p:nvSpPr>
            <p:cNvPr id="1452044" name="AutoShape 12"/>
            <p:cNvSpPr>
              <a:spLocks noChangeArrowheads="1"/>
            </p:cNvSpPr>
            <p:nvPr/>
          </p:nvSpPr>
          <p:spPr bwMode="auto">
            <a:xfrm>
              <a:off x="2775" y="1392"/>
              <a:ext cx="610" cy="61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/>
            <a:p>
              <a:pPr algn="l">
                <a:defRPr/>
              </a:pPr>
              <a:r>
                <a:rPr lang="en-GB" sz="2400" b="1" baseline="0" dirty="0" smtClean="0">
                  <a:solidFill>
                    <a:srgbClr val="99CC00"/>
                  </a:solidFill>
                  <a:latin typeface="Courier New" charset="0"/>
                  <a:cs typeface="+mn-cs"/>
                </a:rPr>
                <a:t>Fish</a:t>
              </a:r>
              <a:endParaRPr lang="en-GB" sz="2400" b="1" baseline="0" dirty="0">
                <a:solidFill>
                  <a:srgbClr val="99CC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1452045" name="AutoShape 13"/>
            <p:cNvSpPr>
              <a:spLocks noChangeArrowheads="1"/>
            </p:cNvSpPr>
            <p:nvPr/>
          </p:nvSpPr>
          <p:spPr bwMode="auto">
            <a:xfrm>
              <a:off x="1292" y="3116"/>
              <a:ext cx="1118" cy="336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/>
            <a:p>
              <a:pPr algn="l">
                <a:defRPr/>
              </a:pPr>
              <a:r>
                <a:rPr lang="en-GB" sz="2400" b="1" baseline="0" dirty="0" smtClean="0">
                  <a:solidFill>
                    <a:srgbClr val="99CC00"/>
                  </a:solidFill>
                  <a:latin typeface="Courier New" charset="0"/>
                  <a:cs typeface="+mn-cs"/>
                </a:rPr>
                <a:t>Feed</a:t>
              </a:r>
              <a:endParaRPr lang="en-GB" sz="2400" b="1" baseline="0" dirty="0">
                <a:solidFill>
                  <a:srgbClr val="99CC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1452046" name="Oval 14"/>
            <p:cNvSpPr>
              <a:spLocks noChangeArrowheads="1"/>
            </p:cNvSpPr>
            <p:nvPr/>
          </p:nvSpPr>
          <p:spPr bwMode="auto">
            <a:xfrm>
              <a:off x="2746" y="3369"/>
              <a:ext cx="230" cy="231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accent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800000"/>
                </a:solidFill>
                <a:cs typeface="+mn-cs"/>
              </a:endParaRPr>
            </a:p>
          </p:txBody>
        </p:sp>
        <p:sp>
          <p:nvSpPr>
            <p:cNvPr id="1452047" name="AutoShape 15"/>
            <p:cNvSpPr>
              <a:spLocks noChangeArrowheads="1"/>
            </p:cNvSpPr>
            <p:nvPr/>
          </p:nvSpPr>
          <p:spPr bwMode="auto">
            <a:xfrm>
              <a:off x="2630" y="3096"/>
              <a:ext cx="826" cy="61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/>
            <a:p>
              <a:pPr algn="l">
                <a:defRPr/>
              </a:pPr>
              <a:r>
                <a:rPr lang="en-GB" sz="2400" b="1" baseline="0" dirty="0" smtClean="0">
                  <a:solidFill>
                    <a:srgbClr val="99CC00"/>
                  </a:solidFill>
                  <a:latin typeface="Courier New" charset="0"/>
                  <a:cs typeface="+mn-cs"/>
                </a:rPr>
                <a:t>Please</a:t>
              </a:r>
              <a:endParaRPr lang="en-GB" sz="2400" b="1" baseline="0" dirty="0">
                <a:solidFill>
                  <a:srgbClr val="99CC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1452048" name="Oval 16"/>
            <p:cNvSpPr>
              <a:spLocks noChangeArrowheads="1"/>
            </p:cNvSpPr>
            <p:nvPr/>
          </p:nvSpPr>
          <p:spPr bwMode="auto">
            <a:xfrm>
              <a:off x="3025" y="2400"/>
              <a:ext cx="231" cy="230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accent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800000"/>
                </a:solidFill>
                <a:cs typeface="+mn-cs"/>
              </a:endParaRPr>
            </a:p>
          </p:txBody>
        </p:sp>
        <p:sp>
          <p:nvSpPr>
            <p:cNvPr id="1452049" name="AutoShape 17"/>
            <p:cNvSpPr>
              <a:spLocks noChangeArrowheads="1"/>
            </p:cNvSpPr>
            <p:nvPr/>
          </p:nvSpPr>
          <p:spPr bwMode="auto">
            <a:xfrm>
              <a:off x="2873" y="2109"/>
              <a:ext cx="727" cy="422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/>
            <a:p>
              <a:pPr algn="l">
                <a:defRPr/>
              </a:pPr>
              <a:r>
                <a:rPr lang="en-GB" sz="2400" b="1" dirty="0" smtClean="0">
                  <a:solidFill>
                    <a:srgbClr val="99CC00"/>
                  </a:solidFill>
                  <a:latin typeface="Courier New" charset="0"/>
                </a:rPr>
                <a:t>Can</a:t>
              </a:r>
              <a:endParaRPr lang="en-GB" sz="2400" b="1" baseline="0" dirty="0">
                <a:solidFill>
                  <a:srgbClr val="99CC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1452050" name="Oval 18"/>
            <p:cNvSpPr>
              <a:spLocks noChangeArrowheads="1"/>
            </p:cNvSpPr>
            <p:nvPr/>
          </p:nvSpPr>
          <p:spPr bwMode="auto">
            <a:xfrm>
              <a:off x="442" y="1536"/>
              <a:ext cx="230" cy="231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accent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800000"/>
                </a:solidFill>
                <a:cs typeface="+mn-cs"/>
              </a:endParaRPr>
            </a:p>
          </p:txBody>
        </p:sp>
        <p:sp>
          <p:nvSpPr>
            <p:cNvPr id="1452051" name="AutoShape 19"/>
            <p:cNvSpPr>
              <a:spLocks noChangeArrowheads="1"/>
            </p:cNvSpPr>
            <p:nvPr/>
          </p:nvSpPr>
          <p:spPr bwMode="auto">
            <a:xfrm>
              <a:off x="294" y="1216"/>
              <a:ext cx="998" cy="61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/>
            <a:p>
              <a:pPr algn="l">
                <a:defRPr/>
              </a:pPr>
              <a:r>
                <a:rPr lang="en-GB" sz="2400" b="1" baseline="0" dirty="0" smtClean="0">
                  <a:solidFill>
                    <a:srgbClr val="99CC00"/>
                  </a:solidFill>
                  <a:latin typeface="Courier New" charset="0"/>
                  <a:cs typeface="+mn-cs"/>
                </a:rPr>
                <a:t>Blog</a:t>
              </a:r>
              <a:endParaRPr lang="en-GB" sz="2400" b="1" baseline="0" dirty="0">
                <a:solidFill>
                  <a:srgbClr val="99CC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1452052" name="AutoShape 20"/>
            <p:cNvSpPr>
              <a:spLocks noChangeArrowheads="1"/>
            </p:cNvSpPr>
            <p:nvPr/>
          </p:nvSpPr>
          <p:spPr bwMode="auto">
            <a:xfrm>
              <a:off x="1872" y="1920"/>
              <a:ext cx="824" cy="232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/>
            <a:p>
              <a:pPr algn="l">
                <a:defRPr/>
              </a:pPr>
              <a:r>
                <a:rPr lang="en-GB" sz="2400" b="1" baseline="0" dirty="0" smtClean="0">
                  <a:solidFill>
                    <a:srgbClr val="99CC00"/>
                  </a:solidFill>
                  <a:latin typeface="Courier New" charset="0"/>
                  <a:cs typeface="+mn-cs"/>
                </a:rPr>
                <a:t>Force</a:t>
              </a:r>
              <a:endParaRPr lang="en-GB" sz="2400" b="1" baseline="0" dirty="0">
                <a:solidFill>
                  <a:srgbClr val="99CC00"/>
                </a:solidFill>
                <a:latin typeface="Courier New" charset="0"/>
                <a:cs typeface="+mn-cs"/>
              </a:endParaRPr>
            </a:p>
          </p:txBody>
        </p:sp>
        <p:sp>
          <p:nvSpPr>
            <p:cNvPr id="1452053" name="Oval 21"/>
            <p:cNvSpPr>
              <a:spLocks noChangeArrowheads="1"/>
            </p:cNvSpPr>
            <p:nvPr/>
          </p:nvSpPr>
          <p:spPr bwMode="auto">
            <a:xfrm>
              <a:off x="2093" y="1756"/>
              <a:ext cx="231" cy="231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accent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800000"/>
                </a:solidFill>
                <a:cs typeface="+mn-cs"/>
              </a:endParaRPr>
            </a:p>
          </p:txBody>
        </p:sp>
      </p:grpSp>
      <p:grpSp>
        <p:nvGrpSpPr>
          <p:cNvPr id="23556" name="Group 24"/>
          <p:cNvGrpSpPr>
            <a:grpSpLocks/>
          </p:cNvGrpSpPr>
          <p:nvPr/>
        </p:nvGrpSpPr>
        <p:grpSpPr bwMode="auto">
          <a:xfrm>
            <a:off x="533400" y="5257801"/>
            <a:ext cx="1749425" cy="817564"/>
            <a:chOff x="194" y="3216"/>
            <a:chExt cx="1102" cy="515"/>
          </a:xfrm>
        </p:grpSpPr>
        <p:sp>
          <p:nvSpPr>
            <p:cNvPr id="1452057" name="Rectangle 25"/>
            <p:cNvSpPr>
              <a:spLocks noChangeArrowheads="1"/>
            </p:cNvSpPr>
            <p:nvPr/>
          </p:nvSpPr>
          <p:spPr bwMode="auto">
            <a:xfrm>
              <a:off x="254" y="3216"/>
              <a:ext cx="708" cy="233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100000">
                  <a:srgbClr val="FF0000"/>
                </a:gs>
              </a:gsLst>
              <a:lin ang="0" scaled="1"/>
            </a:gra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54000" rIns="54000" anchor="ctr">
              <a:spAutoFit/>
            </a:bodyPr>
            <a:lstStyle/>
            <a:p>
              <a:pPr>
                <a:defRPr/>
              </a:pPr>
              <a:endParaRPr lang="en-US">
                <a:solidFill>
                  <a:srgbClr val="800000"/>
                </a:solidFill>
                <a:cs typeface="+mn-cs"/>
              </a:endParaRPr>
            </a:p>
          </p:txBody>
        </p:sp>
        <p:sp>
          <p:nvSpPr>
            <p:cNvPr id="1452058" name="Text Box 26"/>
            <p:cNvSpPr txBox="1">
              <a:spLocks noChangeArrowheads="1"/>
            </p:cNvSpPr>
            <p:nvPr/>
          </p:nvSpPr>
          <p:spPr bwMode="auto">
            <a:xfrm>
              <a:off x="194" y="3440"/>
              <a:ext cx="1102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54000" rIns="54000">
              <a:spAutoFit/>
            </a:bodyPr>
            <a:lstStyle/>
            <a:p>
              <a:pPr>
                <a:defRPr/>
              </a:pPr>
              <a:r>
                <a:rPr lang="en-GB" sz="2400" baseline="0" dirty="0" smtClean="0">
                  <a:solidFill>
                    <a:srgbClr val="FFFFFF"/>
                  </a:solidFill>
                  <a:latin typeface="Arial"/>
                  <a:cs typeface="Arial"/>
                </a:rPr>
                <a:t>activation</a:t>
              </a:r>
              <a:endParaRPr lang="en-GB" sz="2400" baseline="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</p:grpSp>
      <p:sp>
        <p:nvSpPr>
          <p:cNvPr id="28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1800" dirty="0" err="1">
                <a:solidFill>
                  <a:srgbClr val="FFFFFF"/>
                </a:solidFill>
              </a:rPr>
              <a:t>Recognising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smtClean="0">
                <a:solidFill>
                  <a:srgbClr val="FFFFFF"/>
                </a:solidFill>
              </a:rPr>
              <a:t>words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30" name="AutoShape 20"/>
          <p:cNvSpPr>
            <a:spLocks noChangeArrowheads="1"/>
          </p:cNvSpPr>
          <p:nvPr/>
        </p:nvSpPr>
        <p:spPr bwMode="auto">
          <a:xfrm>
            <a:off x="1828800" y="2133600"/>
            <a:ext cx="1905000" cy="3683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2700" tIns="12700" rIns="12700" bIns="12700"/>
          <a:lstStyle/>
          <a:p>
            <a:pPr algn="l">
              <a:defRPr/>
            </a:pPr>
            <a:r>
              <a:rPr lang="en-GB" sz="2400" b="1" baseline="0" dirty="0" err="1" smtClean="0">
                <a:solidFill>
                  <a:srgbClr val="99CC00"/>
                </a:solidFill>
                <a:latin typeface="Courier New" charset="0"/>
                <a:cs typeface="+mn-cs"/>
              </a:rPr>
              <a:t>Formubo</a:t>
            </a:r>
            <a:endParaRPr lang="en-GB" sz="2400" b="1" baseline="0" dirty="0">
              <a:solidFill>
                <a:srgbClr val="99CC00"/>
              </a:solidFill>
              <a:latin typeface="Courier New" charset="0"/>
              <a:cs typeface="+mn-cs"/>
            </a:endParaRPr>
          </a:p>
        </p:txBody>
      </p:sp>
      <p:sp>
        <p:nvSpPr>
          <p:cNvPr id="31" name="Oval 21"/>
          <p:cNvSpPr>
            <a:spLocks noChangeArrowheads="1"/>
          </p:cNvSpPr>
          <p:nvPr/>
        </p:nvSpPr>
        <p:spPr bwMode="auto">
          <a:xfrm>
            <a:off x="2179637" y="2571750"/>
            <a:ext cx="366713" cy="366713"/>
          </a:xfrm>
          <a:prstGeom prst="ellipse">
            <a:avLst/>
          </a:prstGeom>
          <a:solidFill>
            <a:srgbClr val="FF4345"/>
          </a:solidFill>
          <a:ln w="25400">
            <a:solidFill>
              <a:schemeClr val="accent4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en-US">
              <a:solidFill>
                <a:srgbClr val="800000"/>
              </a:solidFill>
              <a:cs typeface="+mn-cs"/>
            </a:endParaRPr>
          </a:p>
        </p:txBody>
      </p:sp>
      <p:sp>
        <p:nvSpPr>
          <p:cNvPr id="3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57200" y="6400800"/>
            <a:ext cx="8229600" cy="381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Gaskell &amp; </a:t>
            </a:r>
            <a:r>
              <a:rPr lang="en-US" dirty="0" err="1" smtClean="0">
                <a:solidFill>
                  <a:srgbClr val="FFFFFF"/>
                </a:solidFill>
              </a:rPr>
              <a:t>Dumay</a:t>
            </a:r>
            <a:r>
              <a:rPr lang="en-US" dirty="0" smtClean="0">
                <a:solidFill>
                  <a:srgbClr val="FFFFFF"/>
                </a:solidFill>
              </a:rPr>
              <a:t> (2003, </a:t>
            </a:r>
            <a:r>
              <a:rPr lang="en-US" i="1" dirty="0" smtClean="0">
                <a:solidFill>
                  <a:srgbClr val="FFFFFF"/>
                </a:solidFill>
              </a:rPr>
              <a:t>Cognition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6289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4800" y="1981200"/>
            <a:ext cx="5410200" cy="4267200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6324600" cy="1143000"/>
          </a:xfrm>
        </p:spPr>
        <p:txBody>
          <a:bodyPr/>
          <a:lstStyle/>
          <a:p>
            <a:pPr>
              <a:defRPr/>
            </a:pPr>
            <a:r>
              <a:rPr lang="en-GB" sz="3600" dirty="0" smtClean="0">
                <a:cs typeface="+mj-cs"/>
              </a:rPr>
              <a:t>Learning a new word</a:t>
            </a:r>
            <a:endParaRPr lang="en-GB" sz="2000" dirty="0" smtClean="0">
              <a:cs typeface="+mj-cs"/>
            </a:endParaRPr>
          </a:p>
        </p:txBody>
      </p:sp>
      <p:sp>
        <p:nvSpPr>
          <p:cNvPr id="1452035" name="Rectangle 3"/>
          <p:cNvSpPr>
            <a:spLocks noChangeArrowheads="1"/>
          </p:cNvSpPr>
          <p:nvPr/>
        </p:nvSpPr>
        <p:spPr bwMode="auto">
          <a:xfrm>
            <a:off x="317500" y="1030288"/>
            <a:ext cx="4572000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54000" rIns="54000">
            <a:spAutoFit/>
          </a:bodyPr>
          <a:lstStyle/>
          <a:p>
            <a:pPr algn="l"/>
            <a:endParaRPr lang="en-GB" b="1" baseline="0" dirty="0">
              <a:solidFill>
                <a:srgbClr val="800000"/>
              </a:solidFill>
              <a:latin typeface="Times New Roman" charset="0"/>
            </a:endParaRPr>
          </a:p>
          <a:p>
            <a:pPr algn="l"/>
            <a:r>
              <a:rPr lang="en-GB" sz="2800" b="1" baseline="0" dirty="0">
                <a:latin typeface="Times New Roman" charset="0"/>
              </a:rPr>
              <a:t> </a:t>
            </a:r>
            <a:r>
              <a:rPr lang="en-GB" sz="2800" b="1" baseline="0" dirty="0" smtClean="0">
                <a:latin typeface="Times New Roman" charset="0"/>
              </a:rPr>
              <a:t>“formula”</a:t>
            </a:r>
            <a:endParaRPr lang="en-GB" sz="2800" b="1" baseline="0" dirty="0">
              <a:latin typeface="Times New Roman" charset="0"/>
            </a:endParaRPr>
          </a:p>
        </p:txBody>
      </p:sp>
      <p:grpSp>
        <p:nvGrpSpPr>
          <p:cNvPr id="23555" name="Group 4"/>
          <p:cNvGrpSpPr>
            <a:grpSpLocks/>
          </p:cNvGrpSpPr>
          <p:nvPr/>
        </p:nvGrpSpPr>
        <p:grpSpPr bwMode="auto">
          <a:xfrm>
            <a:off x="420688" y="1930401"/>
            <a:ext cx="5294313" cy="3952875"/>
            <a:chOff x="265" y="1216"/>
            <a:chExt cx="3335" cy="2490"/>
          </a:xfrm>
        </p:grpSpPr>
        <p:sp>
          <p:nvSpPr>
            <p:cNvPr id="1452038" name="Oval 6"/>
            <p:cNvSpPr>
              <a:spLocks noChangeArrowheads="1"/>
            </p:cNvSpPr>
            <p:nvPr/>
          </p:nvSpPr>
          <p:spPr bwMode="auto">
            <a:xfrm>
              <a:off x="1907" y="2408"/>
              <a:ext cx="231" cy="231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accent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800000"/>
                </a:solidFill>
                <a:cs typeface="+mn-cs"/>
              </a:endParaRPr>
            </a:p>
          </p:txBody>
        </p:sp>
        <p:sp>
          <p:nvSpPr>
            <p:cNvPr id="1452039" name="Oval 7"/>
            <p:cNvSpPr>
              <a:spLocks noChangeArrowheads="1"/>
            </p:cNvSpPr>
            <p:nvPr/>
          </p:nvSpPr>
          <p:spPr bwMode="auto">
            <a:xfrm>
              <a:off x="899" y="2288"/>
              <a:ext cx="231" cy="231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accent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800000"/>
                </a:solidFill>
                <a:cs typeface="+mn-cs"/>
              </a:endParaRPr>
            </a:p>
          </p:txBody>
        </p:sp>
        <p:sp>
          <p:nvSpPr>
            <p:cNvPr id="1452040" name="AutoShape 8"/>
            <p:cNvSpPr>
              <a:spLocks noChangeArrowheads="1"/>
            </p:cNvSpPr>
            <p:nvPr/>
          </p:nvSpPr>
          <p:spPr bwMode="auto">
            <a:xfrm>
              <a:off x="265" y="2496"/>
              <a:ext cx="1220" cy="61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/>
            <a:p>
              <a:pPr algn="l">
                <a:defRPr/>
              </a:pPr>
              <a:r>
                <a:rPr lang="en-GB" sz="2400" b="1" baseline="0" dirty="0" smtClean="0">
                  <a:solidFill>
                    <a:schemeClr val="accent4"/>
                  </a:solidFill>
                  <a:latin typeface="Courier New" charset="0"/>
                  <a:cs typeface="+mn-cs"/>
                </a:rPr>
                <a:t>Formula</a:t>
              </a:r>
              <a:endParaRPr lang="en-GB" sz="2400" baseline="0" dirty="0">
                <a:solidFill>
                  <a:schemeClr val="accent4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1452041" name="AutoShape 9"/>
            <p:cNvSpPr>
              <a:spLocks noChangeArrowheads="1"/>
            </p:cNvSpPr>
            <p:nvPr/>
          </p:nvSpPr>
          <p:spPr bwMode="auto">
            <a:xfrm>
              <a:off x="1745" y="2573"/>
              <a:ext cx="1526" cy="40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/>
            <a:p>
              <a:pPr algn="l">
                <a:defRPr/>
              </a:pPr>
              <a:r>
                <a:rPr lang="en-GB" sz="2400" b="1" baseline="0" dirty="0" smtClean="0">
                  <a:solidFill>
                    <a:srgbClr val="99CC00"/>
                  </a:solidFill>
                  <a:latin typeface="Courier New" charset="0"/>
                  <a:cs typeface="+mn-cs"/>
                </a:rPr>
                <a:t>Format</a:t>
              </a:r>
              <a:endParaRPr lang="en-GB" sz="2400" baseline="0" dirty="0">
                <a:solidFill>
                  <a:srgbClr val="99CC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1452042" name="Oval 10"/>
            <p:cNvSpPr>
              <a:spLocks noChangeArrowheads="1"/>
            </p:cNvSpPr>
            <p:nvPr/>
          </p:nvSpPr>
          <p:spPr bwMode="auto">
            <a:xfrm>
              <a:off x="2838" y="1674"/>
              <a:ext cx="231" cy="231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accent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800000"/>
                </a:solidFill>
                <a:cs typeface="+mn-cs"/>
              </a:endParaRPr>
            </a:p>
          </p:txBody>
        </p:sp>
        <p:sp>
          <p:nvSpPr>
            <p:cNvPr id="1452043" name="Oval 11"/>
            <p:cNvSpPr>
              <a:spLocks noChangeArrowheads="1"/>
            </p:cNvSpPr>
            <p:nvPr/>
          </p:nvSpPr>
          <p:spPr bwMode="auto">
            <a:xfrm>
              <a:off x="1409" y="2924"/>
              <a:ext cx="231" cy="231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accent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800000"/>
                </a:solidFill>
                <a:cs typeface="+mn-cs"/>
              </a:endParaRPr>
            </a:p>
          </p:txBody>
        </p:sp>
        <p:sp>
          <p:nvSpPr>
            <p:cNvPr id="1452044" name="AutoShape 12"/>
            <p:cNvSpPr>
              <a:spLocks noChangeArrowheads="1"/>
            </p:cNvSpPr>
            <p:nvPr/>
          </p:nvSpPr>
          <p:spPr bwMode="auto">
            <a:xfrm>
              <a:off x="2775" y="1392"/>
              <a:ext cx="610" cy="61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/>
            <a:p>
              <a:pPr algn="l">
                <a:defRPr/>
              </a:pPr>
              <a:r>
                <a:rPr lang="en-GB" sz="2400" b="1" baseline="0" dirty="0" smtClean="0">
                  <a:solidFill>
                    <a:srgbClr val="99CC00"/>
                  </a:solidFill>
                  <a:latin typeface="Courier New" charset="0"/>
                  <a:cs typeface="+mn-cs"/>
                </a:rPr>
                <a:t>Fish</a:t>
              </a:r>
              <a:endParaRPr lang="en-GB" sz="2400" b="1" baseline="0" dirty="0">
                <a:solidFill>
                  <a:srgbClr val="99CC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1452045" name="AutoShape 13"/>
            <p:cNvSpPr>
              <a:spLocks noChangeArrowheads="1"/>
            </p:cNvSpPr>
            <p:nvPr/>
          </p:nvSpPr>
          <p:spPr bwMode="auto">
            <a:xfrm>
              <a:off x="1292" y="3116"/>
              <a:ext cx="1118" cy="336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/>
            <a:p>
              <a:pPr algn="l">
                <a:defRPr/>
              </a:pPr>
              <a:r>
                <a:rPr lang="en-GB" sz="2400" b="1" baseline="0" dirty="0" smtClean="0">
                  <a:solidFill>
                    <a:srgbClr val="99CC00"/>
                  </a:solidFill>
                  <a:latin typeface="Courier New" charset="0"/>
                  <a:cs typeface="+mn-cs"/>
                </a:rPr>
                <a:t>Feed</a:t>
              </a:r>
              <a:endParaRPr lang="en-GB" sz="2400" b="1" baseline="0" dirty="0">
                <a:solidFill>
                  <a:srgbClr val="99CC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1452046" name="Oval 14"/>
            <p:cNvSpPr>
              <a:spLocks noChangeArrowheads="1"/>
            </p:cNvSpPr>
            <p:nvPr/>
          </p:nvSpPr>
          <p:spPr bwMode="auto">
            <a:xfrm>
              <a:off x="2746" y="3369"/>
              <a:ext cx="230" cy="231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accent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800000"/>
                </a:solidFill>
                <a:cs typeface="+mn-cs"/>
              </a:endParaRPr>
            </a:p>
          </p:txBody>
        </p:sp>
        <p:sp>
          <p:nvSpPr>
            <p:cNvPr id="1452047" name="AutoShape 15"/>
            <p:cNvSpPr>
              <a:spLocks noChangeArrowheads="1"/>
            </p:cNvSpPr>
            <p:nvPr/>
          </p:nvSpPr>
          <p:spPr bwMode="auto">
            <a:xfrm>
              <a:off x="2630" y="3096"/>
              <a:ext cx="826" cy="61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/>
            <a:p>
              <a:pPr algn="l">
                <a:defRPr/>
              </a:pPr>
              <a:r>
                <a:rPr lang="en-GB" sz="2400" b="1" baseline="0" dirty="0" smtClean="0">
                  <a:solidFill>
                    <a:srgbClr val="99CC00"/>
                  </a:solidFill>
                  <a:latin typeface="Courier New" charset="0"/>
                  <a:cs typeface="+mn-cs"/>
                </a:rPr>
                <a:t>Please</a:t>
              </a:r>
              <a:endParaRPr lang="en-GB" sz="2400" b="1" baseline="0" dirty="0">
                <a:solidFill>
                  <a:srgbClr val="99CC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1452048" name="Oval 16"/>
            <p:cNvSpPr>
              <a:spLocks noChangeArrowheads="1"/>
            </p:cNvSpPr>
            <p:nvPr/>
          </p:nvSpPr>
          <p:spPr bwMode="auto">
            <a:xfrm>
              <a:off x="3025" y="2400"/>
              <a:ext cx="231" cy="230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accent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800000"/>
                </a:solidFill>
                <a:cs typeface="+mn-cs"/>
              </a:endParaRPr>
            </a:p>
          </p:txBody>
        </p:sp>
        <p:sp>
          <p:nvSpPr>
            <p:cNvPr id="1452049" name="AutoShape 17"/>
            <p:cNvSpPr>
              <a:spLocks noChangeArrowheads="1"/>
            </p:cNvSpPr>
            <p:nvPr/>
          </p:nvSpPr>
          <p:spPr bwMode="auto">
            <a:xfrm>
              <a:off x="2873" y="2109"/>
              <a:ext cx="727" cy="422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/>
            <a:p>
              <a:pPr algn="l">
                <a:defRPr/>
              </a:pPr>
              <a:r>
                <a:rPr lang="en-GB" sz="2400" b="1" baseline="0" dirty="0" smtClean="0">
                  <a:solidFill>
                    <a:srgbClr val="99CC00"/>
                  </a:solidFill>
                  <a:latin typeface="Courier New" charset="0"/>
                  <a:cs typeface="+mn-cs"/>
                </a:rPr>
                <a:t>Can</a:t>
              </a:r>
              <a:endParaRPr lang="en-GB" sz="2400" b="1" baseline="0" dirty="0">
                <a:solidFill>
                  <a:srgbClr val="99CC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1452050" name="Oval 18"/>
            <p:cNvSpPr>
              <a:spLocks noChangeArrowheads="1"/>
            </p:cNvSpPr>
            <p:nvPr/>
          </p:nvSpPr>
          <p:spPr bwMode="auto">
            <a:xfrm>
              <a:off x="442" y="1536"/>
              <a:ext cx="230" cy="231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accent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800000"/>
                </a:solidFill>
                <a:cs typeface="+mn-cs"/>
              </a:endParaRPr>
            </a:p>
          </p:txBody>
        </p:sp>
        <p:sp>
          <p:nvSpPr>
            <p:cNvPr id="1452051" name="AutoShape 19"/>
            <p:cNvSpPr>
              <a:spLocks noChangeArrowheads="1"/>
            </p:cNvSpPr>
            <p:nvPr/>
          </p:nvSpPr>
          <p:spPr bwMode="auto">
            <a:xfrm>
              <a:off x="294" y="1216"/>
              <a:ext cx="998" cy="61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/>
            <a:p>
              <a:pPr algn="l">
                <a:defRPr/>
              </a:pPr>
              <a:r>
                <a:rPr lang="en-GB" sz="2400" b="1" baseline="0" dirty="0" smtClean="0">
                  <a:solidFill>
                    <a:srgbClr val="99CC00"/>
                  </a:solidFill>
                  <a:latin typeface="Courier New" charset="0"/>
                  <a:cs typeface="+mn-cs"/>
                </a:rPr>
                <a:t>Blog</a:t>
              </a:r>
              <a:endParaRPr lang="en-GB" sz="2400" b="1" baseline="0" dirty="0">
                <a:solidFill>
                  <a:srgbClr val="99CC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1452052" name="AutoShape 20"/>
            <p:cNvSpPr>
              <a:spLocks noChangeArrowheads="1"/>
            </p:cNvSpPr>
            <p:nvPr/>
          </p:nvSpPr>
          <p:spPr bwMode="auto">
            <a:xfrm>
              <a:off x="1872" y="1920"/>
              <a:ext cx="824" cy="232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2700" tIns="12700" rIns="12700" bIns="12700"/>
            <a:lstStyle/>
            <a:p>
              <a:pPr algn="l">
                <a:defRPr/>
              </a:pPr>
              <a:r>
                <a:rPr lang="en-GB" sz="2400" b="1" baseline="0" dirty="0" smtClean="0">
                  <a:solidFill>
                    <a:srgbClr val="99CC00"/>
                  </a:solidFill>
                  <a:latin typeface="Courier New" charset="0"/>
                  <a:cs typeface="+mn-cs"/>
                </a:rPr>
                <a:t>Force</a:t>
              </a:r>
              <a:endParaRPr lang="en-GB" sz="2400" b="1" baseline="0" dirty="0">
                <a:solidFill>
                  <a:srgbClr val="99CC00"/>
                </a:solidFill>
                <a:latin typeface="Courier New" charset="0"/>
                <a:cs typeface="+mn-cs"/>
              </a:endParaRPr>
            </a:p>
          </p:txBody>
        </p:sp>
        <p:sp>
          <p:nvSpPr>
            <p:cNvPr id="1452053" name="Oval 21"/>
            <p:cNvSpPr>
              <a:spLocks noChangeArrowheads="1"/>
            </p:cNvSpPr>
            <p:nvPr/>
          </p:nvSpPr>
          <p:spPr bwMode="auto">
            <a:xfrm>
              <a:off x="2093" y="1756"/>
              <a:ext cx="231" cy="231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accent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800000"/>
                </a:solidFill>
                <a:cs typeface="+mn-cs"/>
              </a:endParaRPr>
            </a:p>
          </p:txBody>
        </p:sp>
      </p:grpSp>
      <p:grpSp>
        <p:nvGrpSpPr>
          <p:cNvPr id="23556" name="Group 24"/>
          <p:cNvGrpSpPr>
            <a:grpSpLocks/>
          </p:cNvGrpSpPr>
          <p:nvPr/>
        </p:nvGrpSpPr>
        <p:grpSpPr bwMode="auto">
          <a:xfrm>
            <a:off x="533400" y="5257801"/>
            <a:ext cx="1749425" cy="817564"/>
            <a:chOff x="194" y="3216"/>
            <a:chExt cx="1102" cy="515"/>
          </a:xfrm>
        </p:grpSpPr>
        <p:sp>
          <p:nvSpPr>
            <p:cNvPr id="1452057" name="Rectangle 25"/>
            <p:cNvSpPr>
              <a:spLocks noChangeArrowheads="1"/>
            </p:cNvSpPr>
            <p:nvPr/>
          </p:nvSpPr>
          <p:spPr bwMode="auto">
            <a:xfrm>
              <a:off x="254" y="3216"/>
              <a:ext cx="708" cy="233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100000">
                  <a:srgbClr val="FF0000"/>
                </a:gs>
              </a:gsLst>
              <a:lin ang="0" scaled="1"/>
            </a:gra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54000" rIns="54000" anchor="ctr">
              <a:spAutoFit/>
            </a:bodyPr>
            <a:lstStyle/>
            <a:p>
              <a:pPr>
                <a:defRPr/>
              </a:pPr>
              <a:endParaRPr lang="en-US">
                <a:solidFill>
                  <a:srgbClr val="800000"/>
                </a:solidFill>
                <a:cs typeface="+mn-cs"/>
              </a:endParaRPr>
            </a:p>
          </p:txBody>
        </p:sp>
        <p:sp>
          <p:nvSpPr>
            <p:cNvPr id="1452058" name="Text Box 26"/>
            <p:cNvSpPr txBox="1">
              <a:spLocks noChangeArrowheads="1"/>
            </p:cNvSpPr>
            <p:nvPr/>
          </p:nvSpPr>
          <p:spPr bwMode="auto">
            <a:xfrm>
              <a:off x="194" y="3440"/>
              <a:ext cx="1102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54000" rIns="54000">
              <a:spAutoFit/>
            </a:bodyPr>
            <a:lstStyle/>
            <a:p>
              <a:pPr>
                <a:defRPr/>
              </a:pPr>
              <a:r>
                <a:rPr lang="en-GB" sz="2400" baseline="0" dirty="0" smtClean="0">
                  <a:solidFill>
                    <a:srgbClr val="FFFFFF"/>
                  </a:solidFill>
                  <a:latin typeface="Arial"/>
                  <a:cs typeface="Arial"/>
                </a:rPr>
                <a:t>activation</a:t>
              </a:r>
              <a:endParaRPr lang="en-GB" sz="2400" baseline="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</p:grpSp>
      <p:sp>
        <p:nvSpPr>
          <p:cNvPr id="28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1800" dirty="0" err="1" smtClean="0">
                <a:solidFill>
                  <a:srgbClr val="FFFFFF"/>
                </a:solidFill>
              </a:rPr>
              <a:t>Recognising</a:t>
            </a:r>
            <a:r>
              <a:rPr lang="en-US" sz="1800" dirty="0" smtClean="0">
                <a:solidFill>
                  <a:srgbClr val="FFFFFF"/>
                </a:solidFill>
              </a:rPr>
              <a:t> words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27" name="AutoShape 23"/>
          <p:cNvSpPr>
            <a:spLocks noChangeArrowheads="1"/>
          </p:cNvSpPr>
          <p:nvPr/>
        </p:nvSpPr>
        <p:spPr bwMode="auto">
          <a:xfrm rot="20318668">
            <a:off x="133350" y="3387725"/>
            <a:ext cx="2320925" cy="1581150"/>
          </a:xfrm>
          <a:prstGeom prst="star16">
            <a:avLst>
              <a:gd name="adj" fmla="val 37500"/>
            </a:avLst>
          </a:prstGeom>
          <a:noFill/>
          <a:ln w="444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9" name="AutoShape 20"/>
          <p:cNvSpPr>
            <a:spLocks noChangeArrowheads="1"/>
          </p:cNvSpPr>
          <p:nvPr/>
        </p:nvSpPr>
        <p:spPr bwMode="auto">
          <a:xfrm>
            <a:off x="1828800" y="2133600"/>
            <a:ext cx="1905000" cy="3683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2700" tIns="12700" rIns="12700" bIns="12700"/>
          <a:lstStyle/>
          <a:p>
            <a:pPr algn="l">
              <a:defRPr/>
            </a:pPr>
            <a:r>
              <a:rPr lang="en-GB" sz="2400" b="1" baseline="0" dirty="0" err="1" smtClean="0">
                <a:solidFill>
                  <a:srgbClr val="99CC00"/>
                </a:solidFill>
                <a:latin typeface="Courier New" charset="0"/>
                <a:cs typeface="+mn-cs"/>
              </a:rPr>
              <a:t>Formubo</a:t>
            </a:r>
            <a:endParaRPr lang="en-GB" sz="2400" b="1" baseline="0" dirty="0">
              <a:solidFill>
                <a:srgbClr val="99CC00"/>
              </a:solidFill>
              <a:latin typeface="Courier New" charset="0"/>
              <a:cs typeface="+mn-cs"/>
            </a:endParaRPr>
          </a:p>
        </p:txBody>
      </p:sp>
      <p:sp>
        <p:nvSpPr>
          <p:cNvPr id="30" name="Oval 21"/>
          <p:cNvSpPr>
            <a:spLocks noChangeArrowheads="1"/>
          </p:cNvSpPr>
          <p:nvPr/>
        </p:nvSpPr>
        <p:spPr bwMode="auto">
          <a:xfrm>
            <a:off x="2179637" y="2571750"/>
            <a:ext cx="366713" cy="366713"/>
          </a:xfrm>
          <a:prstGeom prst="ellipse">
            <a:avLst/>
          </a:prstGeom>
          <a:solidFill>
            <a:schemeClr val="tx1"/>
          </a:solidFill>
          <a:ln w="25400">
            <a:solidFill>
              <a:schemeClr val="accent4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en-US">
              <a:solidFill>
                <a:srgbClr val="800000"/>
              </a:solidFill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91200" y="1219200"/>
            <a:ext cx="3352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9875" indent="-269875">
              <a:buFontTx/>
              <a:buNone/>
              <a:tabLst>
                <a:tab pos="574675" algn="l"/>
              </a:tabLst>
              <a:defRPr/>
            </a:pPr>
            <a:r>
              <a:rPr lang="en-GB" sz="2800" dirty="0"/>
              <a:t>Prediction:</a:t>
            </a:r>
            <a:endParaRPr lang="en-GB" dirty="0"/>
          </a:p>
          <a:p>
            <a:pPr marL="269875" indent="-269875">
              <a:buFontTx/>
              <a:buNone/>
              <a:tabLst>
                <a:tab pos="574675" algn="l"/>
              </a:tabLst>
              <a:defRPr/>
            </a:pPr>
            <a:endParaRPr lang="en-GB" sz="2000" dirty="0"/>
          </a:p>
          <a:p>
            <a:pPr>
              <a:tabLst>
                <a:tab pos="574675" algn="l"/>
              </a:tabLst>
              <a:defRPr/>
            </a:pPr>
            <a:r>
              <a:rPr lang="en-GB" sz="2400" dirty="0" smtClean="0"/>
              <a:t>Knowing </a:t>
            </a:r>
            <a:r>
              <a:rPr lang="en-GB" sz="2400" i="1" dirty="0" err="1" smtClean="0"/>
              <a:t>formubo</a:t>
            </a:r>
            <a:r>
              <a:rPr lang="en-GB" sz="2400" i="1" dirty="0" smtClean="0"/>
              <a:t> </a:t>
            </a:r>
            <a:r>
              <a:rPr lang="en-GB" sz="2400" dirty="0" smtClean="0"/>
              <a:t>slows recognition </a:t>
            </a:r>
            <a:r>
              <a:rPr lang="en-GB" sz="2400" dirty="0"/>
              <a:t>of </a:t>
            </a:r>
            <a:r>
              <a:rPr lang="en-GB" sz="2400" i="1" dirty="0" smtClean="0"/>
              <a:t>formula</a:t>
            </a:r>
            <a:endParaRPr lang="en-GB" sz="2400" i="1" dirty="0"/>
          </a:p>
        </p:txBody>
      </p:sp>
      <p:sp>
        <p:nvSpPr>
          <p:cNvPr id="3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57200" y="6400800"/>
            <a:ext cx="7924800" cy="381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Gaskell &amp; </a:t>
            </a:r>
            <a:r>
              <a:rPr lang="en-US" dirty="0" err="1" smtClean="0">
                <a:solidFill>
                  <a:srgbClr val="FFFFFF"/>
                </a:solidFill>
              </a:rPr>
              <a:t>Dumay</a:t>
            </a:r>
            <a:r>
              <a:rPr lang="en-US" dirty="0" smtClean="0">
                <a:solidFill>
                  <a:srgbClr val="FFFFFF"/>
                </a:solidFill>
              </a:rPr>
              <a:t> (2003, </a:t>
            </a:r>
            <a:r>
              <a:rPr lang="en-US" i="1" dirty="0" smtClean="0">
                <a:solidFill>
                  <a:srgbClr val="FFFFFF"/>
                </a:solidFill>
              </a:rPr>
              <a:t>Cognition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  <a:endParaRPr lang="en-US" dirty="0">
              <a:solidFill>
                <a:srgbClr val="FFFFFF"/>
              </a:solidFill>
            </a:endParaRPr>
          </a:p>
        </p:txBody>
      </p:sp>
      <p:graphicFrame>
        <p:nvGraphicFramePr>
          <p:cNvPr id="4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9154070"/>
              </p:ext>
            </p:extLst>
          </p:nvPr>
        </p:nvGraphicFramePr>
        <p:xfrm>
          <a:off x="5867400" y="2971800"/>
          <a:ext cx="3291186" cy="373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724067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4" grpId="0">
        <p:bldSub>
          <a:bldChart bld="category"/>
        </p:bldSub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6324600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200" dirty="0" smtClean="0">
                <a:cs typeface="+mj-cs"/>
              </a:rPr>
              <a:t>Predictive coding account</a:t>
            </a:r>
            <a:br>
              <a:rPr lang="en-US" sz="3200" dirty="0" smtClean="0">
                <a:cs typeface="+mj-cs"/>
              </a:rPr>
            </a:br>
            <a:r>
              <a:rPr lang="en-US" sz="3200" dirty="0" smtClean="0">
                <a:cs typeface="+mj-cs"/>
              </a:rPr>
              <a:t>of spoken word recognition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1800" dirty="0" err="1" smtClean="0"/>
              <a:t>Recognising</a:t>
            </a:r>
            <a:r>
              <a:rPr lang="en-US" sz="1800" dirty="0" smtClean="0"/>
              <a:t> words</a:t>
            </a:r>
            <a:endParaRPr lang="en-US" sz="1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600200"/>
            <a:ext cx="4329819" cy="4762592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FFFFFF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5257800" y="1676400"/>
            <a:ext cx="3810000" cy="5139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574675" algn="l"/>
              </a:tabLst>
              <a:defRPr/>
            </a:pPr>
            <a:r>
              <a:rPr lang="en-GB" sz="2400" dirty="0" smtClean="0"/>
              <a:t>Superior Temporal </a:t>
            </a:r>
            <a:r>
              <a:rPr lang="en-GB" sz="2400" dirty="0" err="1" smtClean="0"/>
              <a:t>Gyrus</a:t>
            </a:r>
            <a:r>
              <a:rPr lang="en-GB" sz="2400" dirty="0" smtClean="0"/>
              <a:t> compares heard and predicted segments</a:t>
            </a:r>
          </a:p>
          <a:p>
            <a:pPr marL="342900" indent="-342900">
              <a:buFontTx/>
              <a:buChar char="-"/>
              <a:tabLst>
                <a:tab pos="574675" algn="l"/>
              </a:tabLst>
              <a:defRPr/>
            </a:pPr>
            <a:r>
              <a:rPr lang="en-GB" sz="2000" dirty="0" smtClean="0"/>
              <a:t>Bayesian ‘ideal observer’ of spoken words simulates: </a:t>
            </a:r>
          </a:p>
          <a:p>
            <a:pPr>
              <a:tabLst>
                <a:tab pos="574675" algn="l"/>
              </a:tabLst>
              <a:defRPr/>
            </a:pPr>
            <a:r>
              <a:rPr lang="en-GB" sz="2000" dirty="0" smtClean="0"/>
              <a:t>(1) Timing of word recognition</a:t>
            </a:r>
            <a:br>
              <a:rPr lang="en-GB" sz="2000" dirty="0" smtClean="0"/>
            </a:br>
            <a:r>
              <a:rPr lang="en-GB" sz="2000" dirty="0" smtClean="0"/>
              <a:t>(2) Neural responses to novel and existing words</a:t>
            </a:r>
          </a:p>
          <a:p>
            <a:pPr marL="342900" indent="-342900">
              <a:buFontTx/>
              <a:buChar char="-"/>
              <a:tabLst>
                <a:tab pos="574675" algn="l"/>
              </a:tabLst>
              <a:defRPr/>
            </a:pPr>
            <a:endParaRPr lang="en-GB" sz="2400" dirty="0"/>
          </a:p>
          <a:p>
            <a:pPr>
              <a:tabLst>
                <a:tab pos="574675" algn="l"/>
              </a:tabLst>
              <a:defRPr/>
            </a:pPr>
            <a:r>
              <a:rPr lang="en-GB" sz="2400" dirty="0" smtClean="0"/>
              <a:t>Learning a new word only modifies segment predictions after sleep</a:t>
            </a:r>
          </a:p>
          <a:p>
            <a:pPr marL="361950" indent="-361950">
              <a:tabLst>
                <a:tab pos="361950" algn="l"/>
              </a:tabLst>
              <a:defRPr/>
            </a:pPr>
            <a:r>
              <a:rPr lang="en-GB" sz="2000" dirty="0" smtClean="0"/>
              <a:t>- 	Complementary (cortical/hippocampal) learning systems</a:t>
            </a:r>
          </a:p>
        </p:txBody>
      </p:sp>
      <p:sp>
        <p:nvSpPr>
          <p:cNvPr id="10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28600" y="6477000"/>
            <a:ext cx="5562600" cy="381000"/>
          </a:xfrm>
        </p:spPr>
        <p:txBody>
          <a:bodyPr/>
          <a:lstStyle/>
          <a:p>
            <a:r>
              <a:rPr lang="en-US" dirty="0" err="1" smtClean="0"/>
              <a:t>Gagnepain</a:t>
            </a:r>
            <a:r>
              <a:rPr lang="en-US" dirty="0" smtClean="0"/>
              <a:t>, Henson &amp; Davis (2012, </a:t>
            </a:r>
            <a:r>
              <a:rPr lang="en-US" i="1" dirty="0" smtClean="0"/>
              <a:t>Current Biology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40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6718492"/>
              </p:ext>
            </p:extLst>
          </p:nvPr>
        </p:nvGraphicFramePr>
        <p:xfrm>
          <a:off x="381000" y="533400"/>
          <a:ext cx="8229600" cy="5668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63650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6096000" y="762000"/>
            <a:ext cx="2505075" cy="533400"/>
          </a:xfrm>
        </p:spPr>
        <p:txBody>
          <a:bodyPr/>
          <a:lstStyle/>
          <a:p>
            <a:r>
              <a:rPr lang="en-US" dirty="0" smtClean="0"/>
              <a:t>3. Semantic</a:t>
            </a:r>
            <a:br>
              <a:rPr lang="en-US" dirty="0" smtClean="0"/>
            </a:br>
            <a:r>
              <a:rPr lang="en-US" dirty="0" smtClean="0"/>
              <a:t>Ambiguity</a:t>
            </a:r>
            <a:endParaRPr lang="en-US" dirty="0"/>
          </a:p>
        </p:txBody>
      </p:sp>
      <p:pic>
        <p:nvPicPr>
          <p:cNvPr id="11" name="Picture 4" descr="Nov17thfoodcarto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524000"/>
            <a:ext cx="8504238" cy="526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04800" y="762000"/>
            <a:ext cx="5638800" cy="563562"/>
          </a:xfrm>
        </p:spPr>
        <p:txBody>
          <a:bodyPr anchor="t" anchorCtr="0">
            <a:noAutofit/>
          </a:bodyPr>
          <a:lstStyle/>
          <a:p>
            <a:r>
              <a:rPr lang="en-US" sz="2800" dirty="0" smtClean="0"/>
              <a:t>http</a:t>
            </a:r>
            <a:r>
              <a:rPr lang="en-US" sz="2800" dirty="0"/>
              <a:t>://</a:t>
            </a:r>
            <a:r>
              <a:rPr lang="en-US" sz="2800" dirty="0" err="1"/>
              <a:t>www.bergerandwyse.com</a:t>
            </a:r>
            <a:r>
              <a:rPr lang="en-US" sz="2800" dirty="0" smtClean="0"/>
              <a:t>/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32128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6553200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ea typeface="ＭＳ Ｐゴシック"/>
                <a:cs typeface="ＭＳ Ｐゴシック"/>
              </a:rPr>
              <a:t>Ambiguity resolution as a neural marker of comprehension</a:t>
            </a:r>
            <a:endParaRPr lang="en-US" sz="32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000" dirty="0" smtClean="0"/>
              <a:t>Semantic Ambiguity</a:t>
            </a:r>
            <a:endParaRPr lang="en-US" sz="2000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1524000"/>
            <a:ext cx="8534400" cy="5105400"/>
          </a:xfrm>
          <a:prstGeom prst="rect">
            <a:avLst/>
          </a:prstGeom>
        </p:spPr>
        <p:txBody>
          <a:bodyPr/>
          <a:lstStyle/>
          <a:p>
            <a:r>
              <a:rPr lang="en-GB" sz="2800" dirty="0" smtClean="0">
                <a:ea typeface="ＭＳ Ｐゴシック"/>
                <a:cs typeface="ＭＳ Ｐゴシック"/>
              </a:rPr>
              <a:t>59 High ambiguity sentences</a:t>
            </a:r>
          </a:p>
          <a:p>
            <a:pPr marL="347472" lvl="1" indent="0">
              <a:buNone/>
            </a:pPr>
            <a:r>
              <a:rPr lang="en-GB" sz="2400" i="1" dirty="0" smtClean="0">
                <a:solidFill>
                  <a:schemeClr val="tx2"/>
                </a:solidFill>
                <a:ea typeface="ＭＳ Ｐゴシック"/>
              </a:rPr>
              <a:t>“there were </a:t>
            </a:r>
            <a:r>
              <a:rPr lang="en-GB" sz="2400" i="1" dirty="0" smtClean="0">
                <a:solidFill>
                  <a:schemeClr val="accent1"/>
                </a:solidFill>
                <a:ea typeface="ＭＳ Ｐゴシック"/>
              </a:rPr>
              <a:t>dates</a:t>
            </a:r>
            <a:r>
              <a:rPr lang="en-GB" sz="2400" i="1" dirty="0" smtClean="0">
                <a:solidFill>
                  <a:schemeClr val="tx2"/>
                </a:solidFill>
                <a:ea typeface="ＭＳ Ｐゴシック"/>
              </a:rPr>
              <a:t> and </a:t>
            </a:r>
            <a:r>
              <a:rPr lang="en-GB" sz="2400" i="1" dirty="0" smtClean="0">
                <a:solidFill>
                  <a:schemeClr val="accent1"/>
                </a:solidFill>
                <a:ea typeface="ＭＳ Ｐゴシック"/>
              </a:rPr>
              <a:t>pears</a:t>
            </a:r>
            <a:r>
              <a:rPr lang="en-GB" sz="2400" i="1" dirty="0" smtClean="0">
                <a:solidFill>
                  <a:schemeClr val="tx2"/>
                </a:solidFill>
                <a:ea typeface="ＭＳ Ｐゴシック"/>
              </a:rPr>
              <a:t> in the fruit bowl”</a:t>
            </a:r>
            <a:endParaRPr lang="en-GB" sz="2400" dirty="0" smtClean="0">
              <a:ea typeface="ＭＳ Ｐゴシック"/>
            </a:endParaRPr>
          </a:p>
          <a:p>
            <a:pPr marL="347472" lvl="1" indent="0">
              <a:buNone/>
            </a:pPr>
            <a:r>
              <a:rPr lang="en-GB" sz="1800" dirty="0">
                <a:ea typeface="ＭＳ Ｐゴシック"/>
              </a:rPr>
              <a:t>a</a:t>
            </a:r>
            <a:r>
              <a:rPr lang="en-GB" sz="1800" dirty="0" smtClean="0">
                <a:ea typeface="ＭＳ Ｐゴシック"/>
              </a:rPr>
              <a:t>t least two ambiguous words / sentence</a:t>
            </a:r>
          </a:p>
          <a:p>
            <a:pPr marL="347472" lvl="1" indent="0">
              <a:buNone/>
            </a:pPr>
            <a:endParaRPr lang="en-GB" sz="900" dirty="0" smtClean="0">
              <a:ea typeface="ＭＳ Ｐゴシック"/>
            </a:endParaRPr>
          </a:p>
          <a:p>
            <a:r>
              <a:rPr lang="en-GB" sz="2800" dirty="0" smtClean="0">
                <a:ea typeface="ＭＳ Ｐゴシック"/>
                <a:cs typeface="ＭＳ Ｐゴシック"/>
              </a:rPr>
              <a:t>59 Low ambiguity sentences</a:t>
            </a:r>
          </a:p>
          <a:p>
            <a:pPr marL="347472" lvl="1" indent="0">
              <a:buNone/>
            </a:pPr>
            <a:r>
              <a:rPr lang="en-GB" sz="2400" i="1" dirty="0" smtClean="0">
                <a:solidFill>
                  <a:schemeClr val="tx2"/>
                </a:solidFill>
                <a:ea typeface="ＭＳ Ｐゴシック"/>
              </a:rPr>
              <a:t>“there was </a:t>
            </a:r>
            <a:r>
              <a:rPr lang="en-GB" sz="2400" i="1" dirty="0" smtClean="0">
                <a:solidFill>
                  <a:schemeClr val="accent1"/>
                </a:solidFill>
                <a:ea typeface="ＭＳ Ｐゴシック"/>
              </a:rPr>
              <a:t>beer</a:t>
            </a:r>
            <a:r>
              <a:rPr lang="en-GB" sz="2400" i="1" dirty="0" smtClean="0">
                <a:solidFill>
                  <a:schemeClr val="tx2"/>
                </a:solidFill>
                <a:ea typeface="ＭＳ Ｐゴシック"/>
              </a:rPr>
              <a:t> and </a:t>
            </a:r>
            <a:r>
              <a:rPr lang="en-GB" sz="2400" i="1" dirty="0" smtClean="0">
                <a:solidFill>
                  <a:schemeClr val="accent1"/>
                </a:solidFill>
                <a:ea typeface="ＭＳ Ｐゴシック"/>
              </a:rPr>
              <a:t>cider</a:t>
            </a:r>
            <a:r>
              <a:rPr lang="en-GB" sz="2400" i="1" dirty="0" smtClean="0">
                <a:solidFill>
                  <a:schemeClr val="tx2"/>
                </a:solidFill>
                <a:ea typeface="ＭＳ Ｐゴシック"/>
              </a:rPr>
              <a:t> on the kitchen shelf”</a:t>
            </a:r>
            <a:endParaRPr lang="en-GB" sz="2400" dirty="0" smtClean="0">
              <a:solidFill>
                <a:schemeClr val="tx2"/>
              </a:solidFill>
              <a:ea typeface="ＭＳ Ｐゴシック"/>
            </a:endParaRPr>
          </a:p>
          <a:p>
            <a:pPr marL="347472" lvl="1" indent="0">
              <a:buNone/>
            </a:pPr>
            <a:r>
              <a:rPr lang="en-GB" sz="2000" dirty="0" smtClean="0">
                <a:ea typeface="ＭＳ Ｐゴシック"/>
              </a:rPr>
              <a:t>matched for:	length, syntax, frequency, imageability, naturalness</a:t>
            </a:r>
            <a:br>
              <a:rPr lang="en-GB" sz="2000" dirty="0" smtClean="0">
                <a:ea typeface="ＭＳ Ｐゴシック"/>
              </a:rPr>
            </a:br>
            <a:r>
              <a:rPr lang="en-GB" sz="2000" dirty="0" smtClean="0">
                <a:ea typeface="ＭＳ Ｐゴシック"/>
              </a:rPr>
              <a:t>		</a:t>
            </a:r>
            <a:endParaRPr lang="en-GB" sz="2800" dirty="0" smtClean="0">
              <a:ea typeface="ＭＳ Ｐゴシック"/>
              <a:cs typeface="ＭＳ Ｐゴシック"/>
            </a:endParaRPr>
          </a:p>
          <a:p>
            <a:r>
              <a:rPr lang="en-GB" sz="2800" dirty="0" smtClean="0">
                <a:ea typeface="ＭＳ Ｐゴシック"/>
                <a:cs typeface="ＭＳ Ｐゴシック"/>
              </a:rPr>
              <a:t>Signal Correlated Noise (SCN) baseline</a:t>
            </a:r>
          </a:p>
          <a:p>
            <a:pPr lvl="4"/>
            <a:endParaRPr lang="en-GB" sz="1600" dirty="0">
              <a:ea typeface="ＭＳ Ｐゴシック"/>
              <a:cs typeface="ＭＳ Ｐゴシック"/>
            </a:endParaRPr>
          </a:p>
          <a:p>
            <a:r>
              <a:rPr lang="en-GB" sz="2800" dirty="0" smtClean="0">
                <a:ea typeface="ＭＳ Ｐゴシック"/>
                <a:cs typeface="ＭＳ Ｐゴシック"/>
              </a:rPr>
              <a:t>fMRI during active and passive listening</a:t>
            </a:r>
          </a:p>
        </p:txBody>
      </p:sp>
      <p:pic>
        <p:nvPicPr>
          <p:cNvPr id="12" name="fi27_scn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8153400" y="45720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7200" y="6400800"/>
            <a:ext cx="5562600" cy="381000"/>
          </a:xfrm>
        </p:spPr>
        <p:txBody>
          <a:bodyPr/>
          <a:lstStyle/>
          <a:p>
            <a:r>
              <a:rPr lang="en-US" dirty="0" smtClean="0"/>
              <a:t>Rodd, Davis &amp; </a:t>
            </a:r>
            <a:r>
              <a:rPr lang="en-US" dirty="0" err="1" smtClean="0"/>
              <a:t>Johnsrude</a:t>
            </a:r>
            <a:r>
              <a:rPr lang="en-US" dirty="0" smtClean="0"/>
              <a:t> (2005, </a:t>
            </a:r>
            <a:r>
              <a:rPr lang="en-US" i="1" dirty="0" smtClean="0"/>
              <a:t>Cerebral Cortex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0400" y="0"/>
            <a:ext cx="1307910" cy="1752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9448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97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0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6424003"/>
              </p:ext>
            </p:extLst>
          </p:nvPr>
        </p:nvGraphicFramePr>
        <p:xfrm>
          <a:off x="381000" y="533400"/>
          <a:ext cx="8229600" cy="5668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27921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000" dirty="0" smtClean="0"/>
              <a:t>Semantic Ambiguity</a:t>
            </a:r>
            <a:endParaRPr lang="en-US" sz="20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Rodd, Davis &amp; </a:t>
            </a:r>
            <a:r>
              <a:rPr lang="en-US" dirty="0" err="1" smtClean="0"/>
              <a:t>Johnsrude</a:t>
            </a:r>
            <a:r>
              <a:rPr lang="en-US" dirty="0" smtClean="0"/>
              <a:t> (2005, </a:t>
            </a:r>
            <a:r>
              <a:rPr lang="en-US" i="1" dirty="0" smtClean="0"/>
              <a:t>Cerebral Cortex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1447800"/>
            <a:ext cx="7386638" cy="486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1454150"/>
            <a:ext cx="738505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6553200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ea typeface="ＭＳ Ｐゴシック"/>
                <a:cs typeface="ＭＳ Ｐゴシック"/>
              </a:rPr>
              <a:t>Ambiguity resolution as a neural marker of comprehension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3349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A neural marker </a:t>
            </a:r>
            <a:r>
              <a:rPr lang="en-US" sz="3600" dirty="0" smtClean="0"/>
              <a:t>of </a:t>
            </a:r>
            <a:br>
              <a:rPr lang="en-US" sz="3600" dirty="0" smtClean="0"/>
            </a:br>
            <a:r>
              <a:rPr lang="en-US" sz="3600" dirty="0" smtClean="0"/>
              <a:t>speech comprehension?</a:t>
            </a:r>
            <a:endParaRPr lang="en-US" sz="36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000" dirty="0" smtClean="0"/>
              <a:t>Semantic Ambiguity</a:t>
            </a:r>
            <a:endParaRPr lang="en-US" sz="2000" dirty="0"/>
          </a:p>
        </p:txBody>
      </p:sp>
      <p:sp>
        <p:nvSpPr>
          <p:cNvPr id="98" name="Text Box 7"/>
          <p:cNvSpPr txBox="1">
            <a:spLocks noChangeArrowheads="1"/>
          </p:cNvSpPr>
          <p:nvPr/>
        </p:nvSpPr>
        <p:spPr bwMode="auto">
          <a:xfrm>
            <a:off x="228600" y="1600200"/>
            <a:ext cx="4419600" cy="34163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90500" indent="-190500" eaLnBrk="0" hangingPunct="0">
              <a:buFontTx/>
              <a:buChar char="•"/>
            </a:pPr>
            <a:r>
              <a:rPr lang="en-US" sz="2400" baseline="0" dirty="0" err="1">
                <a:solidFill>
                  <a:schemeClr val="tx1"/>
                </a:solidFill>
                <a:latin typeface="Arial"/>
                <a:cs typeface="Arial"/>
              </a:rPr>
              <a:t>Propofol</a:t>
            </a:r>
            <a:r>
              <a:rPr lang="en-US" sz="2400" baseline="0" dirty="0">
                <a:solidFill>
                  <a:schemeClr val="tx1"/>
                </a:solidFill>
                <a:latin typeface="Arial"/>
                <a:cs typeface="Arial"/>
              </a:rPr>
              <a:t> (</a:t>
            </a:r>
            <a:r>
              <a:rPr lang="en-US" sz="2400" baseline="0" dirty="0" err="1">
                <a:solidFill>
                  <a:schemeClr val="tx1"/>
                </a:solidFill>
                <a:latin typeface="Arial"/>
                <a:cs typeface="Arial"/>
              </a:rPr>
              <a:t>Diprifan</a:t>
            </a:r>
            <a:r>
              <a:rPr lang="en-US" sz="2400" baseline="0" dirty="0">
                <a:solidFill>
                  <a:schemeClr val="tx1"/>
                </a:solidFill>
                <a:latin typeface="Arial"/>
                <a:cs typeface="Arial"/>
              </a:rPr>
              <a:t>) </a:t>
            </a:r>
            <a:r>
              <a:rPr lang="en-US" sz="2400" baseline="0" dirty="0" smtClean="0">
                <a:solidFill>
                  <a:schemeClr val="tx1"/>
                </a:solidFill>
                <a:latin typeface="Arial"/>
                <a:cs typeface="Arial"/>
              </a:rPr>
              <a:t>used </a:t>
            </a:r>
            <a:r>
              <a:rPr lang="en-US" sz="2400" baseline="0" dirty="0">
                <a:solidFill>
                  <a:schemeClr val="tx1"/>
                </a:solidFill>
                <a:latin typeface="Arial"/>
                <a:cs typeface="Arial"/>
              </a:rPr>
              <a:t>for</a:t>
            </a:r>
            <a:r>
              <a:rPr lang="en-US" sz="2400" baseline="0" dirty="0" smtClean="0">
                <a:solidFill>
                  <a:schemeClr val="tx1"/>
                </a:solidFill>
                <a:latin typeface="Arial"/>
                <a:cs typeface="Arial"/>
              </a:rPr>
              <a:t> sedation and anesthesia</a:t>
            </a:r>
            <a:endParaRPr lang="en-US" sz="2400" baseline="0" dirty="0">
              <a:solidFill>
                <a:schemeClr val="tx1"/>
              </a:solidFill>
              <a:latin typeface="Arial"/>
              <a:cs typeface="Arial"/>
            </a:endParaRPr>
          </a:p>
          <a:p>
            <a:pPr marL="190500" indent="-190500" eaLnBrk="0" hangingPunct="0">
              <a:buFontTx/>
              <a:buChar char="•"/>
            </a:pPr>
            <a:endParaRPr lang="en-US" sz="2400" baseline="0" dirty="0">
              <a:solidFill>
                <a:schemeClr val="tx1"/>
              </a:solidFill>
              <a:latin typeface="Arial"/>
              <a:cs typeface="Arial"/>
            </a:endParaRPr>
          </a:p>
          <a:p>
            <a:pPr marL="190500" indent="-190500" eaLnBrk="0" hangingPunct="0">
              <a:buFontTx/>
              <a:buChar char="•"/>
            </a:pPr>
            <a:r>
              <a:rPr lang="en-US" sz="2400" baseline="0" dirty="0">
                <a:solidFill>
                  <a:schemeClr val="tx1"/>
                </a:solidFill>
                <a:latin typeface="Arial"/>
                <a:cs typeface="Arial"/>
              </a:rPr>
              <a:t>12 </a:t>
            </a:r>
            <a:r>
              <a:rPr lang="en-US" sz="2400" baseline="0" dirty="0" smtClean="0">
                <a:solidFill>
                  <a:schemeClr val="tx1"/>
                </a:solidFill>
                <a:latin typeface="Arial"/>
                <a:cs typeface="Arial"/>
              </a:rPr>
              <a:t>anesthetists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baseline="0" dirty="0" smtClean="0">
                <a:solidFill>
                  <a:schemeClr val="tx1"/>
                </a:solidFill>
                <a:latin typeface="Arial"/>
                <a:cs typeface="Arial"/>
              </a:rPr>
              <a:t>listened </a:t>
            </a:r>
            <a:br>
              <a:rPr lang="en-US" sz="2400" baseline="0" dirty="0" smtClean="0">
                <a:solidFill>
                  <a:schemeClr val="tx1"/>
                </a:solidFill>
                <a:latin typeface="Arial"/>
                <a:cs typeface="Arial"/>
              </a:rPr>
            </a:br>
            <a:r>
              <a:rPr lang="en-US" sz="2400" baseline="0" dirty="0" smtClean="0">
                <a:solidFill>
                  <a:schemeClr val="tx1"/>
                </a:solidFill>
                <a:latin typeface="Arial"/>
                <a:cs typeface="Arial"/>
              </a:rPr>
              <a:t>to sentences/noise whilst:</a:t>
            </a:r>
          </a:p>
          <a:p>
            <a:pPr eaLnBrk="0" hangingPunct="0"/>
            <a:r>
              <a:rPr lang="en-US" sz="2400" baseline="0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</a:p>
          <a:p>
            <a:pPr marL="647700" lvl="1" indent="-190500" eaLnBrk="0" hangingPunct="0">
              <a:buFontTx/>
              <a:buChar char="•"/>
            </a:pPr>
            <a:r>
              <a:rPr lang="en-US" sz="2400" baseline="0" dirty="0" smtClean="0">
                <a:solidFill>
                  <a:schemeClr val="tx1"/>
                </a:solidFill>
                <a:latin typeface="Arial"/>
                <a:cs typeface="Arial"/>
              </a:rPr>
              <a:t>Awake</a:t>
            </a:r>
          </a:p>
          <a:p>
            <a:pPr marL="647700" lvl="1" indent="-190500" eaLnBrk="0" hangingPunct="0">
              <a:buFontTx/>
              <a:buChar char="•"/>
            </a:pPr>
            <a:r>
              <a:rPr lang="en-US" sz="2400" dirty="0" smtClean="0">
                <a:latin typeface="Arial"/>
                <a:cs typeface="Arial"/>
              </a:rPr>
              <a:t>Lightly sedated</a:t>
            </a:r>
          </a:p>
          <a:p>
            <a:pPr marL="647700" lvl="1" indent="-190500" eaLnBrk="0" hangingPunct="0">
              <a:buFontTx/>
              <a:buChar char="•"/>
            </a:pPr>
            <a:r>
              <a:rPr lang="en-US" sz="2400" baseline="0" dirty="0" smtClean="0">
                <a:solidFill>
                  <a:schemeClr val="tx1"/>
                </a:solidFill>
                <a:latin typeface="Arial"/>
                <a:cs typeface="Arial"/>
              </a:rPr>
              <a:t>Deeply sedated</a:t>
            </a:r>
            <a:endParaRPr lang="en-US" sz="2400" baseline="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419600" y="2667000"/>
            <a:ext cx="4495800" cy="4114800"/>
            <a:chOff x="4419600" y="2667000"/>
            <a:chExt cx="4495800" cy="4114800"/>
          </a:xfrm>
        </p:grpSpPr>
        <p:sp>
          <p:nvSpPr>
            <p:cNvPr id="10" name="Rectangle 9"/>
            <p:cNvSpPr/>
            <p:nvPr/>
          </p:nvSpPr>
          <p:spPr>
            <a:xfrm>
              <a:off x="4419600" y="2667000"/>
              <a:ext cx="4495800" cy="4114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 sz="2000" dirty="0" smtClean="0">
                  <a:solidFill>
                    <a:srgbClr val="000000"/>
                  </a:solidFill>
                </a:rPr>
                <a:t>Post-Sedation Memory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  <p:pic>
          <p:nvPicPr>
            <p:cNvPr id="97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06" t="3382" r="1845" b="2817"/>
            <a:stretch/>
          </p:blipFill>
          <p:spPr bwMode="auto">
            <a:xfrm>
              <a:off x="4487333" y="3090333"/>
              <a:ext cx="4346224" cy="3287889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6600264" y="6096000"/>
              <a:ext cx="1095936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Light </a:t>
              </a:r>
              <a:br>
                <a:rPr lang="en-US" dirty="0" smtClean="0">
                  <a:solidFill>
                    <a:schemeClr val="bg1"/>
                  </a:solidFill>
                </a:rPr>
              </a:br>
              <a:r>
                <a:rPr lang="en-US" dirty="0" smtClean="0">
                  <a:solidFill>
                    <a:schemeClr val="bg1"/>
                  </a:solidFill>
                </a:rPr>
                <a:t>Sedation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7696200" y="6096000"/>
              <a:ext cx="1095936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Deep</a:t>
              </a:r>
              <a:br>
                <a:rPr lang="en-US" dirty="0" smtClean="0">
                  <a:solidFill>
                    <a:schemeClr val="bg1"/>
                  </a:solidFill>
                </a:rPr>
              </a:br>
              <a:r>
                <a:rPr lang="en-US" dirty="0" smtClean="0">
                  <a:solidFill>
                    <a:schemeClr val="bg1"/>
                  </a:solidFill>
                </a:rPr>
                <a:t>Sedation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83" name="TextBox 182"/>
            <p:cNvSpPr txBox="1"/>
            <p:nvPr/>
          </p:nvSpPr>
          <p:spPr>
            <a:xfrm>
              <a:off x="5515090" y="6096000"/>
              <a:ext cx="886155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Awake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84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Davis et al (2007, </a:t>
            </a:r>
            <a:r>
              <a:rPr lang="en-US" i="1" dirty="0" smtClean="0"/>
              <a:t>PNAS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97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A neural marker </a:t>
            </a:r>
            <a:r>
              <a:rPr lang="en-US" sz="3600" dirty="0" smtClean="0"/>
              <a:t>of </a:t>
            </a:r>
            <a:br>
              <a:rPr lang="en-US" sz="3600" dirty="0" smtClean="0"/>
            </a:br>
            <a:r>
              <a:rPr lang="en-US" sz="3600" dirty="0" smtClean="0"/>
              <a:t>speech comprehension?</a:t>
            </a:r>
            <a:endParaRPr lang="en-US" sz="36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000" dirty="0" smtClean="0"/>
              <a:t>Semantic Ambiguity</a:t>
            </a:r>
            <a:endParaRPr lang="en-US" sz="2000" dirty="0"/>
          </a:p>
        </p:txBody>
      </p:sp>
      <p:sp>
        <p:nvSpPr>
          <p:cNvPr id="98" name="Text Box 7"/>
          <p:cNvSpPr txBox="1">
            <a:spLocks noChangeArrowheads="1"/>
          </p:cNvSpPr>
          <p:nvPr/>
        </p:nvSpPr>
        <p:spPr bwMode="auto">
          <a:xfrm>
            <a:off x="228600" y="1600200"/>
            <a:ext cx="441960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90500" indent="-190500" eaLnBrk="0" hangingPunct="0">
              <a:buFontTx/>
              <a:buChar char="•"/>
            </a:pPr>
            <a:r>
              <a:rPr lang="en-US" sz="2400" baseline="0" dirty="0" smtClean="0">
                <a:solidFill>
                  <a:schemeClr val="tx1"/>
                </a:solidFill>
                <a:latin typeface="Arial"/>
                <a:cs typeface="Arial"/>
              </a:rPr>
              <a:t>Speech </a:t>
            </a:r>
            <a:r>
              <a:rPr lang="en-US" sz="2400" baseline="0" dirty="0" err="1" smtClean="0">
                <a:solidFill>
                  <a:schemeClr val="tx1"/>
                </a:solidFill>
                <a:latin typeface="Arial"/>
                <a:cs typeface="Arial"/>
              </a:rPr>
              <a:t>vs</a:t>
            </a:r>
            <a:r>
              <a:rPr lang="en-US" sz="2400" baseline="0" dirty="0" smtClean="0">
                <a:solidFill>
                  <a:schemeClr val="tx1"/>
                </a:solidFill>
                <a:latin typeface="Arial"/>
                <a:cs typeface="Arial"/>
              </a:rPr>
              <a:t> SCN (baseline)</a:t>
            </a:r>
            <a:endParaRPr lang="en-US" sz="2400" baseline="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 bwMode="auto">
          <a:xfrm>
            <a:off x="381000" y="2362200"/>
            <a:ext cx="2357686" cy="1959309"/>
            <a:chOff x="3107" y="2482"/>
            <a:chExt cx="1032" cy="858"/>
          </a:xfrm>
        </p:grpSpPr>
        <p:pic>
          <p:nvPicPr>
            <p:cNvPr id="13" name="Picture 1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2" y="2482"/>
              <a:ext cx="1027" cy="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5" name="Rectangle 14"/>
            <p:cNvSpPr>
              <a:spLocks noChangeAspect="1" noChangeArrowheads="1"/>
            </p:cNvSpPr>
            <p:nvPr/>
          </p:nvSpPr>
          <p:spPr bwMode="auto">
            <a:xfrm>
              <a:off x="3107" y="2482"/>
              <a:ext cx="162" cy="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aseline="0">
                <a:solidFill>
                  <a:srgbClr val="FFFFFF"/>
                </a:solidFill>
              </a:endParaRPr>
            </a:p>
          </p:txBody>
        </p:sp>
        <p:sp>
          <p:nvSpPr>
            <p:cNvPr id="16" name="Rectangle 15"/>
            <p:cNvSpPr>
              <a:spLocks noChangeAspect="1" noChangeArrowheads="1"/>
            </p:cNvSpPr>
            <p:nvPr/>
          </p:nvSpPr>
          <p:spPr bwMode="auto">
            <a:xfrm>
              <a:off x="3947" y="2482"/>
              <a:ext cx="162" cy="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aseline="0">
                <a:solidFill>
                  <a:srgbClr val="FFFFFF"/>
                </a:solidFill>
              </a:endParaRPr>
            </a:p>
          </p:txBody>
        </p:sp>
      </p:grp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9600" y="1470955"/>
            <a:ext cx="4572000" cy="526664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</p:pic>
      <p:sp>
        <p:nvSpPr>
          <p:cNvPr id="18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Davis et al (2007, </a:t>
            </a:r>
            <a:r>
              <a:rPr lang="en-US" i="1" dirty="0" smtClean="0"/>
              <a:t>PNAS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83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A neural marker of </a:t>
            </a:r>
            <a:br>
              <a:rPr lang="en-US" sz="3600" dirty="0" smtClean="0"/>
            </a:br>
            <a:r>
              <a:rPr lang="en-US" sz="3600" dirty="0" smtClean="0"/>
              <a:t>speech comprehension?</a:t>
            </a:r>
            <a:endParaRPr lang="en-US" sz="36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000" dirty="0" smtClean="0"/>
              <a:t>Semantic Ambiguity</a:t>
            </a:r>
            <a:endParaRPr lang="en-US" sz="2000" dirty="0"/>
          </a:p>
        </p:txBody>
      </p:sp>
      <p:sp>
        <p:nvSpPr>
          <p:cNvPr id="98" name="Text Box 7"/>
          <p:cNvSpPr txBox="1">
            <a:spLocks noChangeArrowheads="1"/>
          </p:cNvSpPr>
          <p:nvPr/>
        </p:nvSpPr>
        <p:spPr bwMode="auto">
          <a:xfrm>
            <a:off x="228600" y="1600200"/>
            <a:ext cx="441960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90500" indent="-190500" eaLnBrk="0" hangingPunct="0">
              <a:buFontTx/>
              <a:buChar char="•"/>
            </a:pPr>
            <a:r>
              <a:rPr lang="en-US" sz="2400" baseline="0" dirty="0" smtClean="0">
                <a:solidFill>
                  <a:schemeClr val="tx1"/>
                </a:solidFill>
                <a:latin typeface="Arial"/>
                <a:cs typeface="Arial"/>
              </a:rPr>
              <a:t>High </a:t>
            </a:r>
            <a:r>
              <a:rPr lang="en-US" sz="2400" baseline="0" dirty="0" err="1" smtClean="0">
                <a:solidFill>
                  <a:schemeClr val="tx1"/>
                </a:solidFill>
                <a:latin typeface="Arial"/>
                <a:cs typeface="Arial"/>
              </a:rPr>
              <a:t>vs</a:t>
            </a:r>
            <a:r>
              <a:rPr lang="en-US" sz="2400" baseline="0" dirty="0" smtClean="0">
                <a:solidFill>
                  <a:schemeClr val="tx1"/>
                </a:solidFill>
                <a:latin typeface="Arial"/>
                <a:cs typeface="Arial"/>
              </a:rPr>
              <a:t> Low Ambiguity</a:t>
            </a:r>
            <a:endParaRPr lang="en-US" sz="2400" baseline="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Davis et al (2007, </a:t>
            </a:r>
            <a:r>
              <a:rPr lang="en-US" i="1" dirty="0" smtClean="0"/>
              <a:t>PNAS</a:t>
            </a:r>
            <a:r>
              <a:rPr lang="en-US" dirty="0" smtClean="0"/>
              <a:t>)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886200" y="2057400"/>
            <a:ext cx="4894263" cy="4497431"/>
            <a:chOff x="3868737" y="1066800"/>
            <a:chExt cx="5638800" cy="5181600"/>
          </a:xfrm>
        </p:grpSpPr>
        <p:grpSp>
          <p:nvGrpSpPr>
            <p:cNvPr id="3" name="Group 2"/>
            <p:cNvGrpSpPr/>
            <p:nvPr/>
          </p:nvGrpSpPr>
          <p:grpSpPr>
            <a:xfrm>
              <a:off x="3883025" y="1143000"/>
              <a:ext cx="5624512" cy="5006975"/>
              <a:chOff x="3883025" y="1143000"/>
              <a:chExt cx="5624512" cy="5006975"/>
            </a:xfrm>
          </p:grpSpPr>
          <p:pic>
            <p:nvPicPr>
              <p:cNvPr id="11" name="Picture 2"/>
              <p:cNvPicPr preferRelativeResize="0"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3883025" y="1143000"/>
                <a:ext cx="5624512" cy="2817813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14" name="Picture 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6512"/>
              <a:stretch>
                <a:fillRect/>
              </a:stretch>
            </p:blipFill>
            <p:spPr bwMode="auto">
              <a:xfrm>
                <a:off x="3886200" y="3962400"/>
                <a:ext cx="5621337" cy="2187575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</p:pic>
        </p:grpSp>
        <p:sp>
          <p:nvSpPr>
            <p:cNvPr id="19" name="Rectangle 4"/>
            <p:cNvSpPr>
              <a:spLocks noChangeArrowheads="1"/>
            </p:cNvSpPr>
            <p:nvPr/>
          </p:nvSpPr>
          <p:spPr bwMode="auto">
            <a:xfrm>
              <a:off x="3868737" y="1066800"/>
              <a:ext cx="5638800" cy="51816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 eaLnBrk="0" hangingPunct="0"/>
              <a:endParaRPr lang="en-GB"/>
            </a:p>
          </p:txBody>
        </p:sp>
      </p:grpSp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897" b="2827"/>
          <a:stretch>
            <a:fillRect/>
          </a:stretch>
        </p:blipFill>
        <p:spPr bwMode="auto">
          <a:xfrm>
            <a:off x="470362" y="2363745"/>
            <a:ext cx="2275468" cy="1979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2" name="Group 8"/>
          <p:cNvGrpSpPr>
            <a:grpSpLocks/>
          </p:cNvGrpSpPr>
          <p:nvPr/>
        </p:nvGrpSpPr>
        <p:grpSpPr bwMode="auto">
          <a:xfrm>
            <a:off x="304800" y="3124200"/>
            <a:ext cx="4419600" cy="3187700"/>
            <a:chOff x="192" y="528"/>
            <a:chExt cx="2784" cy="2008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92" y="960"/>
              <a:ext cx="1975" cy="1576"/>
            </a:xfrm>
            <a:prstGeom prst="rect">
              <a:avLst/>
            </a:prstGeom>
            <a:noFill/>
            <a:ln w="762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</p:pic>
        <p:sp>
          <p:nvSpPr>
            <p:cNvPr id="15" name="Line 6"/>
            <p:cNvSpPr>
              <a:spLocks noChangeShapeType="1"/>
            </p:cNvSpPr>
            <p:nvPr/>
          </p:nvSpPr>
          <p:spPr bwMode="auto">
            <a:xfrm flipV="1">
              <a:off x="2160" y="528"/>
              <a:ext cx="816" cy="43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 type="none" w="sm" len="sm"/>
              <a:tailEnd type="triangl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6"/>
            <p:cNvSpPr>
              <a:spLocks noChangeShapeType="1"/>
            </p:cNvSpPr>
            <p:nvPr/>
          </p:nvSpPr>
          <p:spPr bwMode="auto">
            <a:xfrm>
              <a:off x="2160" y="1440"/>
              <a:ext cx="816" cy="43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 type="none" w="sm" len="sm"/>
              <a:tailEnd type="triangl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7130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A neural marker </a:t>
            </a:r>
            <a:r>
              <a:rPr lang="en-US" sz="3200" dirty="0" smtClean="0"/>
              <a:t>of </a:t>
            </a:r>
            <a:br>
              <a:rPr lang="en-US" sz="3200" dirty="0" smtClean="0"/>
            </a:br>
            <a:r>
              <a:rPr lang="en-US" sz="3200" dirty="0" smtClean="0"/>
              <a:t>speech comprehension?</a:t>
            </a:r>
            <a:endParaRPr lang="en-US" sz="32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000" dirty="0" smtClean="0"/>
              <a:t>Semantic Ambiguity</a:t>
            </a:r>
            <a:endParaRPr lang="en-US" sz="2000" dirty="0"/>
          </a:p>
        </p:txBody>
      </p:sp>
      <p:pic>
        <p:nvPicPr>
          <p:cNvPr id="99" name="Picture 9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4238" y="25400"/>
            <a:ext cx="1437762" cy="11146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19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28600" y="6400800"/>
            <a:ext cx="6705600" cy="381000"/>
          </a:xfrm>
        </p:spPr>
        <p:txBody>
          <a:bodyPr>
            <a:noAutofit/>
          </a:bodyPr>
          <a:lstStyle/>
          <a:p>
            <a:r>
              <a:rPr lang="en-GB" dirty="0" err="1"/>
              <a:t>Menon</a:t>
            </a:r>
            <a:r>
              <a:rPr lang="en-GB" dirty="0"/>
              <a:t>, Owen &amp; Pickard </a:t>
            </a:r>
            <a:r>
              <a:rPr lang="en-GB" dirty="0" smtClean="0"/>
              <a:t>(</a:t>
            </a:r>
            <a:r>
              <a:rPr lang="en-GB" i="1" dirty="0"/>
              <a:t>1999, Trends in Cognitive Science)</a:t>
            </a:r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>
          <a:xfrm>
            <a:off x="236538" y="1447800"/>
            <a:ext cx="4640262" cy="12192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4944" indent="-347472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416" indent="-347472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888" indent="-347472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37360" indent="-347472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84832" indent="-347472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32304" indent="-347472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79776" indent="-347472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27248" indent="-347472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Detecting awareness in vegetative patients:</a:t>
            </a:r>
            <a:endParaRPr lang="en-US" sz="2800" dirty="0"/>
          </a:p>
        </p:txBody>
      </p:sp>
      <p:sp>
        <p:nvSpPr>
          <p:cNvPr id="30" name="Rectangle 4"/>
          <p:cNvSpPr>
            <a:spLocks noChangeArrowheads="1"/>
          </p:cNvSpPr>
          <p:nvPr/>
        </p:nvSpPr>
        <p:spPr bwMode="auto">
          <a:xfrm>
            <a:off x="290512" y="2590800"/>
            <a:ext cx="4510087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GB" sz="2000" i="1" dirty="0"/>
              <a:t>“Despite </a:t>
            </a:r>
            <a:r>
              <a:rPr lang="en-GB" sz="2000" i="1" dirty="0" smtClean="0"/>
              <a:t>converging agreement </a:t>
            </a:r>
            <a:r>
              <a:rPr lang="en-GB" sz="2000" i="1" dirty="0"/>
              <a:t>about the definition of persistent </a:t>
            </a:r>
            <a:r>
              <a:rPr lang="en-GB" sz="2000" i="1" dirty="0" smtClean="0"/>
              <a:t>vegetative </a:t>
            </a:r>
            <a:r>
              <a:rPr lang="en-GB" sz="2000" i="1" dirty="0"/>
              <a:t>state, recent reports have raised concerns about the accuracy of diagnosis</a:t>
            </a:r>
            <a:r>
              <a:rPr lang="en-GB" sz="2000" i="1" dirty="0" smtClean="0"/>
              <a:t>… in </a:t>
            </a:r>
            <a:r>
              <a:rPr lang="en-GB" sz="2000" i="1" dirty="0"/>
              <a:t>a selection of cases, residual cognitive functions or even consciousness, may remain undetected</a:t>
            </a:r>
            <a:r>
              <a:rPr lang="en-GB" sz="2000" i="1" dirty="0" smtClean="0"/>
              <a:t>”</a:t>
            </a:r>
            <a:endParaRPr lang="en-GB" sz="2000" i="1" dirty="0"/>
          </a:p>
        </p:txBody>
      </p:sp>
      <p:pic>
        <p:nvPicPr>
          <p:cNvPr id="31" name="Picture 13" descr="Patient_in_PET_photo"/>
          <p:cNvPicPr>
            <a:picLocks noChangeAspect="1" noChangeArrowheads="1"/>
          </p:cNvPicPr>
          <p:nvPr/>
        </p:nvPicPr>
        <p:blipFill>
          <a:blip r:embed="rId4" cstate="print">
            <a:lum brigh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2286000"/>
            <a:ext cx="3678238" cy="3105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14"/>
          <p:cNvSpPr>
            <a:spLocks noChangeArrowheads="1"/>
          </p:cNvSpPr>
          <p:nvPr/>
        </p:nvSpPr>
        <p:spPr bwMode="auto">
          <a:xfrm>
            <a:off x="4991100" y="1447800"/>
            <a:ext cx="41529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288925" indent="-288925" algn="l">
              <a:spcBef>
                <a:spcPct val="20000"/>
              </a:spcBef>
              <a:buFontTx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A solution?</a:t>
            </a:r>
          </a:p>
        </p:txBody>
      </p:sp>
    </p:spTree>
    <p:extLst>
      <p:ext uri="{BB962C8B-B14F-4D97-AF65-F5344CB8AC3E}">
        <p14:creationId xmlns:p14="http://schemas.microsoft.com/office/powerpoint/2010/main" val="149413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uild="p" autoUpdateAnimBg="0"/>
      <p:bldP spid="30" grpId="0" autoUpdateAnimBg="0"/>
      <p:bldP spid="32" grpId="0" build="p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/>
          <p:cNvGrpSpPr/>
          <p:nvPr/>
        </p:nvGrpSpPr>
        <p:grpSpPr>
          <a:xfrm>
            <a:off x="1066800" y="1447800"/>
            <a:ext cx="7543800" cy="4665010"/>
            <a:chOff x="168442" y="994104"/>
            <a:chExt cx="8785058" cy="5432593"/>
          </a:xfrm>
        </p:grpSpPr>
        <p:sp>
          <p:nvSpPr>
            <p:cNvPr id="105" name="AutoShape 6"/>
            <p:cNvSpPr>
              <a:spLocks noChangeAspect="1" noChangeArrowheads="1" noTextEdit="1"/>
            </p:cNvSpPr>
            <p:nvPr/>
          </p:nvSpPr>
          <p:spPr bwMode="auto">
            <a:xfrm>
              <a:off x="168442" y="994104"/>
              <a:ext cx="8785058" cy="5432593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" name="Line 9"/>
            <p:cNvSpPr>
              <a:spLocks noChangeShapeType="1"/>
            </p:cNvSpPr>
            <p:nvPr/>
          </p:nvSpPr>
          <p:spPr bwMode="auto">
            <a:xfrm>
              <a:off x="1177925" y="1382628"/>
              <a:ext cx="0" cy="45974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7" name="Line 10"/>
            <p:cNvSpPr>
              <a:spLocks noChangeShapeType="1"/>
            </p:cNvSpPr>
            <p:nvPr/>
          </p:nvSpPr>
          <p:spPr bwMode="auto">
            <a:xfrm>
              <a:off x="1112838" y="5980028"/>
              <a:ext cx="6508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8" name="Line 11"/>
            <p:cNvSpPr>
              <a:spLocks noChangeShapeType="1"/>
            </p:cNvSpPr>
            <p:nvPr/>
          </p:nvSpPr>
          <p:spPr bwMode="auto">
            <a:xfrm>
              <a:off x="1112838" y="5472028"/>
              <a:ext cx="6508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9" name="Line 12"/>
            <p:cNvSpPr>
              <a:spLocks noChangeShapeType="1"/>
            </p:cNvSpPr>
            <p:nvPr/>
          </p:nvSpPr>
          <p:spPr bwMode="auto">
            <a:xfrm>
              <a:off x="1112838" y="4964028"/>
              <a:ext cx="6508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0" name="Line 13"/>
            <p:cNvSpPr>
              <a:spLocks noChangeShapeType="1"/>
            </p:cNvSpPr>
            <p:nvPr/>
          </p:nvSpPr>
          <p:spPr bwMode="auto">
            <a:xfrm>
              <a:off x="1112838" y="4443328"/>
              <a:ext cx="6508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1" name="Line 14"/>
            <p:cNvSpPr>
              <a:spLocks noChangeShapeType="1"/>
            </p:cNvSpPr>
            <p:nvPr/>
          </p:nvSpPr>
          <p:spPr bwMode="auto">
            <a:xfrm>
              <a:off x="1112838" y="3935328"/>
              <a:ext cx="6508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2" name="Line 15"/>
            <p:cNvSpPr>
              <a:spLocks noChangeShapeType="1"/>
            </p:cNvSpPr>
            <p:nvPr/>
          </p:nvSpPr>
          <p:spPr bwMode="auto">
            <a:xfrm>
              <a:off x="1112838" y="3427328"/>
              <a:ext cx="6508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3" name="Line 16"/>
            <p:cNvSpPr>
              <a:spLocks noChangeShapeType="1"/>
            </p:cNvSpPr>
            <p:nvPr/>
          </p:nvSpPr>
          <p:spPr bwMode="auto">
            <a:xfrm>
              <a:off x="1112838" y="2919328"/>
              <a:ext cx="6508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4" name="Line 17"/>
            <p:cNvSpPr>
              <a:spLocks noChangeShapeType="1"/>
            </p:cNvSpPr>
            <p:nvPr/>
          </p:nvSpPr>
          <p:spPr bwMode="auto">
            <a:xfrm>
              <a:off x="1112838" y="2398628"/>
              <a:ext cx="6508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5" name="Line 18"/>
            <p:cNvSpPr>
              <a:spLocks noChangeShapeType="1"/>
            </p:cNvSpPr>
            <p:nvPr/>
          </p:nvSpPr>
          <p:spPr bwMode="auto">
            <a:xfrm>
              <a:off x="1112838" y="1890628"/>
              <a:ext cx="6508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6" name="Line 19"/>
            <p:cNvSpPr>
              <a:spLocks noChangeShapeType="1"/>
            </p:cNvSpPr>
            <p:nvPr/>
          </p:nvSpPr>
          <p:spPr bwMode="auto">
            <a:xfrm>
              <a:off x="1112838" y="1382628"/>
              <a:ext cx="6508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7" name="Line 20"/>
            <p:cNvSpPr>
              <a:spLocks noChangeShapeType="1"/>
            </p:cNvSpPr>
            <p:nvPr/>
          </p:nvSpPr>
          <p:spPr bwMode="auto">
            <a:xfrm>
              <a:off x="1177925" y="5980028"/>
              <a:ext cx="718026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8" name="Line 21"/>
            <p:cNvSpPr>
              <a:spLocks noChangeShapeType="1"/>
            </p:cNvSpPr>
            <p:nvPr/>
          </p:nvSpPr>
          <p:spPr bwMode="auto">
            <a:xfrm flipV="1">
              <a:off x="1177925" y="5980028"/>
              <a:ext cx="0" cy="650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9" name="Line 22"/>
            <p:cNvSpPr>
              <a:spLocks noChangeShapeType="1"/>
            </p:cNvSpPr>
            <p:nvPr/>
          </p:nvSpPr>
          <p:spPr bwMode="auto">
            <a:xfrm flipV="1">
              <a:off x="2976563" y="5980028"/>
              <a:ext cx="0" cy="650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0" name="Line 23"/>
            <p:cNvSpPr>
              <a:spLocks noChangeShapeType="1"/>
            </p:cNvSpPr>
            <p:nvPr/>
          </p:nvSpPr>
          <p:spPr bwMode="auto">
            <a:xfrm flipV="1">
              <a:off x="4775200" y="5980028"/>
              <a:ext cx="0" cy="650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1" name="Line 24"/>
            <p:cNvSpPr>
              <a:spLocks noChangeShapeType="1"/>
            </p:cNvSpPr>
            <p:nvPr/>
          </p:nvSpPr>
          <p:spPr bwMode="auto">
            <a:xfrm flipV="1">
              <a:off x="6559550" y="5980028"/>
              <a:ext cx="0" cy="650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2" name="Line 25"/>
            <p:cNvSpPr>
              <a:spLocks noChangeShapeType="1"/>
            </p:cNvSpPr>
            <p:nvPr/>
          </p:nvSpPr>
          <p:spPr bwMode="auto">
            <a:xfrm flipV="1">
              <a:off x="8358188" y="5980028"/>
              <a:ext cx="0" cy="650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3" name="Oval 26"/>
            <p:cNvSpPr>
              <a:spLocks noChangeArrowheads="1"/>
            </p:cNvSpPr>
            <p:nvPr/>
          </p:nvSpPr>
          <p:spPr bwMode="auto">
            <a:xfrm>
              <a:off x="1920875" y="3101891"/>
              <a:ext cx="130175" cy="130175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4" name="Oval 27"/>
            <p:cNvSpPr>
              <a:spLocks noChangeArrowheads="1"/>
            </p:cNvSpPr>
            <p:nvPr/>
          </p:nvSpPr>
          <p:spPr bwMode="auto">
            <a:xfrm>
              <a:off x="7302500" y="2593891"/>
              <a:ext cx="130175" cy="130175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5" name="Oval 28"/>
            <p:cNvSpPr>
              <a:spLocks noChangeArrowheads="1"/>
            </p:cNvSpPr>
            <p:nvPr/>
          </p:nvSpPr>
          <p:spPr bwMode="auto">
            <a:xfrm>
              <a:off x="5426075" y="2333541"/>
              <a:ext cx="130175" cy="130175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6" name="Oval 29"/>
            <p:cNvSpPr>
              <a:spLocks noChangeArrowheads="1"/>
            </p:cNvSpPr>
            <p:nvPr/>
          </p:nvSpPr>
          <p:spPr bwMode="auto">
            <a:xfrm>
              <a:off x="7392988" y="2854241"/>
              <a:ext cx="130175" cy="130175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7" name="Oval 30"/>
            <p:cNvSpPr>
              <a:spLocks noChangeArrowheads="1"/>
            </p:cNvSpPr>
            <p:nvPr/>
          </p:nvSpPr>
          <p:spPr bwMode="auto">
            <a:xfrm>
              <a:off x="5334000" y="2593891"/>
              <a:ext cx="131763" cy="130175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8" name="Oval 31"/>
            <p:cNvSpPr>
              <a:spLocks noChangeArrowheads="1"/>
            </p:cNvSpPr>
            <p:nvPr/>
          </p:nvSpPr>
          <p:spPr bwMode="auto">
            <a:xfrm>
              <a:off x="3719513" y="4130591"/>
              <a:ext cx="130175" cy="130175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9" name="Oval 32"/>
            <p:cNvSpPr>
              <a:spLocks noChangeArrowheads="1"/>
            </p:cNvSpPr>
            <p:nvPr/>
          </p:nvSpPr>
          <p:spPr bwMode="auto">
            <a:xfrm>
              <a:off x="5595938" y="2085891"/>
              <a:ext cx="130175" cy="130175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0" name="Oval 33"/>
            <p:cNvSpPr>
              <a:spLocks noChangeArrowheads="1"/>
            </p:cNvSpPr>
            <p:nvPr/>
          </p:nvSpPr>
          <p:spPr bwMode="auto">
            <a:xfrm>
              <a:off x="5595938" y="2333541"/>
              <a:ext cx="130175" cy="130175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1" name="Oval 34"/>
            <p:cNvSpPr>
              <a:spLocks noChangeArrowheads="1"/>
            </p:cNvSpPr>
            <p:nvPr/>
          </p:nvSpPr>
          <p:spPr bwMode="auto">
            <a:xfrm>
              <a:off x="5334000" y="3101891"/>
              <a:ext cx="131763" cy="130175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2" name="Oval 35"/>
            <p:cNvSpPr>
              <a:spLocks noChangeArrowheads="1"/>
            </p:cNvSpPr>
            <p:nvPr/>
          </p:nvSpPr>
          <p:spPr bwMode="auto">
            <a:xfrm>
              <a:off x="5503863" y="2593891"/>
              <a:ext cx="130175" cy="130175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3" name="Oval 36"/>
            <p:cNvSpPr>
              <a:spLocks noChangeArrowheads="1"/>
            </p:cNvSpPr>
            <p:nvPr/>
          </p:nvSpPr>
          <p:spPr bwMode="auto">
            <a:xfrm>
              <a:off x="5595938" y="1825541"/>
              <a:ext cx="130175" cy="130175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4" name="Oval 37"/>
            <p:cNvSpPr>
              <a:spLocks noChangeArrowheads="1"/>
            </p:cNvSpPr>
            <p:nvPr/>
          </p:nvSpPr>
          <p:spPr bwMode="auto">
            <a:xfrm>
              <a:off x="5503863" y="3101891"/>
              <a:ext cx="130175" cy="130175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5" name="Oval 38"/>
            <p:cNvSpPr>
              <a:spLocks noChangeArrowheads="1"/>
            </p:cNvSpPr>
            <p:nvPr/>
          </p:nvSpPr>
          <p:spPr bwMode="auto">
            <a:xfrm>
              <a:off x="2011363" y="3362241"/>
              <a:ext cx="131762" cy="130175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6" name="Oval 39"/>
            <p:cNvSpPr>
              <a:spLocks noChangeArrowheads="1"/>
            </p:cNvSpPr>
            <p:nvPr/>
          </p:nvSpPr>
          <p:spPr bwMode="auto">
            <a:xfrm>
              <a:off x="5595938" y="2854241"/>
              <a:ext cx="130175" cy="130175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7" name="Oval 40"/>
            <p:cNvSpPr>
              <a:spLocks noChangeArrowheads="1"/>
            </p:cNvSpPr>
            <p:nvPr/>
          </p:nvSpPr>
          <p:spPr bwMode="auto">
            <a:xfrm>
              <a:off x="3810000" y="3101891"/>
              <a:ext cx="130175" cy="130175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8" name="Oval 41"/>
            <p:cNvSpPr>
              <a:spLocks noChangeArrowheads="1"/>
            </p:cNvSpPr>
            <p:nvPr/>
          </p:nvSpPr>
          <p:spPr bwMode="auto">
            <a:xfrm>
              <a:off x="3810000" y="2593891"/>
              <a:ext cx="130175" cy="130175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9" name="Freeform 42"/>
            <p:cNvSpPr>
              <a:spLocks/>
            </p:cNvSpPr>
            <p:nvPr/>
          </p:nvSpPr>
          <p:spPr bwMode="auto">
            <a:xfrm>
              <a:off x="1647825" y="4378241"/>
              <a:ext cx="130175" cy="130175"/>
            </a:xfrm>
            <a:custGeom>
              <a:avLst/>
              <a:gdLst/>
              <a:ahLst/>
              <a:cxnLst>
                <a:cxn ang="0">
                  <a:pos x="41" y="0"/>
                </a:cxn>
                <a:cxn ang="0">
                  <a:pos x="82" y="82"/>
                </a:cxn>
                <a:cxn ang="0">
                  <a:pos x="0" y="82"/>
                </a:cxn>
                <a:cxn ang="0">
                  <a:pos x="41" y="0"/>
                </a:cxn>
              </a:cxnLst>
              <a:rect l="0" t="0" r="r" b="b"/>
              <a:pathLst>
                <a:path w="82" h="82">
                  <a:moveTo>
                    <a:pt x="41" y="0"/>
                  </a:moveTo>
                  <a:lnTo>
                    <a:pt x="82" y="82"/>
                  </a:lnTo>
                  <a:lnTo>
                    <a:pt x="0" y="8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0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0" name="Freeform 43"/>
            <p:cNvSpPr>
              <a:spLocks/>
            </p:cNvSpPr>
            <p:nvPr/>
          </p:nvSpPr>
          <p:spPr bwMode="auto">
            <a:xfrm>
              <a:off x="7392988" y="1577891"/>
              <a:ext cx="130175" cy="130175"/>
            </a:xfrm>
            <a:custGeom>
              <a:avLst/>
              <a:gdLst/>
              <a:ahLst/>
              <a:cxnLst>
                <a:cxn ang="0">
                  <a:pos x="41" y="0"/>
                </a:cxn>
                <a:cxn ang="0">
                  <a:pos x="82" y="82"/>
                </a:cxn>
                <a:cxn ang="0">
                  <a:pos x="0" y="82"/>
                </a:cxn>
                <a:cxn ang="0">
                  <a:pos x="41" y="0"/>
                </a:cxn>
              </a:cxnLst>
              <a:rect l="0" t="0" r="r" b="b"/>
              <a:pathLst>
                <a:path w="82" h="82">
                  <a:moveTo>
                    <a:pt x="41" y="0"/>
                  </a:moveTo>
                  <a:lnTo>
                    <a:pt x="82" y="82"/>
                  </a:lnTo>
                  <a:lnTo>
                    <a:pt x="0" y="8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0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1" name="Freeform 44"/>
            <p:cNvSpPr>
              <a:spLocks/>
            </p:cNvSpPr>
            <p:nvPr/>
          </p:nvSpPr>
          <p:spPr bwMode="auto">
            <a:xfrm>
              <a:off x="5686425" y="2593891"/>
              <a:ext cx="130175" cy="130175"/>
            </a:xfrm>
            <a:custGeom>
              <a:avLst/>
              <a:gdLst/>
              <a:ahLst/>
              <a:cxnLst>
                <a:cxn ang="0">
                  <a:pos x="41" y="0"/>
                </a:cxn>
                <a:cxn ang="0">
                  <a:pos x="82" y="82"/>
                </a:cxn>
                <a:cxn ang="0">
                  <a:pos x="0" y="82"/>
                </a:cxn>
                <a:cxn ang="0">
                  <a:pos x="41" y="0"/>
                </a:cxn>
              </a:cxnLst>
              <a:rect l="0" t="0" r="r" b="b"/>
              <a:pathLst>
                <a:path w="82" h="82">
                  <a:moveTo>
                    <a:pt x="41" y="0"/>
                  </a:moveTo>
                  <a:lnTo>
                    <a:pt x="82" y="82"/>
                  </a:lnTo>
                  <a:lnTo>
                    <a:pt x="0" y="8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0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2" name="Freeform 45"/>
            <p:cNvSpPr>
              <a:spLocks/>
            </p:cNvSpPr>
            <p:nvPr/>
          </p:nvSpPr>
          <p:spPr bwMode="auto">
            <a:xfrm>
              <a:off x="2103438" y="3101891"/>
              <a:ext cx="130175" cy="130175"/>
            </a:xfrm>
            <a:custGeom>
              <a:avLst/>
              <a:gdLst/>
              <a:ahLst/>
              <a:cxnLst>
                <a:cxn ang="0">
                  <a:pos x="41" y="0"/>
                </a:cxn>
                <a:cxn ang="0">
                  <a:pos x="82" y="82"/>
                </a:cxn>
                <a:cxn ang="0">
                  <a:pos x="0" y="82"/>
                </a:cxn>
                <a:cxn ang="0">
                  <a:pos x="41" y="0"/>
                </a:cxn>
              </a:cxnLst>
              <a:rect l="0" t="0" r="r" b="b"/>
              <a:pathLst>
                <a:path w="82" h="82">
                  <a:moveTo>
                    <a:pt x="41" y="0"/>
                  </a:moveTo>
                  <a:lnTo>
                    <a:pt x="82" y="82"/>
                  </a:lnTo>
                  <a:lnTo>
                    <a:pt x="0" y="8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0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3" name="Freeform 46"/>
            <p:cNvSpPr>
              <a:spLocks/>
            </p:cNvSpPr>
            <p:nvPr/>
          </p:nvSpPr>
          <p:spPr bwMode="auto">
            <a:xfrm>
              <a:off x="5778500" y="2333541"/>
              <a:ext cx="130175" cy="130175"/>
            </a:xfrm>
            <a:custGeom>
              <a:avLst/>
              <a:gdLst/>
              <a:ahLst/>
              <a:cxnLst>
                <a:cxn ang="0">
                  <a:pos x="41" y="0"/>
                </a:cxn>
                <a:cxn ang="0">
                  <a:pos x="82" y="82"/>
                </a:cxn>
                <a:cxn ang="0">
                  <a:pos x="0" y="82"/>
                </a:cxn>
                <a:cxn ang="0">
                  <a:pos x="41" y="0"/>
                </a:cxn>
              </a:cxnLst>
              <a:rect l="0" t="0" r="r" b="b"/>
              <a:pathLst>
                <a:path w="82" h="82">
                  <a:moveTo>
                    <a:pt x="41" y="0"/>
                  </a:moveTo>
                  <a:lnTo>
                    <a:pt x="82" y="82"/>
                  </a:lnTo>
                  <a:lnTo>
                    <a:pt x="0" y="8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0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4" name="Freeform 47"/>
            <p:cNvSpPr>
              <a:spLocks/>
            </p:cNvSpPr>
            <p:nvPr/>
          </p:nvSpPr>
          <p:spPr bwMode="auto">
            <a:xfrm>
              <a:off x="2011363" y="4638591"/>
              <a:ext cx="131762" cy="130175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83" y="82"/>
                </a:cxn>
                <a:cxn ang="0">
                  <a:pos x="0" y="82"/>
                </a:cxn>
                <a:cxn ang="0">
                  <a:pos x="42" y="0"/>
                </a:cxn>
              </a:cxnLst>
              <a:rect l="0" t="0" r="r" b="b"/>
              <a:pathLst>
                <a:path w="83" h="82">
                  <a:moveTo>
                    <a:pt x="42" y="0"/>
                  </a:moveTo>
                  <a:lnTo>
                    <a:pt x="83" y="82"/>
                  </a:lnTo>
                  <a:lnTo>
                    <a:pt x="0" y="8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000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5" name="Freeform 48"/>
            <p:cNvSpPr>
              <a:spLocks/>
            </p:cNvSpPr>
            <p:nvPr/>
          </p:nvSpPr>
          <p:spPr bwMode="auto">
            <a:xfrm>
              <a:off x="2011363" y="3622591"/>
              <a:ext cx="131762" cy="130175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83" y="82"/>
                </a:cxn>
                <a:cxn ang="0">
                  <a:pos x="0" y="82"/>
                </a:cxn>
                <a:cxn ang="0">
                  <a:pos x="42" y="0"/>
                </a:cxn>
              </a:cxnLst>
              <a:rect l="0" t="0" r="r" b="b"/>
              <a:pathLst>
                <a:path w="83" h="82">
                  <a:moveTo>
                    <a:pt x="42" y="0"/>
                  </a:moveTo>
                  <a:lnTo>
                    <a:pt x="83" y="82"/>
                  </a:lnTo>
                  <a:lnTo>
                    <a:pt x="0" y="8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000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6" name="Freeform 49"/>
            <p:cNvSpPr>
              <a:spLocks/>
            </p:cNvSpPr>
            <p:nvPr/>
          </p:nvSpPr>
          <p:spPr bwMode="auto">
            <a:xfrm>
              <a:off x="1830388" y="4378241"/>
              <a:ext cx="130175" cy="130175"/>
            </a:xfrm>
            <a:custGeom>
              <a:avLst/>
              <a:gdLst/>
              <a:ahLst/>
              <a:cxnLst>
                <a:cxn ang="0">
                  <a:pos x="41" y="0"/>
                </a:cxn>
                <a:cxn ang="0">
                  <a:pos x="82" y="82"/>
                </a:cxn>
                <a:cxn ang="0">
                  <a:pos x="0" y="82"/>
                </a:cxn>
                <a:cxn ang="0">
                  <a:pos x="41" y="0"/>
                </a:cxn>
              </a:cxnLst>
              <a:rect l="0" t="0" r="r" b="b"/>
              <a:pathLst>
                <a:path w="82" h="82">
                  <a:moveTo>
                    <a:pt x="41" y="0"/>
                  </a:moveTo>
                  <a:lnTo>
                    <a:pt x="82" y="82"/>
                  </a:lnTo>
                  <a:lnTo>
                    <a:pt x="0" y="8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0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7" name="Freeform 50"/>
            <p:cNvSpPr>
              <a:spLocks/>
            </p:cNvSpPr>
            <p:nvPr/>
          </p:nvSpPr>
          <p:spPr bwMode="auto">
            <a:xfrm>
              <a:off x="5868988" y="2593891"/>
              <a:ext cx="130175" cy="130175"/>
            </a:xfrm>
            <a:custGeom>
              <a:avLst/>
              <a:gdLst/>
              <a:ahLst/>
              <a:cxnLst>
                <a:cxn ang="0">
                  <a:pos x="41" y="0"/>
                </a:cxn>
                <a:cxn ang="0">
                  <a:pos x="82" y="82"/>
                </a:cxn>
                <a:cxn ang="0">
                  <a:pos x="0" y="82"/>
                </a:cxn>
                <a:cxn ang="0">
                  <a:pos x="41" y="0"/>
                </a:cxn>
              </a:cxnLst>
              <a:rect l="0" t="0" r="r" b="b"/>
              <a:pathLst>
                <a:path w="82" h="82">
                  <a:moveTo>
                    <a:pt x="41" y="0"/>
                  </a:moveTo>
                  <a:lnTo>
                    <a:pt x="82" y="82"/>
                  </a:lnTo>
                  <a:lnTo>
                    <a:pt x="0" y="8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0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8" name="Freeform 51"/>
            <p:cNvSpPr>
              <a:spLocks/>
            </p:cNvSpPr>
            <p:nvPr/>
          </p:nvSpPr>
          <p:spPr bwMode="auto">
            <a:xfrm>
              <a:off x="5686425" y="3101891"/>
              <a:ext cx="130175" cy="130175"/>
            </a:xfrm>
            <a:custGeom>
              <a:avLst/>
              <a:gdLst/>
              <a:ahLst/>
              <a:cxnLst>
                <a:cxn ang="0">
                  <a:pos x="41" y="0"/>
                </a:cxn>
                <a:cxn ang="0">
                  <a:pos x="82" y="82"/>
                </a:cxn>
                <a:cxn ang="0">
                  <a:pos x="0" y="82"/>
                </a:cxn>
                <a:cxn ang="0">
                  <a:pos x="41" y="0"/>
                </a:cxn>
              </a:cxnLst>
              <a:rect l="0" t="0" r="r" b="b"/>
              <a:pathLst>
                <a:path w="82" h="82">
                  <a:moveTo>
                    <a:pt x="41" y="0"/>
                  </a:moveTo>
                  <a:lnTo>
                    <a:pt x="82" y="82"/>
                  </a:lnTo>
                  <a:lnTo>
                    <a:pt x="0" y="8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000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9" name="Freeform 52"/>
            <p:cNvSpPr>
              <a:spLocks/>
            </p:cNvSpPr>
            <p:nvPr/>
          </p:nvSpPr>
          <p:spPr bwMode="auto">
            <a:xfrm>
              <a:off x="2011363" y="4378241"/>
              <a:ext cx="131762" cy="130175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83" y="82"/>
                </a:cxn>
                <a:cxn ang="0">
                  <a:pos x="0" y="82"/>
                </a:cxn>
                <a:cxn ang="0">
                  <a:pos x="42" y="0"/>
                </a:cxn>
              </a:cxnLst>
              <a:rect l="0" t="0" r="r" b="b"/>
              <a:pathLst>
                <a:path w="83" h="82">
                  <a:moveTo>
                    <a:pt x="42" y="0"/>
                  </a:moveTo>
                  <a:lnTo>
                    <a:pt x="83" y="82"/>
                  </a:lnTo>
                  <a:lnTo>
                    <a:pt x="0" y="8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000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0" name="Freeform 53"/>
            <p:cNvSpPr>
              <a:spLocks/>
            </p:cNvSpPr>
            <p:nvPr/>
          </p:nvSpPr>
          <p:spPr bwMode="auto">
            <a:xfrm>
              <a:off x="7485063" y="2593891"/>
              <a:ext cx="130175" cy="130175"/>
            </a:xfrm>
            <a:custGeom>
              <a:avLst/>
              <a:gdLst/>
              <a:ahLst/>
              <a:cxnLst>
                <a:cxn ang="0">
                  <a:pos x="41" y="0"/>
                </a:cxn>
                <a:cxn ang="0">
                  <a:pos x="82" y="82"/>
                </a:cxn>
                <a:cxn ang="0">
                  <a:pos x="0" y="82"/>
                </a:cxn>
                <a:cxn ang="0">
                  <a:pos x="41" y="0"/>
                </a:cxn>
              </a:cxnLst>
              <a:rect l="0" t="0" r="r" b="b"/>
              <a:pathLst>
                <a:path w="82" h="82">
                  <a:moveTo>
                    <a:pt x="41" y="0"/>
                  </a:moveTo>
                  <a:lnTo>
                    <a:pt x="82" y="82"/>
                  </a:lnTo>
                  <a:lnTo>
                    <a:pt x="0" y="8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1" name="Freeform 54"/>
            <p:cNvSpPr>
              <a:spLocks/>
            </p:cNvSpPr>
            <p:nvPr/>
          </p:nvSpPr>
          <p:spPr bwMode="auto">
            <a:xfrm>
              <a:off x="5868988" y="3101891"/>
              <a:ext cx="130175" cy="130175"/>
            </a:xfrm>
            <a:custGeom>
              <a:avLst/>
              <a:gdLst/>
              <a:ahLst/>
              <a:cxnLst>
                <a:cxn ang="0">
                  <a:pos x="41" y="0"/>
                </a:cxn>
                <a:cxn ang="0">
                  <a:pos x="82" y="82"/>
                </a:cxn>
                <a:cxn ang="0">
                  <a:pos x="0" y="82"/>
                </a:cxn>
                <a:cxn ang="0">
                  <a:pos x="41" y="0"/>
                </a:cxn>
              </a:cxnLst>
              <a:rect l="0" t="0" r="r" b="b"/>
              <a:pathLst>
                <a:path w="82" h="82">
                  <a:moveTo>
                    <a:pt x="41" y="0"/>
                  </a:moveTo>
                  <a:lnTo>
                    <a:pt x="82" y="82"/>
                  </a:lnTo>
                  <a:lnTo>
                    <a:pt x="0" y="8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2" name="Freeform 55"/>
            <p:cNvSpPr>
              <a:spLocks/>
            </p:cNvSpPr>
            <p:nvPr/>
          </p:nvSpPr>
          <p:spPr bwMode="auto">
            <a:xfrm>
              <a:off x="1738313" y="4130591"/>
              <a:ext cx="130175" cy="130175"/>
            </a:xfrm>
            <a:custGeom>
              <a:avLst/>
              <a:gdLst/>
              <a:ahLst/>
              <a:cxnLst>
                <a:cxn ang="0">
                  <a:pos x="41" y="0"/>
                </a:cxn>
                <a:cxn ang="0">
                  <a:pos x="82" y="82"/>
                </a:cxn>
                <a:cxn ang="0">
                  <a:pos x="0" y="82"/>
                </a:cxn>
                <a:cxn ang="0">
                  <a:pos x="41" y="0"/>
                </a:cxn>
              </a:cxnLst>
              <a:rect l="0" t="0" r="r" b="b"/>
              <a:pathLst>
                <a:path w="82" h="82">
                  <a:moveTo>
                    <a:pt x="41" y="0"/>
                  </a:moveTo>
                  <a:lnTo>
                    <a:pt x="82" y="82"/>
                  </a:lnTo>
                  <a:lnTo>
                    <a:pt x="0" y="8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3" name="Freeform 56"/>
            <p:cNvSpPr>
              <a:spLocks/>
            </p:cNvSpPr>
            <p:nvPr/>
          </p:nvSpPr>
          <p:spPr bwMode="auto">
            <a:xfrm>
              <a:off x="1920875" y="4130591"/>
              <a:ext cx="130175" cy="130175"/>
            </a:xfrm>
            <a:custGeom>
              <a:avLst/>
              <a:gdLst/>
              <a:ahLst/>
              <a:cxnLst>
                <a:cxn ang="0">
                  <a:pos x="41" y="0"/>
                </a:cxn>
                <a:cxn ang="0">
                  <a:pos x="82" y="82"/>
                </a:cxn>
                <a:cxn ang="0">
                  <a:pos x="0" y="82"/>
                </a:cxn>
                <a:cxn ang="0">
                  <a:pos x="41" y="0"/>
                </a:cxn>
              </a:cxnLst>
              <a:rect l="0" t="0" r="r" b="b"/>
              <a:pathLst>
                <a:path w="82" h="82">
                  <a:moveTo>
                    <a:pt x="41" y="0"/>
                  </a:moveTo>
                  <a:lnTo>
                    <a:pt x="82" y="82"/>
                  </a:lnTo>
                  <a:lnTo>
                    <a:pt x="0" y="8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4" name="Freeform 57"/>
            <p:cNvSpPr>
              <a:spLocks/>
            </p:cNvSpPr>
            <p:nvPr/>
          </p:nvSpPr>
          <p:spPr bwMode="auto">
            <a:xfrm>
              <a:off x="2193925" y="4378241"/>
              <a:ext cx="130175" cy="130175"/>
            </a:xfrm>
            <a:custGeom>
              <a:avLst/>
              <a:gdLst/>
              <a:ahLst/>
              <a:cxnLst>
                <a:cxn ang="0">
                  <a:pos x="41" y="0"/>
                </a:cxn>
                <a:cxn ang="0">
                  <a:pos x="82" y="82"/>
                </a:cxn>
                <a:cxn ang="0">
                  <a:pos x="0" y="82"/>
                </a:cxn>
                <a:cxn ang="0">
                  <a:pos x="41" y="0"/>
                </a:cxn>
              </a:cxnLst>
              <a:rect l="0" t="0" r="r" b="b"/>
              <a:pathLst>
                <a:path w="82" h="82">
                  <a:moveTo>
                    <a:pt x="41" y="0"/>
                  </a:moveTo>
                  <a:lnTo>
                    <a:pt x="82" y="82"/>
                  </a:lnTo>
                  <a:lnTo>
                    <a:pt x="0" y="8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5" name="Freeform 58"/>
            <p:cNvSpPr>
              <a:spLocks/>
            </p:cNvSpPr>
            <p:nvPr/>
          </p:nvSpPr>
          <p:spPr bwMode="auto">
            <a:xfrm>
              <a:off x="3902075" y="4130591"/>
              <a:ext cx="130175" cy="130175"/>
            </a:xfrm>
            <a:custGeom>
              <a:avLst/>
              <a:gdLst/>
              <a:ahLst/>
              <a:cxnLst>
                <a:cxn ang="0">
                  <a:pos x="41" y="0"/>
                </a:cxn>
                <a:cxn ang="0">
                  <a:pos x="82" y="82"/>
                </a:cxn>
                <a:cxn ang="0">
                  <a:pos x="0" y="82"/>
                </a:cxn>
                <a:cxn ang="0">
                  <a:pos x="41" y="0"/>
                </a:cxn>
              </a:cxnLst>
              <a:rect l="0" t="0" r="r" b="b"/>
              <a:pathLst>
                <a:path w="82" h="82">
                  <a:moveTo>
                    <a:pt x="41" y="0"/>
                  </a:moveTo>
                  <a:lnTo>
                    <a:pt x="82" y="82"/>
                  </a:lnTo>
                  <a:lnTo>
                    <a:pt x="0" y="8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6" name="Freeform 59"/>
            <p:cNvSpPr>
              <a:spLocks/>
            </p:cNvSpPr>
            <p:nvPr/>
          </p:nvSpPr>
          <p:spPr bwMode="auto">
            <a:xfrm>
              <a:off x="2103438" y="4130591"/>
              <a:ext cx="130175" cy="130175"/>
            </a:xfrm>
            <a:custGeom>
              <a:avLst/>
              <a:gdLst/>
              <a:ahLst/>
              <a:cxnLst>
                <a:cxn ang="0">
                  <a:pos x="41" y="0"/>
                </a:cxn>
                <a:cxn ang="0">
                  <a:pos x="82" y="82"/>
                </a:cxn>
                <a:cxn ang="0">
                  <a:pos x="0" y="82"/>
                </a:cxn>
                <a:cxn ang="0">
                  <a:pos x="41" y="0"/>
                </a:cxn>
              </a:cxnLst>
              <a:rect l="0" t="0" r="r" b="b"/>
              <a:pathLst>
                <a:path w="82" h="82">
                  <a:moveTo>
                    <a:pt x="41" y="0"/>
                  </a:moveTo>
                  <a:lnTo>
                    <a:pt x="82" y="82"/>
                  </a:lnTo>
                  <a:lnTo>
                    <a:pt x="0" y="8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7" name="Freeform 60"/>
            <p:cNvSpPr>
              <a:spLocks/>
            </p:cNvSpPr>
            <p:nvPr/>
          </p:nvSpPr>
          <p:spPr bwMode="auto">
            <a:xfrm>
              <a:off x="2011363" y="3870241"/>
              <a:ext cx="131762" cy="130175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83" y="82"/>
                </a:cxn>
                <a:cxn ang="0">
                  <a:pos x="0" y="82"/>
                </a:cxn>
                <a:cxn ang="0">
                  <a:pos x="42" y="0"/>
                </a:cxn>
              </a:cxnLst>
              <a:rect l="0" t="0" r="r" b="b"/>
              <a:pathLst>
                <a:path w="83" h="82">
                  <a:moveTo>
                    <a:pt x="42" y="0"/>
                  </a:moveTo>
                  <a:lnTo>
                    <a:pt x="83" y="82"/>
                  </a:lnTo>
                  <a:lnTo>
                    <a:pt x="0" y="8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8" name="Freeform 61"/>
            <p:cNvSpPr>
              <a:spLocks/>
            </p:cNvSpPr>
            <p:nvPr/>
          </p:nvSpPr>
          <p:spPr bwMode="auto">
            <a:xfrm>
              <a:off x="2363788" y="4378241"/>
              <a:ext cx="130175" cy="130175"/>
            </a:xfrm>
            <a:custGeom>
              <a:avLst/>
              <a:gdLst/>
              <a:ahLst/>
              <a:cxnLst>
                <a:cxn ang="0">
                  <a:pos x="41" y="0"/>
                </a:cxn>
                <a:cxn ang="0">
                  <a:pos x="82" y="82"/>
                </a:cxn>
                <a:cxn ang="0">
                  <a:pos x="0" y="82"/>
                </a:cxn>
                <a:cxn ang="0">
                  <a:pos x="41" y="0"/>
                </a:cxn>
              </a:cxnLst>
              <a:rect l="0" t="0" r="r" b="b"/>
              <a:pathLst>
                <a:path w="82" h="82">
                  <a:moveTo>
                    <a:pt x="41" y="0"/>
                  </a:moveTo>
                  <a:lnTo>
                    <a:pt x="82" y="82"/>
                  </a:lnTo>
                  <a:lnTo>
                    <a:pt x="0" y="8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9" name="Freeform 62"/>
            <p:cNvSpPr>
              <a:spLocks/>
            </p:cNvSpPr>
            <p:nvPr/>
          </p:nvSpPr>
          <p:spPr bwMode="auto">
            <a:xfrm>
              <a:off x="2286000" y="4130591"/>
              <a:ext cx="130175" cy="130175"/>
            </a:xfrm>
            <a:custGeom>
              <a:avLst/>
              <a:gdLst/>
              <a:ahLst/>
              <a:cxnLst>
                <a:cxn ang="0">
                  <a:pos x="41" y="0"/>
                </a:cxn>
                <a:cxn ang="0">
                  <a:pos x="82" y="82"/>
                </a:cxn>
                <a:cxn ang="0">
                  <a:pos x="0" y="82"/>
                </a:cxn>
                <a:cxn ang="0">
                  <a:pos x="41" y="0"/>
                </a:cxn>
              </a:cxnLst>
              <a:rect l="0" t="0" r="r" b="b"/>
              <a:pathLst>
                <a:path w="82" h="82">
                  <a:moveTo>
                    <a:pt x="41" y="0"/>
                  </a:moveTo>
                  <a:lnTo>
                    <a:pt x="82" y="82"/>
                  </a:lnTo>
                  <a:lnTo>
                    <a:pt x="0" y="8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" name="Freeform 63"/>
            <p:cNvSpPr>
              <a:spLocks/>
            </p:cNvSpPr>
            <p:nvPr/>
          </p:nvSpPr>
          <p:spPr bwMode="auto">
            <a:xfrm>
              <a:off x="3810000" y="3870241"/>
              <a:ext cx="130175" cy="130175"/>
            </a:xfrm>
            <a:custGeom>
              <a:avLst/>
              <a:gdLst/>
              <a:ahLst/>
              <a:cxnLst>
                <a:cxn ang="0">
                  <a:pos x="41" y="0"/>
                </a:cxn>
                <a:cxn ang="0">
                  <a:pos x="82" y="82"/>
                </a:cxn>
                <a:cxn ang="0">
                  <a:pos x="0" y="82"/>
                </a:cxn>
                <a:cxn ang="0">
                  <a:pos x="41" y="0"/>
                </a:cxn>
              </a:cxnLst>
              <a:rect l="0" t="0" r="r" b="b"/>
              <a:pathLst>
                <a:path w="82" h="82">
                  <a:moveTo>
                    <a:pt x="41" y="0"/>
                  </a:moveTo>
                  <a:lnTo>
                    <a:pt x="82" y="82"/>
                  </a:lnTo>
                  <a:lnTo>
                    <a:pt x="0" y="8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1" name="Rectangle 64"/>
            <p:cNvSpPr>
              <a:spLocks noChangeArrowheads="1"/>
            </p:cNvSpPr>
            <p:nvPr/>
          </p:nvSpPr>
          <p:spPr bwMode="auto">
            <a:xfrm>
              <a:off x="892175" y="5862553"/>
              <a:ext cx="112713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1600">
                  <a:solidFill>
                    <a:srgbClr val="000000"/>
                  </a:solidFill>
                </a:rPr>
                <a:t>0</a:t>
              </a:r>
              <a:endParaRPr lang="en-GB"/>
            </a:p>
          </p:txBody>
        </p:sp>
        <p:sp>
          <p:nvSpPr>
            <p:cNvPr id="162" name="Rectangle 65"/>
            <p:cNvSpPr>
              <a:spLocks noChangeArrowheads="1"/>
            </p:cNvSpPr>
            <p:nvPr/>
          </p:nvSpPr>
          <p:spPr bwMode="auto">
            <a:xfrm>
              <a:off x="892175" y="5354553"/>
              <a:ext cx="112713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1600">
                  <a:solidFill>
                    <a:srgbClr val="000000"/>
                  </a:solidFill>
                </a:rPr>
                <a:t>2</a:t>
              </a:r>
              <a:endParaRPr lang="en-GB"/>
            </a:p>
          </p:txBody>
        </p:sp>
        <p:sp>
          <p:nvSpPr>
            <p:cNvPr id="163" name="Rectangle 66"/>
            <p:cNvSpPr>
              <a:spLocks noChangeArrowheads="1"/>
            </p:cNvSpPr>
            <p:nvPr/>
          </p:nvSpPr>
          <p:spPr bwMode="auto">
            <a:xfrm>
              <a:off x="892175" y="4846553"/>
              <a:ext cx="112713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1600">
                  <a:solidFill>
                    <a:srgbClr val="000000"/>
                  </a:solidFill>
                </a:rPr>
                <a:t>4</a:t>
              </a:r>
              <a:endParaRPr lang="en-GB"/>
            </a:p>
          </p:txBody>
        </p:sp>
        <p:sp>
          <p:nvSpPr>
            <p:cNvPr id="164" name="Rectangle 67"/>
            <p:cNvSpPr>
              <a:spLocks noChangeArrowheads="1"/>
            </p:cNvSpPr>
            <p:nvPr/>
          </p:nvSpPr>
          <p:spPr bwMode="auto">
            <a:xfrm>
              <a:off x="892175" y="4325853"/>
              <a:ext cx="112713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1600">
                  <a:solidFill>
                    <a:srgbClr val="000000"/>
                  </a:solidFill>
                </a:rPr>
                <a:t>6</a:t>
              </a:r>
              <a:endParaRPr lang="en-GB"/>
            </a:p>
          </p:txBody>
        </p:sp>
        <p:sp>
          <p:nvSpPr>
            <p:cNvPr id="165" name="Rectangle 68"/>
            <p:cNvSpPr>
              <a:spLocks noChangeArrowheads="1"/>
            </p:cNvSpPr>
            <p:nvPr/>
          </p:nvSpPr>
          <p:spPr bwMode="auto">
            <a:xfrm>
              <a:off x="892175" y="3817853"/>
              <a:ext cx="112713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1600">
                  <a:solidFill>
                    <a:srgbClr val="000000"/>
                  </a:solidFill>
                </a:rPr>
                <a:t>8</a:t>
              </a:r>
              <a:endParaRPr lang="en-GB"/>
            </a:p>
          </p:txBody>
        </p:sp>
        <p:sp>
          <p:nvSpPr>
            <p:cNvPr id="166" name="Rectangle 69"/>
            <p:cNvSpPr>
              <a:spLocks noChangeArrowheads="1"/>
            </p:cNvSpPr>
            <p:nvPr/>
          </p:nvSpPr>
          <p:spPr bwMode="auto">
            <a:xfrm>
              <a:off x="774700" y="3309853"/>
              <a:ext cx="225425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1600">
                  <a:solidFill>
                    <a:srgbClr val="000000"/>
                  </a:solidFill>
                </a:rPr>
                <a:t>10</a:t>
              </a:r>
              <a:endParaRPr lang="en-GB"/>
            </a:p>
          </p:txBody>
        </p:sp>
        <p:sp>
          <p:nvSpPr>
            <p:cNvPr id="167" name="Rectangle 70"/>
            <p:cNvSpPr>
              <a:spLocks noChangeArrowheads="1"/>
            </p:cNvSpPr>
            <p:nvPr/>
          </p:nvSpPr>
          <p:spPr bwMode="auto">
            <a:xfrm>
              <a:off x="774700" y="2801853"/>
              <a:ext cx="225425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1600">
                  <a:solidFill>
                    <a:srgbClr val="000000"/>
                  </a:solidFill>
                </a:rPr>
                <a:t>12</a:t>
              </a:r>
              <a:endParaRPr lang="en-GB"/>
            </a:p>
          </p:txBody>
        </p:sp>
        <p:sp>
          <p:nvSpPr>
            <p:cNvPr id="168" name="Rectangle 71"/>
            <p:cNvSpPr>
              <a:spLocks noChangeArrowheads="1"/>
            </p:cNvSpPr>
            <p:nvPr/>
          </p:nvSpPr>
          <p:spPr bwMode="auto">
            <a:xfrm>
              <a:off x="774700" y="2281153"/>
              <a:ext cx="225425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1600">
                  <a:solidFill>
                    <a:srgbClr val="000000"/>
                  </a:solidFill>
                </a:rPr>
                <a:t>14</a:t>
              </a:r>
              <a:endParaRPr lang="en-GB"/>
            </a:p>
          </p:txBody>
        </p:sp>
        <p:sp>
          <p:nvSpPr>
            <p:cNvPr id="169" name="Rectangle 72"/>
            <p:cNvSpPr>
              <a:spLocks noChangeArrowheads="1"/>
            </p:cNvSpPr>
            <p:nvPr/>
          </p:nvSpPr>
          <p:spPr bwMode="auto">
            <a:xfrm>
              <a:off x="774700" y="1773153"/>
              <a:ext cx="225425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1600">
                  <a:solidFill>
                    <a:srgbClr val="000000"/>
                  </a:solidFill>
                </a:rPr>
                <a:t>16</a:t>
              </a:r>
              <a:endParaRPr lang="en-GB"/>
            </a:p>
          </p:txBody>
        </p:sp>
        <p:sp>
          <p:nvSpPr>
            <p:cNvPr id="170" name="Rectangle 73"/>
            <p:cNvSpPr>
              <a:spLocks noChangeArrowheads="1"/>
            </p:cNvSpPr>
            <p:nvPr/>
          </p:nvSpPr>
          <p:spPr bwMode="auto">
            <a:xfrm>
              <a:off x="774700" y="1265153"/>
              <a:ext cx="225425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1600">
                  <a:solidFill>
                    <a:srgbClr val="000000"/>
                  </a:solidFill>
                </a:rPr>
                <a:t>18</a:t>
              </a:r>
              <a:endParaRPr lang="en-GB"/>
            </a:p>
          </p:txBody>
        </p:sp>
        <p:grpSp>
          <p:nvGrpSpPr>
            <p:cNvPr id="171" name="Group 104"/>
            <p:cNvGrpSpPr>
              <a:grpSpLocks/>
            </p:cNvGrpSpPr>
            <p:nvPr/>
          </p:nvGrpSpPr>
          <p:grpSpPr bwMode="auto">
            <a:xfrm>
              <a:off x="1376029" y="1214437"/>
              <a:ext cx="4267199" cy="565150"/>
              <a:chOff x="1655" y="329"/>
              <a:chExt cx="2688" cy="356"/>
            </a:xfrm>
          </p:grpSpPr>
          <p:sp>
            <p:nvSpPr>
              <p:cNvPr id="174" name="Oval 74"/>
              <p:cNvSpPr>
                <a:spLocks noChangeArrowheads="1"/>
              </p:cNvSpPr>
              <p:nvPr/>
            </p:nvSpPr>
            <p:spPr bwMode="auto">
              <a:xfrm>
                <a:off x="1660" y="370"/>
                <a:ext cx="82" cy="82"/>
              </a:xfrm>
              <a:prstGeom prst="ellipse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" name="Rectangle 75"/>
              <p:cNvSpPr>
                <a:spLocks noChangeArrowheads="1"/>
              </p:cNvSpPr>
              <p:nvPr/>
            </p:nvSpPr>
            <p:spPr bwMode="auto">
              <a:xfrm>
                <a:off x="1774" y="329"/>
                <a:ext cx="907" cy="1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400" dirty="0">
                    <a:solidFill>
                      <a:srgbClr val="000000"/>
                    </a:solidFill>
                  </a:rPr>
                  <a:t>MCS Traumatic</a:t>
                </a:r>
                <a:endParaRPr lang="en-GB" sz="1600" dirty="0"/>
              </a:p>
            </p:txBody>
          </p:sp>
          <p:sp>
            <p:nvSpPr>
              <p:cNvPr id="176" name="Oval 76"/>
              <p:cNvSpPr>
                <a:spLocks noChangeArrowheads="1"/>
              </p:cNvSpPr>
              <p:nvPr/>
            </p:nvSpPr>
            <p:spPr bwMode="auto">
              <a:xfrm>
                <a:off x="3033" y="372"/>
                <a:ext cx="83" cy="82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7" name="Rectangle 77"/>
              <p:cNvSpPr>
                <a:spLocks noChangeArrowheads="1"/>
              </p:cNvSpPr>
              <p:nvPr/>
            </p:nvSpPr>
            <p:spPr bwMode="auto">
              <a:xfrm>
                <a:off x="3148" y="331"/>
                <a:ext cx="1195" cy="1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400" dirty="0">
                    <a:solidFill>
                      <a:srgbClr val="000000"/>
                    </a:solidFill>
                  </a:rPr>
                  <a:t>MCS Non-Traumatic</a:t>
                </a:r>
                <a:endParaRPr lang="en-GB" sz="1600" dirty="0"/>
              </a:p>
            </p:txBody>
          </p:sp>
          <p:sp>
            <p:nvSpPr>
              <p:cNvPr id="178" name="Freeform 78"/>
              <p:cNvSpPr>
                <a:spLocks/>
              </p:cNvSpPr>
              <p:nvPr/>
            </p:nvSpPr>
            <p:spPr bwMode="auto">
              <a:xfrm>
                <a:off x="1655" y="568"/>
                <a:ext cx="82" cy="82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82" y="82"/>
                  </a:cxn>
                  <a:cxn ang="0">
                    <a:pos x="0" y="82"/>
                  </a:cxn>
                  <a:cxn ang="0">
                    <a:pos x="41" y="0"/>
                  </a:cxn>
                </a:cxnLst>
                <a:rect l="0" t="0" r="r" b="b"/>
                <a:pathLst>
                  <a:path w="82" h="82">
                    <a:moveTo>
                      <a:pt x="41" y="0"/>
                    </a:moveTo>
                    <a:lnTo>
                      <a:pt x="82" y="82"/>
                    </a:lnTo>
                    <a:lnTo>
                      <a:pt x="0" y="82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9" name="Rectangle 79"/>
              <p:cNvSpPr>
                <a:spLocks noChangeArrowheads="1"/>
              </p:cNvSpPr>
              <p:nvPr/>
            </p:nvSpPr>
            <p:spPr bwMode="auto">
              <a:xfrm>
                <a:off x="1769" y="527"/>
                <a:ext cx="800" cy="1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400" dirty="0">
                    <a:solidFill>
                      <a:srgbClr val="000000"/>
                    </a:solidFill>
                  </a:rPr>
                  <a:t>VS Traumatic</a:t>
                </a:r>
                <a:endParaRPr lang="en-GB" sz="1600" dirty="0"/>
              </a:p>
            </p:txBody>
          </p:sp>
          <p:sp>
            <p:nvSpPr>
              <p:cNvPr id="180" name="Freeform 80"/>
              <p:cNvSpPr>
                <a:spLocks/>
              </p:cNvSpPr>
              <p:nvPr/>
            </p:nvSpPr>
            <p:spPr bwMode="auto">
              <a:xfrm>
                <a:off x="3033" y="568"/>
                <a:ext cx="83" cy="82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83" y="82"/>
                  </a:cxn>
                  <a:cxn ang="0">
                    <a:pos x="0" y="82"/>
                  </a:cxn>
                  <a:cxn ang="0">
                    <a:pos x="41" y="0"/>
                  </a:cxn>
                </a:cxnLst>
                <a:rect l="0" t="0" r="r" b="b"/>
                <a:pathLst>
                  <a:path w="83" h="82">
                    <a:moveTo>
                      <a:pt x="41" y="0"/>
                    </a:moveTo>
                    <a:lnTo>
                      <a:pt x="83" y="82"/>
                    </a:lnTo>
                    <a:lnTo>
                      <a:pt x="0" y="82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1" name="Rectangle 81"/>
              <p:cNvSpPr>
                <a:spLocks noChangeArrowheads="1"/>
              </p:cNvSpPr>
              <p:nvPr/>
            </p:nvSpPr>
            <p:spPr bwMode="auto">
              <a:xfrm>
                <a:off x="3148" y="527"/>
                <a:ext cx="1088" cy="1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400">
                    <a:solidFill>
                      <a:srgbClr val="000000"/>
                    </a:solidFill>
                  </a:rPr>
                  <a:t>VS Non-Traumatic</a:t>
                </a:r>
                <a:endParaRPr lang="en-GB" sz="1600"/>
              </a:p>
            </p:txBody>
          </p:sp>
        </p:grpSp>
        <p:sp>
          <p:nvSpPr>
            <p:cNvPr id="172" name="Text Box 87"/>
            <p:cNvSpPr txBox="1">
              <a:spLocks noChangeArrowheads="1"/>
            </p:cNvSpPr>
            <p:nvPr/>
          </p:nvSpPr>
          <p:spPr bwMode="auto">
            <a:xfrm rot="16200000">
              <a:off x="-2050253" y="3306561"/>
              <a:ext cx="4968876" cy="394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600" dirty="0" smtClean="0">
                  <a:solidFill>
                    <a:srgbClr val="000000"/>
                  </a:solidFill>
                </a:rPr>
                <a:t>Coma Recovery</a:t>
              </a:r>
              <a:r>
                <a:rPr lang="en-GB" sz="1600" baseline="0" dirty="0" smtClean="0">
                  <a:solidFill>
                    <a:srgbClr val="000000"/>
                  </a:solidFill>
                </a:rPr>
                <a:t> </a:t>
              </a:r>
              <a:r>
                <a:rPr lang="en-GB" sz="1600" dirty="0" smtClean="0">
                  <a:solidFill>
                    <a:srgbClr val="000000"/>
                  </a:solidFill>
                </a:rPr>
                <a:t>Scale </a:t>
              </a:r>
              <a:r>
                <a:rPr lang="en-GB" sz="1600" dirty="0">
                  <a:solidFill>
                    <a:srgbClr val="000000"/>
                  </a:solidFill>
                </a:rPr>
                <a:t>Six Months Post-</a:t>
              </a:r>
              <a:r>
                <a:rPr lang="en-GB" sz="1600" dirty="0" err="1">
                  <a:solidFill>
                    <a:srgbClr val="000000"/>
                  </a:solidFill>
                </a:rPr>
                <a:t>fMRI</a:t>
              </a:r>
              <a:endParaRPr lang="en-GB" sz="1600" dirty="0">
                <a:solidFill>
                  <a:srgbClr val="000000"/>
                </a:solidFill>
              </a:endParaRPr>
            </a:p>
          </p:txBody>
        </p:sp>
        <p:sp>
          <p:nvSpPr>
            <p:cNvPr id="173" name="Text Box 55"/>
            <p:cNvSpPr txBox="1">
              <a:spLocks noChangeArrowheads="1"/>
            </p:cNvSpPr>
            <p:nvPr/>
          </p:nvSpPr>
          <p:spPr bwMode="auto">
            <a:xfrm>
              <a:off x="5670195" y="4197351"/>
              <a:ext cx="2506663" cy="338137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600" b="1" baseline="0" dirty="0">
                  <a:solidFill>
                    <a:schemeClr val="bg2"/>
                  </a:solidFill>
                </a:rPr>
                <a:t>N=38: </a:t>
              </a:r>
              <a:r>
                <a:rPr lang="en-GB" sz="1600" b="1" baseline="0" dirty="0" err="1">
                  <a:solidFill>
                    <a:schemeClr val="bg2"/>
                  </a:solidFill>
                </a:rPr>
                <a:t>r</a:t>
              </a:r>
              <a:r>
                <a:rPr lang="en-GB" sz="1600" b="1" dirty="0" err="1">
                  <a:solidFill>
                    <a:schemeClr val="bg2"/>
                  </a:solidFill>
                </a:rPr>
                <a:t>s</a:t>
              </a:r>
              <a:r>
                <a:rPr lang="en-GB" sz="1600" b="1" baseline="0" dirty="0">
                  <a:solidFill>
                    <a:schemeClr val="bg2"/>
                  </a:solidFill>
                </a:rPr>
                <a:t> = 0.81, p&lt;0.001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neural marker for speech </a:t>
            </a:r>
            <a:r>
              <a:rPr lang="en-US" dirty="0" smtClean="0"/>
              <a:t>comprehension?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000" dirty="0" smtClean="0"/>
              <a:t>Semantic Ambiguity</a:t>
            </a:r>
            <a:endParaRPr lang="en-US" sz="20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52400" y="6172200"/>
            <a:ext cx="2133600" cy="609600"/>
          </a:xfrm>
        </p:spPr>
        <p:txBody>
          <a:bodyPr>
            <a:noAutofit/>
          </a:bodyPr>
          <a:lstStyle/>
          <a:p>
            <a:r>
              <a:rPr lang="en-US" dirty="0" smtClean="0"/>
              <a:t>Coleman et al. </a:t>
            </a:r>
            <a:br>
              <a:rPr lang="en-US" dirty="0" smtClean="0"/>
            </a:br>
            <a:r>
              <a:rPr lang="en-US" dirty="0" smtClean="0"/>
              <a:t>(2009, </a:t>
            </a:r>
            <a:r>
              <a:rPr lang="en-US" i="1" dirty="0" smtClean="0"/>
              <a:t>Brain</a:t>
            </a:r>
            <a:r>
              <a:rPr lang="en-US" dirty="0" smtClean="0"/>
              <a:t>)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2029535" y="4800600"/>
            <a:ext cx="6123865" cy="1981200"/>
            <a:chOff x="2576513" y="3581400"/>
            <a:chExt cx="5662612" cy="1831975"/>
          </a:xfrm>
        </p:grpSpPr>
        <p:sp>
          <p:nvSpPr>
            <p:cNvPr id="8" name="Text Box 88"/>
            <p:cNvSpPr txBox="1">
              <a:spLocks noChangeArrowheads="1"/>
            </p:cNvSpPr>
            <p:nvPr/>
          </p:nvSpPr>
          <p:spPr bwMode="auto">
            <a:xfrm>
              <a:off x="2713038" y="4829175"/>
              <a:ext cx="1165225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aseline="-25000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aseline="-250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 baseline="-250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 baseline="-250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 baseline="-250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GB" sz="1600" b="1" baseline="0">
                  <a:solidFill>
                    <a:schemeClr val="tx1"/>
                  </a:solidFill>
                </a:rPr>
                <a:t>No </a:t>
              </a:r>
              <a:br>
                <a:rPr lang="en-GB" sz="1600" b="1" baseline="0">
                  <a:solidFill>
                    <a:schemeClr val="tx1"/>
                  </a:solidFill>
                </a:rPr>
              </a:br>
              <a:r>
                <a:rPr lang="en-GB" sz="1600" b="1" baseline="0">
                  <a:solidFill>
                    <a:schemeClr val="tx1"/>
                  </a:solidFill>
                </a:rPr>
                <a:t>Response</a:t>
              </a:r>
            </a:p>
          </p:txBody>
        </p:sp>
        <p:sp>
          <p:nvSpPr>
            <p:cNvPr id="11" name="Text Box 89"/>
            <p:cNvSpPr txBox="1">
              <a:spLocks noChangeArrowheads="1"/>
            </p:cNvSpPr>
            <p:nvPr/>
          </p:nvSpPr>
          <p:spPr bwMode="auto">
            <a:xfrm>
              <a:off x="4316413" y="4829175"/>
              <a:ext cx="822325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aseline="-25000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aseline="-250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 baseline="-250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 baseline="-250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 baseline="-250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GB" sz="1600" b="1" baseline="0">
                  <a:solidFill>
                    <a:schemeClr val="tx1"/>
                  </a:solidFill>
                </a:rPr>
                <a:t>Sound</a:t>
              </a:r>
              <a:br>
                <a:rPr lang="en-GB" sz="1600" b="1" baseline="0">
                  <a:solidFill>
                    <a:schemeClr val="tx1"/>
                  </a:solidFill>
                </a:rPr>
              </a:br>
              <a:r>
                <a:rPr lang="en-GB" sz="1600" b="1" baseline="0">
                  <a:solidFill>
                    <a:schemeClr val="tx1"/>
                  </a:solidFill>
                </a:rPr>
                <a:t>Only</a:t>
              </a:r>
            </a:p>
          </p:txBody>
        </p:sp>
        <p:sp>
          <p:nvSpPr>
            <p:cNvPr id="12" name="Text Box 90"/>
            <p:cNvSpPr txBox="1">
              <a:spLocks noChangeArrowheads="1"/>
            </p:cNvSpPr>
            <p:nvPr/>
          </p:nvSpPr>
          <p:spPr bwMode="auto">
            <a:xfrm>
              <a:off x="5603875" y="4829175"/>
              <a:ext cx="10922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aseline="-25000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aseline="-250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 baseline="-250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 baseline="-250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 baseline="-250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GB" sz="1600" b="1" baseline="0">
                  <a:solidFill>
                    <a:schemeClr val="tx1"/>
                  </a:solidFill>
                </a:rPr>
                <a:t>Speech &gt; </a:t>
              </a:r>
              <a:br>
                <a:rPr lang="en-GB" sz="1600" b="1" baseline="0">
                  <a:solidFill>
                    <a:schemeClr val="tx1"/>
                  </a:solidFill>
                </a:rPr>
              </a:br>
              <a:r>
                <a:rPr lang="en-GB" sz="1600" b="1" baseline="0">
                  <a:solidFill>
                    <a:schemeClr val="tx1"/>
                  </a:solidFill>
                </a:rPr>
                <a:t>Noise</a:t>
              </a:r>
            </a:p>
          </p:txBody>
        </p:sp>
        <p:sp>
          <p:nvSpPr>
            <p:cNvPr id="13" name="Text Box 91"/>
            <p:cNvSpPr txBox="1">
              <a:spLocks noChangeArrowheads="1"/>
            </p:cNvSpPr>
            <p:nvPr/>
          </p:nvSpPr>
          <p:spPr bwMode="auto">
            <a:xfrm>
              <a:off x="6907213" y="4829175"/>
              <a:ext cx="1331912" cy="58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aseline="-25000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aseline="-250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 baseline="-250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 baseline="-250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 baseline="-250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GB" sz="1600" b="1" baseline="0">
                  <a:solidFill>
                    <a:schemeClr val="tx1"/>
                  </a:solidFill>
                </a:rPr>
                <a:t>High &gt; Low </a:t>
              </a:r>
              <a:br>
                <a:rPr lang="en-GB" sz="1600" b="1" baseline="0">
                  <a:solidFill>
                    <a:schemeClr val="tx1"/>
                  </a:solidFill>
                </a:rPr>
              </a:br>
              <a:r>
                <a:rPr lang="en-GB" sz="1600" b="1" baseline="0">
                  <a:solidFill>
                    <a:schemeClr val="tx1"/>
                  </a:solidFill>
                </a:rPr>
                <a:t>Ambiguity</a:t>
              </a:r>
            </a:p>
          </p:txBody>
        </p:sp>
        <p:grpSp>
          <p:nvGrpSpPr>
            <p:cNvPr id="17" name="Group 45"/>
            <p:cNvGrpSpPr>
              <a:grpSpLocks/>
            </p:cNvGrpSpPr>
            <p:nvPr/>
          </p:nvGrpSpPr>
          <p:grpSpPr bwMode="auto">
            <a:xfrm>
              <a:off x="5321300" y="3608388"/>
              <a:ext cx="1492250" cy="1239837"/>
              <a:chOff x="3107" y="2482"/>
              <a:chExt cx="1032" cy="858"/>
            </a:xfrm>
          </p:grpSpPr>
          <p:pic>
            <p:nvPicPr>
              <p:cNvPr id="18" name="Picture 37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12" y="2482"/>
                <a:ext cx="1027" cy="8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Rectangle 41"/>
              <p:cNvSpPr>
                <a:spLocks noChangeArrowheads="1"/>
              </p:cNvSpPr>
              <p:nvPr/>
            </p:nvSpPr>
            <p:spPr bwMode="auto">
              <a:xfrm>
                <a:off x="3107" y="2482"/>
                <a:ext cx="162" cy="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 baseline="0"/>
              </a:p>
            </p:txBody>
          </p:sp>
          <p:sp>
            <p:nvSpPr>
              <p:cNvPr id="20" name="Rectangle 44"/>
              <p:cNvSpPr>
                <a:spLocks noChangeArrowheads="1"/>
              </p:cNvSpPr>
              <p:nvPr/>
            </p:nvSpPr>
            <p:spPr bwMode="auto">
              <a:xfrm>
                <a:off x="3947" y="2482"/>
                <a:ext cx="162" cy="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 baseline="0"/>
              </a:p>
            </p:txBody>
          </p:sp>
        </p:grpSp>
        <p:pic>
          <p:nvPicPr>
            <p:cNvPr id="21" name="Picture 4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000"/>
            <a:stretch>
              <a:fillRect/>
            </a:stretch>
          </p:blipFill>
          <p:spPr bwMode="auto">
            <a:xfrm>
              <a:off x="6769100" y="3581400"/>
              <a:ext cx="1457325" cy="1241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" name="Group 125"/>
            <p:cNvGrpSpPr>
              <a:grpSpLocks/>
            </p:cNvGrpSpPr>
            <p:nvPr/>
          </p:nvGrpSpPr>
          <p:grpSpPr bwMode="auto">
            <a:xfrm>
              <a:off x="2576513" y="3581400"/>
              <a:ext cx="2817812" cy="1238250"/>
              <a:chOff x="1452" y="3185"/>
              <a:chExt cx="1775" cy="780"/>
            </a:xfrm>
          </p:grpSpPr>
          <p:pic>
            <p:nvPicPr>
              <p:cNvPr id="23" name="Picture 3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04" y="3185"/>
                <a:ext cx="923" cy="7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Rectangle 40"/>
              <p:cNvSpPr>
                <a:spLocks noChangeArrowheads="1"/>
              </p:cNvSpPr>
              <p:nvPr/>
            </p:nvSpPr>
            <p:spPr bwMode="auto">
              <a:xfrm>
                <a:off x="2304" y="3185"/>
                <a:ext cx="148" cy="7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800" baseline="0"/>
              </a:p>
            </p:txBody>
          </p:sp>
          <p:pic>
            <p:nvPicPr>
              <p:cNvPr id="25" name="Picture 50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52" y="3185"/>
                <a:ext cx="900" cy="7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98" name="Picture 9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0400" y="-76200"/>
            <a:ext cx="1219200" cy="1463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3446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Line 7"/>
          <p:cNvSpPr>
            <a:spLocks noChangeShapeType="1"/>
          </p:cNvSpPr>
          <p:nvPr/>
        </p:nvSpPr>
        <p:spPr bwMode="auto">
          <a:xfrm>
            <a:off x="522288" y="4694238"/>
            <a:ext cx="799941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1" name="Rectangle 8"/>
          <p:cNvSpPr>
            <a:spLocks noChangeArrowheads="1"/>
          </p:cNvSpPr>
          <p:nvPr/>
        </p:nvSpPr>
        <p:spPr bwMode="auto">
          <a:xfrm>
            <a:off x="838200" y="4271963"/>
            <a:ext cx="990600" cy="395287"/>
          </a:xfrm>
          <a:prstGeom prst="rect">
            <a:avLst/>
          </a:prstGeom>
          <a:solidFill>
            <a:srgbClr val="FFFF66"/>
          </a:solidFill>
          <a:ln w="12700">
            <a:solidFill>
              <a:srgbClr val="FFFF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68612" name="Line 9"/>
          <p:cNvSpPr>
            <a:spLocks noChangeShapeType="1"/>
          </p:cNvSpPr>
          <p:nvPr/>
        </p:nvSpPr>
        <p:spPr bwMode="auto">
          <a:xfrm flipV="1">
            <a:off x="485775" y="4881563"/>
            <a:ext cx="80994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3" name="Line 10"/>
          <p:cNvSpPr>
            <a:spLocks noChangeShapeType="1"/>
          </p:cNvSpPr>
          <p:nvPr/>
        </p:nvSpPr>
        <p:spPr bwMode="auto">
          <a:xfrm flipV="1">
            <a:off x="3360738" y="4889500"/>
            <a:ext cx="0" cy="1508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4" name="Line 11"/>
          <p:cNvSpPr>
            <a:spLocks noChangeShapeType="1"/>
          </p:cNvSpPr>
          <p:nvPr/>
        </p:nvSpPr>
        <p:spPr bwMode="auto">
          <a:xfrm flipV="1">
            <a:off x="958850" y="4889500"/>
            <a:ext cx="0" cy="1508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5" name="Line 12"/>
          <p:cNvSpPr>
            <a:spLocks noChangeShapeType="1"/>
          </p:cNvSpPr>
          <p:nvPr/>
        </p:nvSpPr>
        <p:spPr bwMode="auto">
          <a:xfrm flipV="1">
            <a:off x="1438275" y="4889500"/>
            <a:ext cx="0" cy="1508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6" name="Line 13"/>
          <p:cNvSpPr>
            <a:spLocks noChangeShapeType="1"/>
          </p:cNvSpPr>
          <p:nvPr/>
        </p:nvSpPr>
        <p:spPr bwMode="auto">
          <a:xfrm flipV="1">
            <a:off x="1919288" y="4889500"/>
            <a:ext cx="0" cy="1508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7" name="Line 14"/>
          <p:cNvSpPr>
            <a:spLocks noChangeShapeType="1"/>
          </p:cNvSpPr>
          <p:nvPr/>
        </p:nvSpPr>
        <p:spPr bwMode="auto">
          <a:xfrm flipV="1">
            <a:off x="5764213" y="4889500"/>
            <a:ext cx="0" cy="1508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8" name="Line 15"/>
          <p:cNvSpPr>
            <a:spLocks noChangeShapeType="1"/>
          </p:cNvSpPr>
          <p:nvPr/>
        </p:nvSpPr>
        <p:spPr bwMode="auto">
          <a:xfrm flipV="1">
            <a:off x="3841750" y="4889500"/>
            <a:ext cx="0" cy="1508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9" name="Line 16"/>
          <p:cNvSpPr>
            <a:spLocks noChangeShapeType="1"/>
          </p:cNvSpPr>
          <p:nvPr/>
        </p:nvSpPr>
        <p:spPr bwMode="auto">
          <a:xfrm flipV="1">
            <a:off x="4322763" y="4889500"/>
            <a:ext cx="0" cy="1508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20" name="Line 17"/>
          <p:cNvSpPr>
            <a:spLocks noChangeShapeType="1"/>
          </p:cNvSpPr>
          <p:nvPr/>
        </p:nvSpPr>
        <p:spPr bwMode="auto">
          <a:xfrm flipV="1">
            <a:off x="2400300" y="4889500"/>
            <a:ext cx="0" cy="1508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21" name="Line 18"/>
          <p:cNvSpPr>
            <a:spLocks noChangeShapeType="1"/>
          </p:cNvSpPr>
          <p:nvPr/>
        </p:nvSpPr>
        <p:spPr bwMode="auto">
          <a:xfrm flipV="1">
            <a:off x="6724650" y="4889500"/>
            <a:ext cx="0" cy="1508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22" name="Line 19"/>
          <p:cNvSpPr>
            <a:spLocks noChangeShapeType="1"/>
          </p:cNvSpPr>
          <p:nvPr/>
        </p:nvSpPr>
        <p:spPr bwMode="auto">
          <a:xfrm flipV="1">
            <a:off x="8167688" y="4889500"/>
            <a:ext cx="0" cy="1508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23" name="Line 20"/>
          <p:cNvSpPr>
            <a:spLocks noChangeShapeType="1"/>
          </p:cNvSpPr>
          <p:nvPr/>
        </p:nvSpPr>
        <p:spPr bwMode="auto">
          <a:xfrm flipV="1">
            <a:off x="6245225" y="4889500"/>
            <a:ext cx="0" cy="1508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24" name="Line 21"/>
          <p:cNvSpPr>
            <a:spLocks noChangeShapeType="1"/>
          </p:cNvSpPr>
          <p:nvPr/>
        </p:nvSpPr>
        <p:spPr bwMode="auto">
          <a:xfrm flipV="1">
            <a:off x="7205663" y="4889500"/>
            <a:ext cx="0" cy="1508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25" name="Line 22"/>
          <p:cNvSpPr>
            <a:spLocks noChangeShapeType="1"/>
          </p:cNvSpPr>
          <p:nvPr/>
        </p:nvSpPr>
        <p:spPr bwMode="auto">
          <a:xfrm flipV="1">
            <a:off x="4803775" y="4889500"/>
            <a:ext cx="0" cy="1508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26" name="Line 23"/>
          <p:cNvSpPr>
            <a:spLocks noChangeShapeType="1"/>
          </p:cNvSpPr>
          <p:nvPr/>
        </p:nvSpPr>
        <p:spPr bwMode="auto">
          <a:xfrm flipV="1">
            <a:off x="717550" y="4889500"/>
            <a:ext cx="0" cy="1508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27" name="Line 24"/>
          <p:cNvSpPr>
            <a:spLocks noChangeShapeType="1"/>
          </p:cNvSpPr>
          <p:nvPr/>
        </p:nvSpPr>
        <p:spPr bwMode="auto">
          <a:xfrm flipV="1">
            <a:off x="3600450" y="4889500"/>
            <a:ext cx="0" cy="1508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28" name="Line 25"/>
          <p:cNvSpPr>
            <a:spLocks noChangeShapeType="1"/>
          </p:cNvSpPr>
          <p:nvPr/>
        </p:nvSpPr>
        <p:spPr bwMode="auto">
          <a:xfrm flipV="1">
            <a:off x="5524500" y="4889500"/>
            <a:ext cx="0" cy="1508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29" name="Line 26"/>
          <p:cNvSpPr>
            <a:spLocks noChangeShapeType="1"/>
          </p:cNvSpPr>
          <p:nvPr/>
        </p:nvSpPr>
        <p:spPr bwMode="auto">
          <a:xfrm flipV="1">
            <a:off x="1200150" y="4889500"/>
            <a:ext cx="0" cy="1508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30" name="Line 27"/>
          <p:cNvSpPr>
            <a:spLocks noChangeShapeType="1"/>
          </p:cNvSpPr>
          <p:nvPr/>
        </p:nvSpPr>
        <p:spPr bwMode="auto">
          <a:xfrm flipV="1">
            <a:off x="2159000" y="4889500"/>
            <a:ext cx="0" cy="1508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31" name="Line 28"/>
          <p:cNvSpPr>
            <a:spLocks noChangeShapeType="1"/>
          </p:cNvSpPr>
          <p:nvPr/>
        </p:nvSpPr>
        <p:spPr bwMode="auto">
          <a:xfrm flipV="1">
            <a:off x="6003925" y="4889500"/>
            <a:ext cx="0" cy="1508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32" name="Line 29"/>
          <p:cNvSpPr>
            <a:spLocks noChangeShapeType="1"/>
          </p:cNvSpPr>
          <p:nvPr/>
        </p:nvSpPr>
        <p:spPr bwMode="auto">
          <a:xfrm flipV="1">
            <a:off x="4562475" y="4889500"/>
            <a:ext cx="0" cy="1508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33" name="Line 30"/>
          <p:cNvSpPr>
            <a:spLocks noChangeShapeType="1"/>
          </p:cNvSpPr>
          <p:nvPr/>
        </p:nvSpPr>
        <p:spPr bwMode="auto">
          <a:xfrm flipV="1">
            <a:off x="2640013" y="4889500"/>
            <a:ext cx="0" cy="1508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34" name="Line 31"/>
          <p:cNvSpPr>
            <a:spLocks noChangeShapeType="1"/>
          </p:cNvSpPr>
          <p:nvPr/>
        </p:nvSpPr>
        <p:spPr bwMode="auto">
          <a:xfrm flipV="1">
            <a:off x="6965950" y="4889500"/>
            <a:ext cx="0" cy="1508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35" name="Line 32"/>
          <p:cNvSpPr>
            <a:spLocks noChangeShapeType="1"/>
          </p:cNvSpPr>
          <p:nvPr/>
        </p:nvSpPr>
        <p:spPr bwMode="auto">
          <a:xfrm flipV="1">
            <a:off x="7926388" y="4889500"/>
            <a:ext cx="0" cy="1508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8636" name="Group 33"/>
          <p:cNvGrpSpPr>
            <a:grpSpLocks/>
          </p:cNvGrpSpPr>
          <p:nvPr/>
        </p:nvGrpSpPr>
        <p:grpSpPr bwMode="auto">
          <a:xfrm>
            <a:off x="477838" y="4889500"/>
            <a:ext cx="7210425" cy="220663"/>
            <a:chOff x="301" y="2789"/>
            <a:chExt cx="4542" cy="95"/>
          </a:xfrm>
        </p:grpSpPr>
        <p:sp>
          <p:nvSpPr>
            <p:cNvPr id="68697" name="Line 34"/>
            <p:cNvSpPr>
              <a:spLocks noChangeShapeType="1"/>
            </p:cNvSpPr>
            <p:nvPr/>
          </p:nvSpPr>
          <p:spPr bwMode="auto">
            <a:xfrm flipV="1">
              <a:off x="301" y="2789"/>
              <a:ext cx="0" cy="9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98" name="Line 35"/>
            <p:cNvSpPr>
              <a:spLocks noChangeShapeType="1"/>
            </p:cNvSpPr>
            <p:nvPr/>
          </p:nvSpPr>
          <p:spPr bwMode="auto">
            <a:xfrm flipV="1">
              <a:off x="3328" y="2789"/>
              <a:ext cx="0" cy="9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99" name="Line 36"/>
            <p:cNvSpPr>
              <a:spLocks noChangeShapeType="1"/>
            </p:cNvSpPr>
            <p:nvPr/>
          </p:nvSpPr>
          <p:spPr bwMode="auto">
            <a:xfrm flipV="1">
              <a:off x="4843" y="2789"/>
              <a:ext cx="0" cy="9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700" name="Line 37"/>
            <p:cNvSpPr>
              <a:spLocks noChangeShapeType="1"/>
            </p:cNvSpPr>
            <p:nvPr/>
          </p:nvSpPr>
          <p:spPr bwMode="auto">
            <a:xfrm flipV="1">
              <a:off x="1814" y="2789"/>
              <a:ext cx="0" cy="9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701" name="Line 38"/>
            <p:cNvSpPr>
              <a:spLocks noChangeShapeType="1"/>
            </p:cNvSpPr>
            <p:nvPr/>
          </p:nvSpPr>
          <p:spPr bwMode="auto">
            <a:xfrm flipV="1">
              <a:off x="1058" y="2789"/>
              <a:ext cx="0" cy="9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702" name="Line 39"/>
            <p:cNvSpPr>
              <a:spLocks noChangeShapeType="1"/>
            </p:cNvSpPr>
            <p:nvPr/>
          </p:nvSpPr>
          <p:spPr bwMode="auto">
            <a:xfrm flipV="1">
              <a:off x="2572" y="2789"/>
              <a:ext cx="0" cy="9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703" name="Line 40"/>
            <p:cNvSpPr>
              <a:spLocks noChangeShapeType="1"/>
            </p:cNvSpPr>
            <p:nvPr/>
          </p:nvSpPr>
          <p:spPr bwMode="auto">
            <a:xfrm flipV="1">
              <a:off x="4085" y="2789"/>
              <a:ext cx="0" cy="9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8637" name="Line 41"/>
          <p:cNvSpPr>
            <a:spLocks noChangeShapeType="1"/>
          </p:cNvSpPr>
          <p:nvPr/>
        </p:nvSpPr>
        <p:spPr bwMode="auto">
          <a:xfrm flipV="1">
            <a:off x="3121025" y="4889500"/>
            <a:ext cx="0" cy="1508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38" name="Line 42"/>
          <p:cNvSpPr>
            <a:spLocks noChangeShapeType="1"/>
          </p:cNvSpPr>
          <p:nvPr/>
        </p:nvSpPr>
        <p:spPr bwMode="auto">
          <a:xfrm flipV="1">
            <a:off x="5043488" y="4889500"/>
            <a:ext cx="0" cy="1508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39" name="Line 43"/>
          <p:cNvSpPr>
            <a:spLocks noChangeShapeType="1"/>
          </p:cNvSpPr>
          <p:nvPr/>
        </p:nvSpPr>
        <p:spPr bwMode="auto">
          <a:xfrm flipV="1">
            <a:off x="7446963" y="4886325"/>
            <a:ext cx="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40" name="Rectangle 44"/>
          <p:cNvSpPr>
            <a:spLocks noChangeArrowheads="1"/>
          </p:cNvSpPr>
          <p:nvPr/>
        </p:nvSpPr>
        <p:spPr bwMode="auto">
          <a:xfrm>
            <a:off x="7924800" y="5186363"/>
            <a:ext cx="11128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defTabSz="762000"/>
            <a:r>
              <a:rPr lang="en-GB" sz="2000">
                <a:solidFill>
                  <a:srgbClr val="FFFFFF"/>
                </a:solidFill>
                <a:cs typeface="Arial" charset="0"/>
              </a:rPr>
              <a:t>Time (s)</a:t>
            </a:r>
            <a:endParaRPr lang="en-GB" sz="18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8641" name="Rectangle 45"/>
          <p:cNvSpPr>
            <a:spLocks noChangeArrowheads="1"/>
          </p:cNvSpPr>
          <p:nvPr/>
        </p:nvSpPr>
        <p:spPr bwMode="auto">
          <a:xfrm>
            <a:off x="304800" y="5110163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defTabSz="762000"/>
            <a:r>
              <a:rPr lang="en-GB" sz="2000">
                <a:solidFill>
                  <a:srgbClr val="FFFFFF"/>
                </a:solidFill>
                <a:cs typeface="Arial" charset="0"/>
              </a:rPr>
              <a:t>0</a:t>
            </a:r>
          </a:p>
        </p:txBody>
      </p:sp>
      <p:sp>
        <p:nvSpPr>
          <p:cNvPr id="68642" name="Rectangle 46"/>
          <p:cNvSpPr>
            <a:spLocks noChangeArrowheads="1"/>
          </p:cNvSpPr>
          <p:nvPr/>
        </p:nvSpPr>
        <p:spPr bwMode="auto">
          <a:xfrm>
            <a:off x="2638425" y="5110163"/>
            <a:ext cx="4683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defTabSz="762000"/>
            <a:r>
              <a:rPr lang="en-GB" sz="2000">
                <a:solidFill>
                  <a:srgbClr val="FFFFFF"/>
                </a:solidFill>
                <a:cs typeface="Arial" charset="0"/>
              </a:rPr>
              <a:t>10</a:t>
            </a:r>
          </a:p>
        </p:txBody>
      </p:sp>
      <p:sp>
        <p:nvSpPr>
          <p:cNvPr id="68643" name="Rectangle 47"/>
          <p:cNvSpPr>
            <a:spLocks noChangeArrowheads="1"/>
          </p:cNvSpPr>
          <p:nvPr/>
        </p:nvSpPr>
        <p:spPr bwMode="auto">
          <a:xfrm>
            <a:off x="3810000" y="5110163"/>
            <a:ext cx="4683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defTabSz="762000"/>
            <a:r>
              <a:rPr lang="en-GB" sz="2000">
                <a:solidFill>
                  <a:srgbClr val="FFFFFF"/>
                </a:solidFill>
                <a:cs typeface="Arial" charset="0"/>
              </a:rPr>
              <a:t>15</a:t>
            </a:r>
          </a:p>
        </p:txBody>
      </p:sp>
      <p:sp>
        <p:nvSpPr>
          <p:cNvPr id="68644" name="Rectangle 48"/>
          <p:cNvSpPr>
            <a:spLocks noChangeArrowheads="1"/>
          </p:cNvSpPr>
          <p:nvPr/>
        </p:nvSpPr>
        <p:spPr bwMode="auto">
          <a:xfrm>
            <a:off x="1524000" y="5110163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defTabSz="762000"/>
            <a:r>
              <a:rPr lang="en-GB" sz="2000">
                <a:solidFill>
                  <a:srgbClr val="FFFFFF"/>
                </a:solidFill>
                <a:cs typeface="Arial" charset="0"/>
              </a:rPr>
              <a:t>5</a:t>
            </a:r>
          </a:p>
        </p:txBody>
      </p:sp>
      <p:sp>
        <p:nvSpPr>
          <p:cNvPr id="68645" name="Rectangle 49"/>
          <p:cNvSpPr>
            <a:spLocks noChangeArrowheads="1"/>
          </p:cNvSpPr>
          <p:nvPr/>
        </p:nvSpPr>
        <p:spPr bwMode="auto">
          <a:xfrm>
            <a:off x="5029200" y="5110163"/>
            <a:ext cx="4683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defTabSz="762000"/>
            <a:r>
              <a:rPr lang="en-GB" sz="2000">
                <a:solidFill>
                  <a:srgbClr val="FFFFFF"/>
                </a:solidFill>
                <a:cs typeface="Arial" charset="0"/>
              </a:rPr>
              <a:t>20</a:t>
            </a:r>
          </a:p>
        </p:txBody>
      </p:sp>
      <p:sp>
        <p:nvSpPr>
          <p:cNvPr id="68646" name="Rectangle 50"/>
          <p:cNvSpPr>
            <a:spLocks noChangeArrowheads="1"/>
          </p:cNvSpPr>
          <p:nvPr/>
        </p:nvSpPr>
        <p:spPr bwMode="auto">
          <a:xfrm>
            <a:off x="6248400" y="5110163"/>
            <a:ext cx="4683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defTabSz="762000"/>
            <a:r>
              <a:rPr lang="en-GB" sz="2000">
                <a:solidFill>
                  <a:srgbClr val="FFFFFF"/>
                </a:solidFill>
                <a:cs typeface="Arial" charset="0"/>
              </a:rPr>
              <a:t>25</a:t>
            </a:r>
          </a:p>
        </p:txBody>
      </p:sp>
      <p:grpSp>
        <p:nvGrpSpPr>
          <p:cNvPr id="68647" name="Group 51"/>
          <p:cNvGrpSpPr>
            <a:grpSpLocks/>
          </p:cNvGrpSpPr>
          <p:nvPr/>
        </p:nvGrpSpPr>
        <p:grpSpPr bwMode="auto">
          <a:xfrm>
            <a:off x="2133600" y="4348163"/>
            <a:ext cx="1130300" cy="333375"/>
            <a:chOff x="1536" y="2448"/>
            <a:chExt cx="712" cy="210"/>
          </a:xfrm>
        </p:grpSpPr>
        <p:sp>
          <p:nvSpPr>
            <p:cNvPr id="68692" name="Rectangle 52" descr="Dark vertical"/>
            <p:cNvSpPr>
              <a:spLocks noChangeArrowheads="1"/>
            </p:cNvSpPr>
            <p:nvPr/>
          </p:nvSpPr>
          <p:spPr bwMode="auto">
            <a:xfrm>
              <a:off x="1536" y="2448"/>
              <a:ext cx="136" cy="210"/>
            </a:xfrm>
            <a:prstGeom prst="rect">
              <a:avLst/>
            </a:prstGeom>
            <a:pattFill prst="dkVert">
              <a:fgClr>
                <a:srgbClr val="FF0000"/>
              </a:fgClr>
              <a:bgClr>
                <a:srgbClr val="FFFFFF"/>
              </a:bgClr>
            </a:patt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68693" name="Rectangle 53" descr="Dark vertical"/>
            <p:cNvSpPr>
              <a:spLocks noChangeArrowheads="1"/>
            </p:cNvSpPr>
            <p:nvPr/>
          </p:nvSpPr>
          <p:spPr bwMode="auto">
            <a:xfrm>
              <a:off x="1680" y="2448"/>
              <a:ext cx="136" cy="210"/>
            </a:xfrm>
            <a:prstGeom prst="rect">
              <a:avLst/>
            </a:prstGeom>
            <a:pattFill prst="dkVert">
              <a:fgClr>
                <a:srgbClr val="FF0000"/>
              </a:fgClr>
              <a:bgClr>
                <a:srgbClr val="FFFFFF"/>
              </a:bgClr>
            </a:patt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68694" name="Rectangle 54" descr="Dark vertical"/>
            <p:cNvSpPr>
              <a:spLocks noChangeArrowheads="1"/>
            </p:cNvSpPr>
            <p:nvPr/>
          </p:nvSpPr>
          <p:spPr bwMode="auto">
            <a:xfrm>
              <a:off x="1824" y="2448"/>
              <a:ext cx="136" cy="210"/>
            </a:xfrm>
            <a:prstGeom prst="rect">
              <a:avLst/>
            </a:prstGeom>
            <a:pattFill prst="dkVert">
              <a:fgClr>
                <a:srgbClr val="FF0000"/>
              </a:fgClr>
              <a:bgClr>
                <a:srgbClr val="FFFFFF"/>
              </a:bgClr>
            </a:patt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68695" name="Rectangle 55" descr="Dark vertical"/>
            <p:cNvSpPr>
              <a:spLocks noChangeArrowheads="1"/>
            </p:cNvSpPr>
            <p:nvPr/>
          </p:nvSpPr>
          <p:spPr bwMode="auto">
            <a:xfrm>
              <a:off x="1968" y="2448"/>
              <a:ext cx="136" cy="210"/>
            </a:xfrm>
            <a:prstGeom prst="rect">
              <a:avLst/>
            </a:prstGeom>
            <a:pattFill prst="dkVert">
              <a:fgClr>
                <a:srgbClr val="FF0000"/>
              </a:fgClr>
              <a:bgClr>
                <a:srgbClr val="FFFFFF"/>
              </a:bgClr>
            </a:patt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68696" name="Rectangle 56" descr="Dark vertical"/>
            <p:cNvSpPr>
              <a:spLocks noChangeArrowheads="1"/>
            </p:cNvSpPr>
            <p:nvPr/>
          </p:nvSpPr>
          <p:spPr bwMode="auto">
            <a:xfrm>
              <a:off x="2112" y="2448"/>
              <a:ext cx="136" cy="210"/>
            </a:xfrm>
            <a:prstGeom prst="rect">
              <a:avLst/>
            </a:prstGeom>
            <a:pattFill prst="dkVert">
              <a:fgClr>
                <a:srgbClr val="FF0000"/>
              </a:fgClr>
              <a:bgClr>
                <a:srgbClr val="FFFFFF"/>
              </a:bgClr>
            </a:patt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</p:grpSp>
      <p:grpSp>
        <p:nvGrpSpPr>
          <p:cNvPr id="68648" name="Group 57"/>
          <p:cNvGrpSpPr>
            <a:grpSpLocks/>
          </p:cNvGrpSpPr>
          <p:nvPr/>
        </p:nvGrpSpPr>
        <p:grpSpPr bwMode="auto">
          <a:xfrm>
            <a:off x="5334000" y="4348163"/>
            <a:ext cx="1130300" cy="333375"/>
            <a:chOff x="1536" y="2448"/>
            <a:chExt cx="712" cy="210"/>
          </a:xfrm>
        </p:grpSpPr>
        <p:sp>
          <p:nvSpPr>
            <p:cNvPr id="68687" name="Rectangle 58" descr="Dark vertical"/>
            <p:cNvSpPr>
              <a:spLocks noChangeArrowheads="1"/>
            </p:cNvSpPr>
            <p:nvPr/>
          </p:nvSpPr>
          <p:spPr bwMode="auto">
            <a:xfrm>
              <a:off x="1536" y="2448"/>
              <a:ext cx="136" cy="210"/>
            </a:xfrm>
            <a:prstGeom prst="rect">
              <a:avLst/>
            </a:prstGeom>
            <a:pattFill prst="dkVert">
              <a:fgClr>
                <a:srgbClr val="FF0000"/>
              </a:fgClr>
              <a:bgClr>
                <a:srgbClr val="FFFFFF"/>
              </a:bgClr>
            </a:patt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68688" name="Rectangle 59" descr="Dark vertical"/>
            <p:cNvSpPr>
              <a:spLocks noChangeArrowheads="1"/>
            </p:cNvSpPr>
            <p:nvPr/>
          </p:nvSpPr>
          <p:spPr bwMode="auto">
            <a:xfrm>
              <a:off x="1680" y="2448"/>
              <a:ext cx="136" cy="210"/>
            </a:xfrm>
            <a:prstGeom prst="rect">
              <a:avLst/>
            </a:prstGeom>
            <a:pattFill prst="dkVert">
              <a:fgClr>
                <a:srgbClr val="FF0000"/>
              </a:fgClr>
              <a:bgClr>
                <a:srgbClr val="FFFFFF"/>
              </a:bgClr>
            </a:patt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68689" name="Rectangle 60" descr="Dark vertical"/>
            <p:cNvSpPr>
              <a:spLocks noChangeArrowheads="1"/>
            </p:cNvSpPr>
            <p:nvPr/>
          </p:nvSpPr>
          <p:spPr bwMode="auto">
            <a:xfrm>
              <a:off x="1824" y="2448"/>
              <a:ext cx="136" cy="210"/>
            </a:xfrm>
            <a:prstGeom prst="rect">
              <a:avLst/>
            </a:prstGeom>
            <a:pattFill prst="dkVert">
              <a:fgClr>
                <a:srgbClr val="FF0000"/>
              </a:fgClr>
              <a:bgClr>
                <a:srgbClr val="FFFFFF"/>
              </a:bgClr>
            </a:patt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68690" name="Rectangle 61" descr="Dark vertical"/>
            <p:cNvSpPr>
              <a:spLocks noChangeArrowheads="1"/>
            </p:cNvSpPr>
            <p:nvPr/>
          </p:nvSpPr>
          <p:spPr bwMode="auto">
            <a:xfrm>
              <a:off x="1968" y="2448"/>
              <a:ext cx="136" cy="210"/>
            </a:xfrm>
            <a:prstGeom prst="rect">
              <a:avLst/>
            </a:prstGeom>
            <a:pattFill prst="dkVert">
              <a:fgClr>
                <a:srgbClr val="FF0000"/>
              </a:fgClr>
              <a:bgClr>
                <a:srgbClr val="FFFFFF"/>
              </a:bgClr>
            </a:patt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68691" name="Rectangle 62" descr="Dark vertical"/>
            <p:cNvSpPr>
              <a:spLocks noChangeArrowheads="1"/>
            </p:cNvSpPr>
            <p:nvPr/>
          </p:nvSpPr>
          <p:spPr bwMode="auto">
            <a:xfrm>
              <a:off x="2112" y="2448"/>
              <a:ext cx="136" cy="210"/>
            </a:xfrm>
            <a:prstGeom prst="rect">
              <a:avLst/>
            </a:prstGeom>
            <a:pattFill prst="dkVert">
              <a:fgClr>
                <a:srgbClr val="FF0000"/>
              </a:fgClr>
              <a:bgClr>
                <a:srgbClr val="FFFFFF"/>
              </a:bgClr>
            </a:patt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</p:grpSp>
      <p:sp>
        <p:nvSpPr>
          <p:cNvPr id="68649" name="Rectangle 63"/>
          <p:cNvSpPr>
            <a:spLocks noChangeArrowheads="1"/>
          </p:cNvSpPr>
          <p:nvPr/>
        </p:nvSpPr>
        <p:spPr bwMode="auto">
          <a:xfrm>
            <a:off x="4057650" y="4271963"/>
            <a:ext cx="1047750" cy="395287"/>
          </a:xfrm>
          <a:prstGeom prst="rect">
            <a:avLst/>
          </a:prstGeom>
          <a:solidFill>
            <a:srgbClr val="FFFF66"/>
          </a:solidFill>
          <a:ln w="12700">
            <a:solidFill>
              <a:srgbClr val="FFFF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68650" name="Rectangle 64"/>
          <p:cNvSpPr>
            <a:spLocks noChangeArrowheads="1"/>
          </p:cNvSpPr>
          <p:nvPr/>
        </p:nvSpPr>
        <p:spPr bwMode="auto">
          <a:xfrm>
            <a:off x="660400" y="228600"/>
            <a:ext cx="748188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/>
          <a:p>
            <a:pPr algn="ctr"/>
            <a:endParaRPr lang="en-GB" sz="2000" baseline="0" dirty="0">
              <a:solidFill>
                <a:srgbClr val="FFFF00"/>
              </a:solidFill>
              <a:latin typeface="Times New Roman" charset="0"/>
              <a:cs typeface="Times New Roman" charset="0"/>
            </a:endParaRPr>
          </a:p>
        </p:txBody>
      </p:sp>
      <p:grpSp>
        <p:nvGrpSpPr>
          <p:cNvPr id="5" name="Group 65"/>
          <p:cNvGrpSpPr>
            <a:grpSpLocks/>
          </p:cNvGrpSpPr>
          <p:nvPr/>
        </p:nvGrpSpPr>
        <p:grpSpPr bwMode="auto">
          <a:xfrm>
            <a:off x="762000" y="3128963"/>
            <a:ext cx="6308725" cy="1558925"/>
            <a:chOff x="528" y="1680"/>
            <a:chExt cx="3974" cy="982"/>
          </a:xfrm>
        </p:grpSpPr>
        <p:grpSp>
          <p:nvGrpSpPr>
            <p:cNvPr id="68682" name="Group 66"/>
            <p:cNvGrpSpPr>
              <a:grpSpLocks/>
            </p:cNvGrpSpPr>
            <p:nvPr/>
          </p:nvGrpSpPr>
          <p:grpSpPr bwMode="auto">
            <a:xfrm>
              <a:off x="528" y="1680"/>
              <a:ext cx="3974" cy="982"/>
              <a:chOff x="544" y="1680"/>
              <a:chExt cx="3974" cy="982"/>
            </a:xfrm>
          </p:grpSpPr>
          <p:sp>
            <p:nvSpPr>
              <p:cNvPr id="68685" name="Freeform 67"/>
              <p:cNvSpPr>
                <a:spLocks/>
              </p:cNvSpPr>
              <p:nvPr/>
            </p:nvSpPr>
            <p:spPr bwMode="auto">
              <a:xfrm>
                <a:off x="544" y="1680"/>
                <a:ext cx="1952" cy="982"/>
              </a:xfrm>
              <a:custGeom>
                <a:avLst/>
                <a:gdLst>
                  <a:gd name="T0" fmla="*/ 0 w 2196"/>
                  <a:gd name="T1" fmla="*/ 961 h 982"/>
                  <a:gd name="T2" fmla="*/ 28 w 2196"/>
                  <a:gd name="T3" fmla="*/ 968 h 982"/>
                  <a:gd name="T4" fmla="*/ 73 w 2196"/>
                  <a:gd name="T5" fmla="*/ 900 h 982"/>
                  <a:gd name="T6" fmla="*/ 182 w 2196"/>
                  <a:gd name="T7" fmla="*/ 481 h 982"/>
                  <a:gd name="T8" fmla="*/ 280 w 2196"/>
                  <a:gd name="T9" fmla="*/ 78 h 982"/>
                  <a:gd name="T10" fmla="*/ 357 w 2196"/>
                  <a:gd name="T11" fmla="*/ 12 h 982"/>
                  <a:gd name="T12" fmla="*/ 468 w 2196"/>
                  <a:gd name="T13" fmla="*/ 62 h 982"/>
                  <a:gd name="T14" fmla="*/ 559 w 2196"/>
                  <a:gd name="T15" fmla="*/ 343 h 982"/>
                  <a:gd name="T16" fmla="*/ 636 w 2196"/>
                  <a:gd name="T17" fmla="*/ 667 h 982"/>
                  <a:gd name="T18" fmla="*/ 715 w 2196"/>
                  <a:gd name="T19" fmla="*/ 932 h 982"/>
                  <a:gd name="T20" fmla="*/ 964 w 2196"/>
                  <a:gd name="T21" fmla="*/ 969 h 98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196"/>
                  <a:gd name="T34" fmla="*/ 0 h 982"/>
                  <a:gd name="T35" fmla="*/ 2196 w 2196"/>
                  <a:gd name="T36" fmla="*/ 982 h 98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196" h="982">
                    <a:moveTo>
                      <a:pt x="0" y="961"/>
                    </a:moveTo>
                    <a:cubicBezTo>
                      <a:pt x="10" y="962"/>
                      <a:pt x="35" y="978"/>
                      <a:pt x="63" y="968"/>
                    </a:cubicBezTo>
                    <a:cubicBezTo>
                      <a:pt x="91" y="958"/>
                      <a:pt x="108" y="982"/>
                      <a:pt x="167" y="900"/>
                    </a:cubicBezTo>
                    <a:cubicBezTo>
                      <a:pt x="226" y="819"/>
                      <a:pt x="339" y="618"/>
                      <a:pt x="417" y="481"/>
                    </a:cubicBezTo>
                    <a:cubicBezTo>
                      <a:pt x="495" y="344"/>
                      <a:pt x="572" y="156"/>
                      <a:pt x="638" y="78"/>
                    </a:cubicBezTo>
                    <a:cubicBezTo>
                      <a:pt x="704" y="0"/>
                      <a:pt x="743" y="15"/>
                      <a:pt x="814" y="12"/>
                    </a:cubicBezTo>
                    <a:cubicBezTo>
                      <a:pt x="885" y="9"/>
                      <a:pt x="990" y="7"/>
                      <a:pt x="1067" y="62"/>
                    </a:cubicBezTo>
                    <a:cubicBezTo>
                      <a:pt x="1144" y="117"/>
                      <a:pt x="1212" y="242"/>
                      <a:pt x="1276" y="343"/>
                    </a:cubicBezTo>
                    <a:cubicBezTo>
                      <a:pt x="1340" y="444"/>
                      <a:pt x="1393" y="569"/>
                      <a:pt x="1452" y="667"/>
                    </a:cubicBezTo>
                    <a:cubicBezTo>
                      <a:pt x="1511" y="765"/>
                      <a:pt x="1505" y="882"/>
                      <a:pt x="1629" y="932"/>
                    </a:cubicBezTo>
                    <a:cubicBezTo>
                      <a:pt x="1753" y="982"/>
                      <a:pt x="2078" y="961"/>
                      <a:pt x="2196" y="969"/>
                    </a:cubicBezTo>
                  </a:path>
                </a:pathLst>
              </a:custGeom>
              <a:noFill/>
              <a:ln w="38100" cap="rnd">
                <a:solidFill>
                  <a:srgbClr val="00CC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68686" name="Freeform 68"/>
              <p:cNvSpPr>
                <a:spLocks/>
              </p:cNvSpPr>
              <p:nvPr/>
            </p:nvSpPr>
            <p:spPr bwMode="auto">
              <a:xfrm>
                <a:off x="2566" y="1680"/>
                <a:ext cx="1952" cy="982"/>
              </a:xfrm>
              <a:custGeom>
                <a:avLst/>
                <a:gdLst>
                  <a:gd name="T0" fmla="*/ 0 w 2196"/>
                  <a:gd name="T1" fmla="*/ 961 h 982"/>
                  <a:gd name="T2" fmla="*/ 28 w 2196"/>
                  <a:gd name="T3" fmla="*/ 968 h 982"/>
                  <a:gd name="T4" fmla="*/ 73 w 2196"/>
                  <a:gd name="T5" fmla="*/ 900 h 982"/>
                  <a:gd name="T6" fmla="*/ 182 w 2196"/>
                  <a:gd name="T7" fmla="*/ 481 h 982"/>
                  <a:gd name="T8" fmla="*/ 280 w 2196"/>
                  <a:gd name="T9" fmla="*/ 78 h 982"/>
                  <a:gd name="T10" fmla="*/ 357 w 2196"/>
                  <a:gd name="T11" fmla="*/ 12 h 982"/>
                  <a:gd name="T12" fmla="*/ 468 w 2196"/>
                  <a:gd name="T13" fmla="*/ 62 h 982"/>
                  <a:gd name="T14" fmla="*/ 559 w 2196"/>
                  <a:gd name="T15" fmla="*/ 343 h 982"/>
                  <a:gd name="T16" fmla="*/ 636 w 2196"/>
                  <a:gd name="T17" fmla="*/ 667 h 982"/>
                  <a:gd name="T18" fmla="*/ 715 w 2196"/>
                  <a:gd name="T19" fmla="*/ 932 h 982"/>
                  <a:gd name="T20" fmla="*/ 964 w 2196"/>
                  <a:gd name="T21" fmla="*/ 969 h 98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196"/>
                  <a:gd name="T34" fmla="*/ 0 h 982"/>
                  <a:gd name="T35" fmla="*/ 2196 w 2196"/>
                  <a:gd name="T36" fmla="*/ 982 h 98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196" h="982">
                    <a:moveTo>
                      <a:pt x="0" y="961"/>
                    </a:moveTo>
                    <a:cubicBezTo>
                      <a:pt x="10" y="962"/>
                      <a:pt x="35" y="978"/>
                      <a:pt x="63" y="968"/>
                    </a:cubicBezTo>
                    <a:cubicBezTo>
                      <a:pt x="91" y="958"/>
                      <a:pt x="108" y="982"/>
                      <a:pt x="167" y="900"/>
                    </a:cubicBezTo>
                    <a:cubicBezTo>
                      <a:pt x="226" y="819"/>
                      <a:pt x="339" y="618"/>
                      <a:pt x="417" y="481"/>
                    </a:cubicBezTo>
                    <a:cubicBezTo>
                      <a:pt x="495" y="344"/>
                      <a:pt x="572" y="156"/>
                      <a:pt x="638" y="78"/>
                    </a:cubicBezTo>
                    <a:cubicBezTo>
                      <a:pt x="704" y="0"/>
                      <a:pt x="743" y="15"/>
                      <a:pt x="814" y="12"/>
                    </a:cubicBezTo>
                    <a:cubicBezTo>
                      <a:pt x="885" y="9"/>
                      <a:pt x="990" y="7"/>
                      <a:pt x="1067" y="62"/>
                    </a:cubicBezTo>
                    <a:cubicBezTo>
                      <a:pt x="1144" y="117"/>
                      <a:pt x="1212" y="242"/>
                      <a:pt x="1276" y="343"/>
                    </a:cubicBezTo>
                    <a:cubicBezTo>
                      <a:pt x="1340" y="444"/>
                      <a:pt x="1393" y="569"/>
                      <a:pt x="1452" y="667"/>
                    </a:cubicBezTo>
                    <a:cubicBezTo>
                      <a:pt x="1511" y="765"/>
                      <a:pt x="1505" y="882"/>
                      <a:pt x="1629" y="932"/>
                    </a:cubicBezTo>
                    <a:cubicBezTo>
                      <a:pt x="1753" y="982"/>
                      <a:pt x="2078" y="961"/>
                      <a:pt x="2196" y="969"/>
                    </a:cubicBezTo>
                  </a:path>
                </a:pathLst>
              </a:custGeom>
              <a:noFill/>
              <a:ln w="38100" cap="rnd">
                <a:solidFill>
                  <a:srgbClr val="00CC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</p:grpSp>
        <p:sp>
          <p:nvSpPr>
            <p:cNvPr id="68683" name="Line 69"/>
            <p:cNvSpPr>
              <a:spLocks noChangeShapeType="1"/>
            </p:cNvSpPr>
            <p:nvPr/>
          </p:nvSpPr>
          <p:spPr bwMode="auto">
            <a:xfrm>
              <a:off x="608" y="2064"/>
              <a:ext cx="0" cy="288"/>
            </a:xfrm>
            <a:prstGeom prst="line">
              <a:avLst/>
            </a:prstGeom>
            <a:noFill/>
            <a:ln w="38100">
              <a:solidFill>
                <a:srgbClr val="00CC00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84" name="Line 70"/>
            <p:cNvSpPr>
              <a:spLocks noChangeShapeType="1"/>
            </p:cNvSpPr>
            <p:nvPr/>
          </p:nvSpPr>
          <p:spPr bwMode="auto">
            <a:xfrm>
              <a:off x="2677" y="2064"/>
              <a:ext cx="0" cy="288"/>
            </a:xfrm>
            <a:prstGeom prst="line">
              <a:avLst/>
            </a:prstGeom>
            <a:noFill/>
            <a:ln w="38100">
              <a:solidFill>
                <a:srgbClr val="00CC00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71"/>
          <p:cNvGrpSpPr>
            <a:grpSpLocks/>
          </p:cNvGrpSpPr>
          <p:nvPr/>
        </p:nvGrpSpPr>
        <p:grpSpPr bwMode="auto">
          <a:xfrm>
            <a:off x="998538" y="3128963"/>
            <a:ext cx="6308725" cy="1558925"/>
            <a:chOff x="528" y="1680"/>
            <a:chExt cx="3974" cy="982"/>
          </a:xfrm>
        </p:grpSpPr>
        <p:grpSp>
          <p:nvGrpSpPr>
            <p:cNvPr id="68677" name="Group 72"/>
            <p:cNvGrpSpPr>
              <a:grpSpLocks/>
            </p:cNvGrpSpPr>
            <p:nvPr/>
          </p:nvGrpSpPr>
          <p:grpSpPr bwMode="auto">
            <a:xfrm>
              <a:off x="528" y="1680"/>
              <a:ext cx="3974" cy="982"/>
              <a:chOff x="544" y="1680"/>
              <a:chExt cx="3974" cy="982"/>
            </a:xfrm>
          </p:grpSpPr>
          <p:sp>
            <p:nvSpPr>
              <p:cNvPr id="68680" name="Freeform 73"/>
              <p:cNvSpPr>
                <a:spLocks/>
              </p:cNvSpPr>
              <p:nvPr/>
            </p:nvSpPr>
            <p:spPr bwMode="auto">
              <a:xfrm>
                <a:off x="544" y="1680"/>
                <a:ext cx="1952" cy="982"/>
              </a:xfrm>
              <a:custGeom>
                <a:avLst/>
                <a:gdLst>
                  <a:gd name="T0" fmla="*/ 0 w 2196"/>
                  <a:gd name="T1" fmla="*/ 961 h 982"/>
                  <a:gd name="T2" fmla="*/ 28 w 2196"/>
                  <a:gd name="T3" fmla="*/ 968 h 982"/>
                  <a:gd name="T4" fmla="*/ 73 w 2196"/>
                  <a:gd name="T5" fmla="*/ 900 h 982"/>
                  <a:gd name="T6" fmla="*/ 182 w 2196"/>
                  <a:gd name="T7" fmla="*/ 481 h 982"/>
                  <a:gd name="T8" fmla="*/ 280 w 2196"/>
                  <a:gd name="T9" fmla="*/ 78 h 982"/>
                  <a:gd name="T10" fmla="*/ 357 w 2196"/>
                  <a:gd name="T11" fmla="*/ 12 h 982"/>
                  <a:gd name="T12" fmla="*/ 468 w 2196"/>
                  <a:gd name="T13" fmla="*/ 62 h 982"/>
                  <a:gd name="T14" fmla="*/ 559 w 2196"/>
                  <a:gd name="T15" fmla="*/ 343 h 982"/>
                  <a:gd name="T16" fmla="*/ 636 w 2196"/>
                  <a:gd name="T17" fmla="*/ 667 h 982"/>
                  <a:gd name="T18" fmla="*/ 715 w 2196"/>
                  <a:gd name="T19" fmla="*/ 932 h 982"/>
                  <a:gd name="T20" fmla="*/ 964 w 2196"/>
                  <a:gd name="T21" fmla="*/ 969 h 98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196"/>
                  <a:gd name="T34" fmla="*/ 0 h 982"/>
                  <a:gd name="T35" fmla="*/ 2196 w 2196"/>
                  <a:gd name="T36" fmla="*/ 982 h 98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196" h="982">
                    <a:moveTo>
                      <a:pt x="0" y="961"/>
                    </a:moveTo>
                    <a:cubicBezTo>
                      <a:pt x="10" y="962"/>
                      <a:pt x="35" y="978"/>
                      <a:pt x="63" y="968"/>
                    </a:cubicBezTo>
                    <a:cubicBezTo>
                      <a:pt x="91" y="958"/>
                      <a:pt x="108" y="982"/>
                      <a:pt x="167" y="900"/>
                    </a:cubicBezTo>
                    <a:cubicBezTo>
                      <a:pt x="226" y="819"/>
                      <a:pt x="339" y="618"/>
                      <a:pt x="417" y="481"/>
                    </a:cubicBezTo>
                    <a:cubicBezTo>
                      <a:pt x="495" y="344"/>
                      <a:pt x="572" y="156"/>
                      <a:pt x="638" y="78"/>
                    </a:cubicBezTo>
                    <a:cubicBezTo>
                      <a:pt x="704" y="0"/>
                      <a:pt x="743" y="15"/>
                      <a:pt x="814" y="12"/>
                    </a:cubicBezTo>
                    <a:cubicBezTo>
                      <a:pt x="885" y="9"/>
                      <a:pt x="990" y="7"/>
                      <a:pt x="1067" y="62"/>
                    </a:cubicBezTo>
                    <a:cubicBezTo>
                      <a:pt x="1144" y="117"/>
                      <a:pt x="1212" y="242"/>
                      <a:pt x="1276" y="343"/>
                    </a:cubicBezTo>
                    <a:cubicBezTo>
                      <a:pt x="1340" y="444"/>
                      <a:pt x="1393" y="569"/>
                      <a:pt x="1452" y="667"/>
                    </a:cubicBezTo>
                    <a:cubicBezTo>
                      <a:pt x="1511" y="765"/>
                      <a:pt x="1505" y="882"/>
                      <a:pt x="1629" y="932"/>
                    </a:cubicBezTo>
                    <a:cubicBezTo>
                      <a:pt x="1753" y="982"/>
                      <a:pt x="2078" y="961"/>
                      <a:pt x="2196" y="969"/>
                    </a:cubicBezTo>
                  </a:path>
                </a:pathLst>
              </a:custGeom>
              <a:noFill/>
              <a:ln w="38100" cap="rnd">
                <a:solidFill>
                  <a:srgbClr val="00FFFF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68681" name="Freeform 74"/>
              <p:cNvSpPr>
                <a:spLocks/>
              </p:cNvSpPr>
              <p:nvPr/>
            </p:nvSpPr>
            <p:spPr bwMode="auto">
              <a:xfrm>
                <a:off x="2566" y="1680"/>
                <a:ext cx="1952" cy="982"/>
              </a:xfrm>
              <a:custGeom>
                <a:avLst/>
                <a:gdLst>
                  <a:gd name="T0" fmla="*/ 0 w 2196"/>
                  <a:gd name="T1" fmla="*/ 961 h 982"/>
                  <a:gd name="T2" fmla="*/ 28 w 2196"/>
                  <a:gd name="T3" fmla="*/ 968 h 982"/>
                  <a:gd name="T4" fmla="*/ 73 w 2196"/>
                  <a:gd name="T5" fmla="*/ 900 h 982"/>
                  <a:gd name="T6" fmla="*/ 182 w 2196"/>
                  <a:gd name="T7" fmla="*/ 481 h 982"/>
                  <a:gd name="T8" fmla="*/ 280 w 2196"/>
                  <a:gd name="T9" fmla="*/ 78 h 982"/>
                  <a:gd name="T10" fmla="*/ 357 w 2196"/>
                  <a:gd name="T11" fmla="*/ 12 h 982"/>
                  <a:gd name="T12" fmla="*/ 468 w 2196"/>
                  <a:gd name="T13" fmla="*/ 62 h 982"/>
                  <a:gd name="T14" fmla="*/ 559 w 2196"/>
                  <a:gd name="T15" fmla="*/ 343 h 982"/>
                  <a:gd name="T16" fmla="*/ 636 w 2196"/>
                  <a:gd name="T17" fmla="*/ 667 h 982"/>
                  <a:gd name="T18" fmla="*/ 715 w 2196"/>
                  <a:gd name="T19" fmla="*/ 932 h 982"/>
                  <a:gd name="T20" fmla="*/ 964 w 2196"/>
                  <a:gd name="T21" fmla="*/ 969 h 98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196"/>
                  <a:gd name="T34" fmla="*/ 0 h 982"/>
                  <a:gd name="T35" fmla="*/ 2196 w 2196"/>
                  <a:gd name="T36" fmla="*/ 982 h 98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196" h="982">
                    <a:moveTo>
                      <a:pt x="0" y="961"/>
                    </a:moveTo>
                    <a:cubicBezTo>
                      <a:pt x="10" y="962"/>
                      <a:pt x="35" y="978"/>
                      <a:pt x="63" y="968"/>
                    </a:cubicBezTo>
                    <a:cubicBezTo>
                      <a:pt x="91" y="958"/>
                      <a:pt x="108" y="982"/>
                      <a:pt x="167" y="900"/>
                    </a:cubicBezTo>
                    <a:cubicBezTo>
                      <a:pt x="226" y="819"/>
                      <a:pt x="339" y="618"/>
                      <a:pt x="417" y="481"/>
                    </a:cubicBezTo>
                    <a:cubicBezTo>
                      <a:pt x="495" y="344"/>
                      <a:pt x="572" y="156"/>
                      <a:pt x="638" y="78"/>
                    </a:cubicBezTo>
                    <a:cubicBezTo>
                      <a:pt x="704" y="0"/>
                      <a:pt x="743" y="15"/>
                      <a:pt x="814" y="12"/>
                    </a:cubicBezTo>
                    <a:cubicBezTo>
                      <a:pt x="885" y="9"/>
                      <a:pt x="990" y="7"/>
                      <a:pt x="1067" y="62"/>
                    </a:cubicBezTo>
                    <a:cubicBezTo>
                      <a:pt x="1144" y="117"/>
                      <a:pt x="1212" y="242"/>
                      <a:pt x="1276" y="343"/>
                    </a:cubicBezTo>
                    <a:cubicBezTo>
                      <a:pt x="1340" y="444"/>
                      <a:pt x="1393" y="569"/>
                      <a:pt x="1452" y="667"/>
                    </a:cubicBezTo>
                    <a:cubicBezTo>
                      <a:pt x="1511" y="765"/>
                      <a:pt x="1505" y="882"/>
                      <a:pt x="1629" y="932"/>
                    </a:cubicBezTo>
                    <a:cubicBezTo>
                      <a:pt x="1753" y="982"/>
                      <a:pt x="2078" y="961"/>
                      <a:pt x="2196" y="969"/>
                    </a:cubicBezTo>
                  </a:path>
                </a:pathLst>
              </a:custGeom>
              <a:noFill/>
              <a:ln w="38100" cap="rnd">
                <a:solidFill>
                  <a:srgbClr val="00FFFF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</p:grpSp>
        <p:sp>
          <p:nvSpPr>
            <p:cNvPr id="68678" name="Line 75"/>
            <p:cNvSpPr>
              <a:spLocks noChangeShapeType="1"/>
            </p:cNvSpPr>
            <p:nvPr/>
          </p:nvSpPr>
          <p:spPr bwMode="auto">
            <a:xfrm>
              <a:off x="608" y="2064"/>
              <a:ext cx="0" cy="288"/>
            </a:xfrm>
            <a:prstGeom prst="line">
              <a:avLst/>
            </a:prstGeom>
            <a:noFill/>
            <a:ln w="38100">
              <a:solidFill>
                <a:srgbClr val="00FFFF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79" name="Line 76"/>
            <p:cNvSpPr>
              <a:spLocks noChangeShapeType="1"/>
            </p:cNvSpPr>
            <p:nvPr/>
          </p:nvSpPr>
          <p:spPr bwMode="auto">
            <a:xfrm>
              <a:off x="2677" y="2064"/>
              <a:ext cx="0" cy="288"/>
            </a:xfrm>
            <a:prstGeom prst="line">
              <a:avLst/>
            </a:prstGeom>
            <a:noFill/>
            <a:ln w="38100">
              <a:solidFill>
                <a:srgbClr val="00FFFF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" name="Group 77"/>
          <p:cNvGrpSpPr>
            <a:grpSpLocks/>
          </p:cNvGrpSpPr>
          <p:nvPr/>
        </p:nvGrpSpPr>
        <p:grpSpPr bwMode="auto">
          <a:xfrm>
            <a:off x="1235075" y="3128963"/>
            <a:ext cx="6308725" cy="1558925"/>
            <a:chOff x="528" y="1680"/>
            <a:chExt cx="3974" cy="982"/>
          </a:xfrm>
        </p:grpSpPr>
        <p:grpSp>
          <p:nvGrpSpPr>
            <p:cNvPr id="68672" name="Group 78"/>
            <p:cNvGrpSpPr>
              <a:grpSpLocks/>
            </p:cNvGrpSpPr>
            <p:nvPr/>
          </p:nvGrpSpPr>
          <p:grpSpPr bwMode="auto">
            <a:xfrm>
              <a:off x="528" y="1680"/>
              <a:ext cx="3974" cy="982"/>
              <a:chOff x="544" y="1680"/>
              <a:chExt cx="3974" cy="982"/>
            </a:xfrm>
          </p:grpSpPr>
          <p:sp>
            <p:nvSpPr>
              <p:cNvPr id="68675" name="Freeform 79"/>
              <p:cNvSpPr>
                <a:spLocks/>
              </p:cNvSpPr>
              <p:nvPr/>
            </p:nvSpPr>
            <p:spPr bwMode="auto">
              <a:xfrm>
                <a:off x="544" y="1680"/>
                <a:ext cx="1952" cy="982"/>
              </a:xfrm>
              <a:custGeom>
                <a:avLst/>
                <a:gdLst>
                  <a:gd name="T0" fmla="*/ 0 w 2196"/>
                  <a:gd name="T1" fmla="*/ 961 h 982"/>
                  <a:gd name="T2" fmla="*/ 28 w 2196"/>
                  <a:gd name="T3" fmla="*/ 968 h 982"/>
                  <a:gd name="T4" fmla="*/ 73 w 2196"/>
                  <a:gd name="T5" fmla="*/ 900 h 982"/>
                  <a:gd name="T6" fmla="*/ 182 w 2196"/>
                  <a:gd name="T7" fmla="*/ 481 h 982"/>
                  <a:gd name="T8" fmla="*/ 280 w 2196"/>
                  <a:gd name="T9" fmla="*/ 78 h 982"/>
                  <a:gd name="T10" fmla="*/ 357 w 2196"/>
                  <a:gd name="T11" fmla="*/ 12 h 982"/>
                  <a:gd name="T12" fmla="*/ 468 w 2196"/>
                  <a:gd name="T13" fmla="*/ 62 h 982"/>
                  <a:gd name="T14" fmla="*/ 559 w 2196"/>
                  <a:gd name="T15" fmla="*/ 343 h 982"/>
                  <a:gd name="T16" fmla="*/ 636 w 2196"/>
                  <a:gd name="T17" fmla="*/ 667 h 982"/>
                  <a:gd name="T18" fmla="*/ 715 w 2196"/>
                  <a:gd name="T19" fmla="*/ 932 h 982"/>
                  <a:gd name="T20" fmla="*/ 964 w 2196"/>
                  <a:gd name="T21" fmla="*/ 969 h 98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196"/>
                  <a:gd name="T34" fmla="*/ 0 h 982"/>
                  <a:gd name="T35" fmla="*/ 2196 w 2196"/>
                  <a:gd name="T36" fmla="*/ 982 h 98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196" h="982">
                    <a:moveTo>
                      <a:pt x="0" y="961"/>
                    </a:moveTo>
                    <a:cubicBezTo>
                      <a:pt x="10" y="962"/>
                      <a:pt x="35" y="978"/>
                      <a:pt x="63" y="968"/>
                    </a:cubicBezTo>
                    <a:cubicBezTo>
                      <a:pt x="91" y="958"/>
                      <a:pt x="108" y="982"/>
                      <a:pt x="167" y="900"/>
                    </a:cubicBezTo>
                    <a:cubicBezTo>
                      <a:pt x="226" y="819"/>
                      <a:pt x="339" y="618"/>
                      <a:pt x="417" y="481"/>
                    </a:cubicBezTo>
                    <a:cubicBezTo>
                      <a:pt x="495" y="344"/>
                      <a:pt x="572" y="156"/>
                      <a:pt x="638" y="78"/>
                    </a:cubicBezTo>
                    <a:cubicBezTo>
                      <a:pt x="704" y="0"/>
                      <a:pt x="743" y="15"/>
                      <a:pt x="814" y="12"/>
                    </a:cubicBezTo>
                    <a:cubicBezTo>
                      <a:pt x="885" y="9"/>
                      <a:pt x="990" y="7"/>
                      <a:pt x="1067" y="62"/>
                    </a:cubicBezTo>
                    <a:cubicBezTo>
                      <a:pt x="1144" y="117"/>
                      <a:pt x="1212" y="242"/>
                      <a:pt x="1276" y="343"/>
                    </a:cubicBezTo>
                    <a:cubicBezTo>
                      <a:pt x="1340" y="444"/>
                      <a:pt x="1393" y="569"/>
                      <a:pt x="1452" y="667"/>
                    </a:cubicBezTo>
                    <a:cubicBezTo>
                      <a:pt x="1511" y="765"/>
                      <a:pt x="1505" y="882"/>
                      <a:pt x="1629" y="932"/>
                    </a:cubicBezTo>
                    <a:cubicBezTo>
                      <a:pt x="1753" y="982"/>
                      <a:pt x="2078" y="961"/>
                      <a:pt x="2196" y="969"/>
                    </a:cubicBezTo>
                  </a:path>
                </a:pathLst>
              </a:custGeom>
              <a:noFill/>
              <a:ln w="38100" cap="rnd">
                <a:solidFill>
                  <a:srgbClr val="9966FF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68676" name="Freeform 80"/>
              <p:cNvSpPr>
                <a:spLocks/>
              </p:cNvSpPr>
              <p:nvPr/>
            </p:nvSpPr>
            <p:spPr bwMode="auto">
              <a:xfrm>
                <a:off x="2566" y="1680"/>
                <a:ext cx="1952" cy="982"/>
              </a:xfrm>
              <a:custGeom>
                <a:avLst/>
                <a:gdLst>
                  <a:gd name="T0" fmla="*/ 0 w 2196"/>
                  <a:gd name="T1" fmla="*/ 961 h 982"/>
                  <a:gd name="T2" fmla="*/ 28 w 2196"/>
                  <a:gd name="T3" fmla="*/ 968 h 982"/>
                  <a:gd name="T4" fmla="*/ 73 w 2196"/>
                  <a:gd name="T5" fmla="*/ 900 h 982"/>
                  <a:gd name="T6" fmla="*/ 182 w 2196"/>
                  <a:gd name="T7" fmla="*/ 481 h 982"/>
                  <a:gd name="T8" fmla="*/ 280 w 2196"/>
                  <a:gd name="T9" fmla="*/ 78 h 982"/>
                  <a:gd name="T10" fmla="*/ 357 w 2196"/>
                  <a:gd name="T11" fmla="*/ 12 h 982"/>
                  <a:gd name="T12" fmla="*/ 468 w 2196"/>
                  <a:gd name="T13" fmla="*/ 62 h 982"/>
                  <a:gd name="T14" fmla="*/ 559 w 2196"/>
                  <a:gd name="T15" fmla="*/ 343 h 982"/>
                  <a:gd name="T16" fmla="*/ 636 w 2196"/>
                  <a:gd name="T17" fmla="*/ 667 h 982"/>
                  <a:gd name="T18" fmla="*/ 715 w 2196"/>
                  <a:gd name="T19" fmla="*/ 932 h 982"/>
                  <a:gd name="T20" fmla="*/ 964 w 2196"/>
                  <a:gd name="T21" fmla="*/ 969 h 98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196"/>
                  <a:gd name="T34" fmla="*/ 0 h 982"/>
                  <a:gd name="T35" fmla="*/ 2196 w 2196"/>
                  <a:gd name="T36" fmla="*/ 982 h 98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196" h="982">
                    <a:moveTo>
                      <a:pt x="0" y="961"/>
                    </a:moveTo>
                    <a:cubicBezTo>
                      <a:pt x="10" y="962"/>
                      <a:pt x="35" y="978"/>
                      <a:pt x="63" y="968"/>
                    </a:cubicBezTo>
                    <a:cubicBezTo>
                      <a:pt x="91" y="958"/>
                      <a:pt x="108" y="982"/>
                      <a:pt x="167" y="900"/>
                    </a:cubicBezTo>
                    <a:cubicBezTo>
                      <a:pt x="226" y="819"/>
                      <a:pt x="339" y="618"/>
                      <a:pt x="417" y="481"/>
                    </a:cubicBezTo>
                    <a:cubicBezTo>
                      <a:pt x="495" y="344"/>
                      <a:pt x="572" y="156"/>
                      <a:pt x="638" y="78"/>
                    </a:cubicBezTo>
                    <a:cubicBezTo>
                      <a:pt x="704" y="0"/>
                      <a:pt x="743" y="15"/>
                      <a:pt x="814" y="12"/>
                    </a:cubicBezTo>
                    <a:cubicBezTo>
                      <a:pt x="885" y="9"/>
                      <a:pt x="990" y="7"/>
                      <a:pt x="1067" y="62"/>
                    </a:cubicBezTo>
                    <a:cubicBezTo>
                      <a:pt x="1144" y="117"/>
                      <a:pt x="1212" y="242"/>
                      <a:pt x="1276" y="343"/>
                    </a:cubicBezTo>
                    <a:cubicBezTo>
                      <a:pt x="1340" y="444"/>
                      <a:pt x="1393" y="569"/>
                      <a:pt x="1452" y="667"/>
                    </a:cubicBezTo>
                    <a:cubicBezTo>
                      <a:pt x="1511" y="765"/>
                      <a:pt x="1505" y="882"/>
                      <a:pt x="1629" y="932"/>
                    </a:cubicBezTo>
                    <a:cubicBezTo>
                      <a:pt x="1753" y="982"/>
                      <a:pt x="2078" y="961"/>
                      <a:pt x="2196" y="969"/>
                    </a:cubicBezTo>
                  </a:path>
                </a:pathLst>
              </a:custGeom>
              <a:noFill/>
              <a:ln w="38100" cap="rnd">
                <a:solidFill>
                  <a:srgbClr val="9966FF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</p:grpSp>
        <p:sp>
          <p:nvSpPr>
            <p:cNvPr id="68673" name="Line 81"/>
            <p:cNvSpPr>
              <a:spLocks noChangeShapeType="1"/>
            </p:cNvSpPr>
            <p:nvPr/>
          </p:nvSpPr>
          <p:spPr bwMode="auto">
            <a:xfrm>
              <a:off x="608" y="2064"/>
              <a:ext cx="0" cy="288"/>
            </a:xfrm>
            <a:prstGeom prst="line">
              <a:avLst/>
            </a:prstGeom>
            <a:noFill/>
            <a:ln w="38100">
              <a:solidFill>
                <a:srgbClr val="9966FF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74" name="Line 82"/>
            <p:cNvSpPr>
              <a:spLocks noChangeShapeType="1"/>
            </p:cNvSpPr>
            <p:nvPr/>
          </p:nvSpPr>
          <p:spPr bwMode="auto">
            <a:xfrm>
              <a:off x="2677" y="2064"/>
              <a:ext cx="0" cy="288"/>
            </a:xfrm>
            <a:prstGeom prst="line">
              <a:avLst/>
            </a:prstGeom>
            <a:noFill/>
            <a:ln w="38100">
              <a:solidFill>
                <a:srgbClr val="9966FF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" name="Group 83"/>
          <p:cNvGrpSpPr>
            <a:grpSpLocks/>
          </p:cNvGrpSpPr>
          <p:nvPr/>
        </p:nvGrpSpPr>
        <p:grpSpPr bwMode="auto">
          <a:xfrm>
            <a:off x="1463675" y="3128963"/>
            <a:ext cx="6308725" cy="1558925"/>
            <a:chOff x="528" y="1680"/>
            <a:chExt cx="3974" cy="982"/>
          </a:xfrm>
        </p:grpSpPr>
        <p:grpSp>
          <p:nvGrpSpPr>
            <p:cNvPr id="68667" name="Group 84"/>
            <p:cNvGrpSpPr>
              <a:grpSpLocks/>
            </p:cNvGrpSpPr>
            <p:nvPr/>
          </p:nvGrpSpPr>
          <p:grpSpPr bwMode="auto">
            <a:xfrm>
              <a:off x="528" y="1680"/>
              <a:ext cx="3974" cy="982"/>
              <a:chOff x="544" y="1680"/>
              <a:chExt cx="3974" cy="982"/>
            </a:xfrm>
          </p:grpSpPr>
          <p:sp>
            <p:nvSpPr>
              <p:cNvPr id="68670" name="Freeform 85"/>
              <p:cNvSpPr>
                <a:spLocks/>
              </p:cNvSpPr>
              <p:nvPr/>
            </p:nvSpPr>
            <p:spPr bwMode="auto">
              <a:xfrm>
                <a:off x="544" y="1680"/>
                <a:ext cx="1952" cy="982"/>
              </a:xfrm>
              <a:custGeom>
                <a:avLst/>
                <a:gdLst>
                  <a:gd name="T0" fmla="*/ 0 w 2196"/>
                  <a:gd name="T1" fmla="*/ 961 h 982"/>
                  <a:gd name="T2" fmla="*/ 28 w 2196"/>
                  <a:gd name="T3" fmla="*/ 968 h 982"/>
                  <a:gd name="T4" fmla="*/ 73 w 2196"/>
                  <a:gd name="T5" fmla="*/ 900 h 982"/>
                  <a:gd name="T6" fmla="*/ 182 w 2196"/>
                  <a:gd name="T7" fmla="*/ 481 h 982"/>
                  <a:gd name="T8" fmla="*/ 280 w 2196"/>
                  <a:gd name="T9" fmla="*/ 78 h 982"/>
                  <a:gd name="T10" fmla="*/ 357 w 2196"/>
                  <a:gd name="T11" fmla="*/ 12 h 982"/>
                  <a:gd name="T12" fmla="*/ 468 w 2196"/>
                  <a:gd name="T13" fmla="*/ 62 h 982"/>
                  <a:gd name="T14" fmla="*/ 559 w 2196"/>
                  <a:gd name="T15" fmla="*/ 343 h 982"/>
                  <a:gd name="T16" fmla="*/ 636 w 2196"/>
                  <a:gd name="T17" fmla="*/ 667 h 982"/>
                  <a:gd name="T18" fmla="*/ 715 w 2196"/>
                  <a:gd name="T19" fmla="*/ 932 h 982"/>
                  <a:gd name="T20" fmla="*/ 964 w 2196"/>
                  <a:gd name="T21" fmla="*/ 969 h 98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196"/>
                  <a:gd name="T34" fmla="*/ 0 h 982"/>
                  <a:gd name="T35" fmla="*/ 2196 w 2196"/>
                  <a:gd name="T36" fmla="*/ 982 h 98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196" h="982">
                    <a:moveTo>
                      <a:pt x="0" y="961"/>
                    </a:moveTo>
                    <a:cubicBezTo>
                      <a:pt x="10" y="962"/>
                      <a:pt x="35" y="978"/>
                      <a:pt x="63" y="968"/>
                    </a:cubicBezTo>
                    <a:cubicBezTo>
                      <a:pt x="91" y="958"/>
                      <a:pt x="108" y="982"/>
                      <a:pt x="167" y="900"/>
                    </a:cubicBezTo>
                    <a:cubicBezTo>
                      <a:pt x="226" y="819"/>
                      <a:pt x="339" y="618"/>
                      <a:pt x="417" y="481"/>
                    </a:cubicBezTo>
                    <a:cubicBezTo>
                      <a:pt x="495" y="344"/>
                      <a:pt x="572" y="156"/>
                      <a:pt x="638" y="78"/>
                    </a:cubicBezTo>
                    <a:cubicBezTo>
                      <a:pt x="704" y="0"/>
                      <a:pt x="743" y="15"/>
                      <a:pt x="814" y="12"/>
                    </a:cubicBezTo>
                    <a:cubicBezTo>
                      <a:pt x="885" y="9"/>
                      <a:pt x="990" y="7"/>
                      <a:pt x="1067" y="62"/>
                    </a:cubicBezTo>
                    <a:cubicBezTo>
                      <a:pt x="1144" y="117"/>
                      <a:pt x="1212" y="242"/>
                      <a:pt x="1276" y="343"/>
                    </a:cubicBezTo>
                    <a:cubicBezTo>
                      <a:pt x="1340" y="444"/>
                      <a:pt x="1393" y="569"/>
                      <a:pt x="1452" y="667"/>
                    </a:cubicBezTo>
                    <a:cubicBezTo>
                      <a:pt x="1511" y="765"/>
                      <a:pt x="1505" y="882"/>
                      <a:pt x="1629" y="932"/>
                    </a:cubicBezTo>
                    <a:cubicBezTo>
                      <a:pt x="1753" y="982"/>
                      <a:pt x="2078" y="961"/>
                      <a:pt x="2196" y="969"/>
                    </a:cubicBezTo>
                  </a:path>
                </a:pathLst>
              </a:custGeom>
              <a:noFill/>
              <a:ln w="38100" cap="rnd">
                <a:solidFill>
                  <a:srgbClr val="FF0066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68671" name="Freeform 86"/>
              <p:cNvSpPr>
                <a:spLocks/>
              </p:cNvSpPr>
              <p:nvPr/>
            </p:nvSpPr>
            <p:spPr bwMode="auto">
              <a:xfrm>
                <a:off x="2566" y="1680"/>
                <a:ext cx="1952" cy="982"/>
              </a:xfrm>
              <a:custGeom>
                <a:avLst/>
                <a:gdLst>
                  <a:gd name="T0" fmla="*/ 0 w 2196"/>
                  <a:gd name="T1" fmla="*/ 961 h 982"/>
                  <a:gd name="T2" fmla="*/ 28 w 2196"/>
                  <a:gd name="T3" fmla="*/ 968 h 982"/>
                  <a:gd name="T4" fmla="*/ 73 w 2196"/>
                  <a:gd name="T5" fmla="*/ 900 h 982"/>
                  <a:gd name="T6" fmla="*/ 182 w 2196"/>
                  <a:gd name="T7" fmla="*/ 481 h 982"/>
                  <a:gd name="T8" fmla="*/ 280 w 2196"/>
                  <a:gd name="T9" fmla="*/ 78 h 982"/>
                  <a:gd name="T10" fmla="*/ 357 w 2196"/>
                  <a:gd name="T11" fmla="*/ 12 h 982"/>
                  <a:gd name="T12" fmla="*/ 468 w 2196"/>
                  <a:gd name="T13" fmla="*/ 62 h 982"/>
                  <a:gd name="T14" fmla="*/ 559 w 2196"/>
                  <a:gd name="T15" fmla="*/ 343 h 982"/>
                  <a:gd name="T16" fmla="*/ 636 w 2196"/>
                  <a:gd name="T17" fmla="*/ 667 h 982"/>
                  <a:gd name="T18" fmla="*/ 715 w 2196"/>
                  <a:gd name="T19" fmla="*/ 932 h 982"/>
                  <a:gd name="T20" fmla="*/ 964 w 2196"/>
                  <a:gd name="T21" fmla="*/ 969 h 98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196"/>
                  <a:gd name="T34" fmla="*/ 0 h 982"/>
                  <a:gd name="T35" fmla="*/ 2196 w 2196"/>
                  <a:gd name="T36" fmla="*/ 982 h 98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196" h="982">
                    <a:moveTo>
                      <a:pt x="0" y="961"/>
                    </a:moveTo>
                    <a:cubicBezTo>
                      <a:pt x="10" y="962"/>
                      <a:pt x="35" y="978"/>
                      <a:pt x="63" y="968"/>
                    </a:cubicBezTo>
                    <a:cubicBezTo>
                      <a:pt x="91" y="958"/>
                      <a:pt x="108" y="982"/>
                      <a:pt x="167" y="900"/>
                    </a:cubicBezTo>
                    <a:cubicBezTo>
                      <a:pt x="226" y="819"/>
                      <a:pt x="339" y="618"/>
                      <a:pt x="417" y="481"/>
                    </a:cubicBezTo>
                    <a:cubicBezTo>
                      <a:pt x="495" y="344"/>
                      <a:pt x="572" y="156"/>
                      <a:pt x="638" y="78"/>
                    </a:cubicBezTo>
                    <a:cubicBezTo>
                      <a:pt x="704" y="0"/>
                      <a:pt x="743" y="15"/>
                      <a:pt x="814" y="12"/>
                    </a:cubicBezTo>
                    <a:cubicBezTo>
                      <a:pt x="885" y="9"/>
                      <a:pt x="990" y="7"/>
                      <a:pt x="1067" y="62"/>
                    </a:cubicBezTo>
                    <a:cubicBezTo>
                      <a:pt x="1144" y="117"/>
                      <a:pt x="1212" y="242"/>
                      <a:pt x="1276" y="343"/>
                    </a:cubicBezTo>
                    <a:cubicBezTo>
                      <a:pt x="1340" y="444"/>
                      <a:pt x="1393" y="569"/>
                      <a:pt x="1452" y="667"/>
                    </a:cubicBezTo>
                    <a:cubicBezTo>
                      <a:pt x="1511" y="765"/>
                      <a:pt x="1505" y="882"/>
                      <a:pt x="1629" y="932"/>
                    </a:cubicBezTo>
                    <a:cubicBezTo>
                      <a:pt x="1753" y="982"/>
                      <a:pt x="2078" y="961"/>
                      <a:pt x="2196" y="969"/>
                    </a:cubicBezTo>
                  </a:path>
                </a:pathLst>
              </a:custGeom>
              <a:noFill/>
              <a:ln w="38100" cap="rnd">
                <a:solidFill>
                  <a:srgbClr val="FF0066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</p:grpSp>
        <p:sp>
          <p:nvSpPr>
            <p:cNvPr id="68668" name="Line 87"/>
            <p:cNvSpPr>
              <a:spLocks noChangeShapeType="1"/>
            </p:cNvSpPr>
            <p:nvPr/>
          </p:nvSpPr>
          <p:spPr bwMode="auto">
            <a:xfrm>
              <a:off x="608" y="2064"/>
              <a:ext cx="0" cy="288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69" name="Line 88"/>
            <p:cNvSpPr>
              <a:spLocks noChangeShapeType="1"/>
            </p:cNvSpPr>
            <p:nvPr/>
          </p:nvSpPr>
          <p:spPr bwMode="auto">
            <a:xfrm>
              <a:off x="2677" y="2064"/>
              <a:ext cx="0" cy="288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3" name="Group 89"/>
          <p:cNvGrpSpPr>
            <a:grpSpLocks/>
          </p:cNvGrpSpPr>
          <p:nvPr/>
        </p:nvGrpSpPr>
        <p:grpSpPr bwMode="auto">
          <a:xfrm>
            <a:off x="1692275" y="3128963"/>
            <a:ext cx="6308725" cy="1558925"/>
            <a:chOff x="528" y="1680"/>
            <a:chExt cx="3974" cy="982"/>
          </a:xfrm>
        </p:grpSpPr>
        <p:grpSp>
          <p:nvGrpSpPr>
            <p:cNvPr id="68662" name="Group 90"/>
            <p:cNvGrpSpPr>
              <a:grpSpLocks/>
            </p:cNvGrpSpPr>
            <p:nvPr/>
          </p:nvGrpSpPr>
          <p:grpSpPr bwMode="auto">
            <a:xfrm>
              <a:off x="528" y="1680"/>
              <a:ext cx="3974" cy="982"/>
              <a:chOff x="544" y="1680"/>
              <a:chExt cx="3974" cy="982"/>
            </a:xfrm>
          </p:grpSpPr>
          <p:sp>
            <p:nvSpPr>
              <p:cNvPr id="68665" name="Freeform 91"/>
              <p:cNvSpPr>
                <a:spLocks/>
              </p:cNvSpPr>
              <p:nvPr/>
            </p:nvSpPr>
            <p:spPr bwMode="auto">
              <a:xfrm>
                <a:off x="544" y="1680"/>
                <a:ext cx="1952" cy="982"/>
              </a:xfrm>
              <a:custGeom>
                <a:avLst/>
                <a:gdLst>
                  <a:gd name="T0" fmla="*/ 0 w 2196"/>
                  <a:gd name="T1" fmla="*/ 961 h 982"/>
                  <a:gd name="T2" fmla="*/ 28 w 2196"/>
                  <a:gd name="T3" fmla="*/ 968 h 982"/>
                  <a:gd name="T4" fmla="*/ 73 w 2196"/>
                  <a:gd name="T5" fmla="*/ 900 h 982"/>
                  <a:gd name="T6" fmla="*/ 182 w 2196"/>
                  <a:gd name="T7" fmla="*/ 481 h 982"/>
                  <a:gd name="T8" fmla="*/ 280 w 2196"/>
                  <a:gd name="T9" fmla="*/ 78 h 982"/>
                  <a:gd name="T10" fmla="*/ 357 w 2196"/>
                  <a:gd name="T11" fmla="*/ 12 h 982"/>
                  <a:gd name="T12" fmla="*/ 468 w 2196"/>
                  <a:gd name="T13" fmla="*/ 62 h 982"/>
                  <a:gd name="T14" fmla="*/ 559 w 2196"/>
                  <a:gd name="T15" fmla="*/ 343 h 982"/>
                  <a:gd name="T16" fmla="*/ 636 w 2196"/>
                  <a:gd name="T17" fmla="*/ 667 h 982"/>
                  <a:gd name="T18" fmla="*/ 715 w 2196"/>
                  <a:gd name="T19" fmla="*/ 932 h 982"/>
                  <a:gd name="T20" fmla="*/ 964 w 2196"/>
                  <a:gd name="T21" fmla="*/ 969 h 98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196"/>
                  <a:gd name="T34" fmla="*/ 0 h 982"/>
                  <a:gd name="T35" fmla="*/ 2196 w 2196"/>
                  <a:gd name="T36" fmla="*/ 982 h 98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196" h="982">
                    <a:moveTo>
                      <a:pt x="0" y="961"/>
                    </a:moveTo>
                    <a:cubicBezTo>
                      <a:pt x="10" y="962"/>
                      <a:pt x="35" y="978"/>
                      <a:pt x="63" y="968"/>
                    </a:cubicBezTo>
                    <a:cubicBezTo>
                      <a:pt x="91" y="958"/>
                      <a:pt x="108" y="982"/>
                      <a:pt x="167" y="900"/>
                    </a:cubicBezTo>
                    <a:cubicBezTo>
                      <a:pt x="226" y="819"/>
                      <a:pt x="339" y="618"/>
                      <a:pt x="417" y="481"/>
                    </a:cubicBezTo>
                    <a:cubicBezTo>
                      <a:pt x="495" y="344"/>
                      <a:pt x="572" y="156"/>
                      <a:pt x="638" y="78"/>
                    </a:cubicBezTo>
                    <a:cubicBezTo>
                      <a:pt x="704" y="0"/>
                      <a:pt x="743" y="15"/>
                      <a:pt x="814" y="12"/>
                    </a:cubicBezTo>
                    <a:cubicBezTo>
                      <a:pt x="885" y="9"/>
                      <a:pt x="990" y="7"/>
                      <a:pt x="1067" y="62"/>
                    </a:cubicBezTo>
                    <a:cubicBezTo>
                      <a:pt x="1144" y="117"/>
                      <a:pt x="1212" y="242"/>
                      <a:pt x="1276" y="343"/>
                    </a:cubicBezTo>
                    <a:cubicBezTo>
                      <a:pt x="1340" y="444"/>
                      <a:pt x="1393" y="569"/>
                      <a:pt x="1452" y="667"/>
                    </a:cubicBezTo>
                    <a:cubicBezTo>
                      <a:pt x="1511" y="765"/>
                      <a:pt x="1505" y="882"/>
                      <a:pt x="1629" y="932"/>
                    </a:cubicBezTo>
                    <a:cubicBezTo>
                      <a:pt x="1753" y="982"/>
                      <a:pt x="2078" y="961"/>
                      <a:pt x="2196" y="969"/>
                    </a:cubicBezTo>
                  </a:path>
                </a:pathLst>
              </a:custGeom>
              <a:noFill/>
              <a:ln w="38100" cap="rnd">
                <a:solidFill>
                  <a:srgbClr val="CC66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68666" name="Freeform 92"/>
              <p:cNvSpPr>
                <a:spLocks/>
              </p:cNvSpPr>
              <p:nvPr/>
            </p:nvSpPr>
            <p:spPr bwMode="auto">
              <a:xfrm>
                <a:off x="2566" y="1680"/>
                <a:ext cx="1952" cy="982"/>
              </a:xfrm>
              <a:custGeom>
                <a:avLst/>
                <a:gdLst>
                  <a:gd name="T0" fmla="*/ 0 w 2196"/>
                  <a:gd name="T1" fmla="*/ 961 h 982"/>
                  <a:gd name="T2" fmla="*/ 28 w 2196"/>
                  <a:gd name="T3" fmla="*/ 968 h 982"/>
                  <a:gd name="T4" fmla="*/ 73 w 2196"/>
                  <a:gd name="T5" fmla="*/ 900 h 982"/>
                  <a:gd name="T6" fmla="*/ 182 w 2196"/>
                  <a:gd name="T7" fmla="*/ 481 h 982"/>
                  <a:gd name="T8" fmla="*/ 280 w 2196"/>
                  <a:gd name="T9" fmla="*/ 78 h 982"/>
                  <a:gd name="T10" fmla="*/ 357 w 2196"/>
                  <a:gd name="T11" fmla="*/ 12 h 982"/>
                  <a:gd name="T12" fmla="*/ 468 w 2196"/>
                  <a:gd name="T13" fmla="*/ 62 h 982"/>
                  <a:gd name="T14" fmla="*/ 559 w 2196"/>
                  <a:gd name="T15" fmla="*/ 343 h 982"/>
                  <a:gd name="T16" fmla="*/ 636 w 2196"/>
                  <a:gd name="T17" fmla="*/ 667 h 982"/>
                  <a:gd name="T18" fmla="*/ 715 w 2196"/>
                  <a:gd name="T19" fmla="*/ 932 h 982"/>
                  <a:gd name="T20" fmla="*/ 964 w 2196"/>
                  <a:gd name="T21" fmla="*/ 969 h 98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196"/>
                  <a:gd name="T34" fmla="*/ 0 h 982"/>
                  <a:gd name="T35" fmla="*/ 2196 w 2196"/>
                  <a:gd name="T36" fmla="*/ 982 h 98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196" h="982">
                    <a:moveTo>
                      <a:pt x="0" y="961"/>
                    </a:moveTo>
                    <a:cubicBezTo>
                      <a:pt x="10" y="962"/>
                      <a:pt x="35" y="978"/>
                      <a:pt x="63" y="968"/>
                    </a:cubicBezTo>
                    <a:cubicBezTo>
                      <a:pt x="91" y="958"/>
                      <a:pt x="108" y="982"/>
                      <a:pt x="167" y="900"/>
                    </a:cubicBezTo>
                    <a:cubicBezTo>
                      <a:pt x="226" y="819"/>
                      <a:pt x="339" y="618"/>
                      <a:pt x="417" y="481"/>
                    </a:cubicBezTo>
                    <a:cubicBezTo>
                      <a:pt x="495" y="344"/>
                      <a:pt x="572" y="156"/>
                      <a:pt x="638" y="78"/>
                    </a:cubicBezTo>
                    <a:cubicBezTo>
                      <a:pt x="704" y="0"/>
                      <a:pt x="743" y="15"/>
                      <a:pt x="814" y="12"/>
                    </a:cubicBezTo>
                    <a:cubicBezTo>
                      <a:pt x="885" y="9"/>
                      <a:pt x="990" y="7"/>
                      <a:pt x="1067" y="62"/>
                    </a:cubicBezTo>
                    <a:cubicBezTo>
                      <a:pt x="1144" y="117"/>
                      <a:pt x="1212" y="242"/>
                      <a:pt x="1276" y="343"/>
                    </a:cubicBezTo>
                    <a:cubicBezTo>
                      <a:pt x="1340" y="444"/>
                      <a:pt x="1393" y="569"/>
                      <a:pt x="1452" y="667"/>
                    </a:cubicBezTo>
                    <a:cubicBezTo>
                      <a:pt x="1511" y="765"/>
                      <a:pt x="1505" y="882"/>
                      <a:pt x="1629" y="932"/>
                    </a:cubicBezTo>
                    <a:cubicBezTo>
                      <a:pt x="1753" y="982"/>
                      <a:pt x="2078" y="961"/>
                      <a:pt x="2196" y="969"/>
                    </a:cubicBezTo>
                  </a:path>
                </a:pathLst>
              </a:custGeom>
              <a:noFill/>
              <a:ln w="38100" cap="rnd">
                <a:solidFill>
                  <a:srgbClr val="CC66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</p:grpSp>
        <p:sp>
          <p:nvSpPr>
            <p:cNvPr id="68663" name="Line 93"/>
            <p:cNvSpPr>
              <a:spLocks noChangeShapeType="1"/>
            </p:cNvSpPr>
            <p:nvPr/>
          </p:nvSpPr>
          <p:spPr bwMode="auto">
            <a:xfrm>
              <a:off x="608" y="2064"/>
              <a:ext cx="0" cy="288"/>
            </a:xfrm>
            <a:prstGeom prst="line">
              <a:avLst/>
            </a:prstGeom>
            <a:noFill/>
            <a:ln w="38100">
              <a:solidFill>
                <a:srgbClr val="CC6600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64" name="Line 94"/>
            <p:cNvSpPr>
              <a:spLocks noChangeShapeType="1"/>
            </p:cNvSpPr>
            <p:nvPr/>
          </p:nvSpPr>
          <p:spPr bwMode="auto">
            <a:xfrm>
              <a:off x="2677" y="2064"/>
              <a:ext cx="0" cy="288"/>
            </a:xfrm>
            <a:prstGeom prst="line">
              <a:avLst/>
            </a:prstGeom>
            <a:noFill/>
            <a:ln w="38100">
              <a:solidFill>
                <a:srgbClr val="CC6600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8656" name="Rectangle 96"/>
          <p:cNvSpPr>
            <a:spLocks noChangeArrowheads="1"/>
          </p:cNvSpPr>
          <p:nvPr/>
        </p:nvSpPr>
        <p:spPr bwMode="auto">
          <a:xfrm>
            <a:off x="1955800" y="5538788"/>
            <a:ext cx="382588" cy="360362"/>
          </a:xfrm>
          <a:prstGeom prst="rect">
            <a:avLst/>
          </a:prstGeom>
          <a:solidFill>
            <a:srgbClr val="FFFF66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8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8657" name="Rectangle 97" descr="Dark vertical"/>
          <p:cNvSpPr>
            <a:spLocks noChangeArrowheads="1"/>
          </p:cNvSpPr>
          <p:nvPr/>
        </p:nvSpPr>
        <p:spPr bwMode="auto">
          <a:xfrm>
            <a:off x="1981200" y="6037263"/>
            <a:ext cx="317500" cy="355600"/>
          </a:xfrm>
          <a:prstGeom prst="rect">
            <a:avLst/>
          </a:prstGeom>
          <a:pattFill prst="dkVert">
            <a:fgClr>
              <a:srgbClr val="FF0000"/>
            </a:fgClr>
            <a:bgClr>
              <a:srgbClr val="FFFFFF"/>
            </a:bgClr>
          </a:patt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8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8658" name="Rectangle 98"/>
          <p:cNvSpPr>
            <a:spLocks noChangeArrowheads="1"/>
          </p:cNvSpPr>
          <p:nvPr/>
        </p:nvSpPr>
        <p:spPr bwMode="auto">
          <a:xfrm>
            <a:off x="2349500" y="5486400"/>
            <a:ext cx="11588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defTabSz="762000"/>
            <a:r>
              <a:rPr lang="en-GB" sz="1800" baseline="0">
                <a:solidFill>
                  <a:srgbClr val="FFFFFF"/>
                </a:solidFill>
                <a:cs typeface="Arial" charset="0"/>
              </a:rPr>
              <a:t>Sentence</a:t>
            </a:r>
          </a:p>
        </p:txBody>
      </p:sp>
      <p:sp>
        <p:nvSpPr>
          <p:cNvPr id="68659" name="Rectangle 99"/>
          <p:cNvSpPr>
            <a:spLocks noChangeArrowheads="1"/>
          </p:cNvSpPr>
          <p:nvPr/>
        </p:nvSpPr>
        <p:spPr bwMode="auto">
          <a:xfrm>
            <a:off x="2349500" y="5995988"/>
            <a:ext cx="1517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defTabSz="762000"/>
            <a:r>
              <a:rPr lang="en-GB" sz="1800" baseline="0">
                <a:solidFill>
                  <a:srgbClr val="FFFFFF"/>
                </a:solidFill>
                <a:cs typeface="Arial" charset="0"/>
              </a:rPr>
              <a:t>Scan volume</a:t>
            </a:r>
          </a:p>
        </p:txBody>
      </p:sp>
      <p:sp>
        <p:nvSpPr>
          <p:cNvPr id="68660" name="Rectangle 100"/>
          <p:cNvSpPr>
            <a:spLocks noChangeArrowheads="1"/>
          </p:cNvSpPr>
          <p:nvPr/>
        </p:nvSpPr>
        <p:spPr bwMode="auto">
          <a:xfrm>
            <a:off x="228600" y="1524000"/>
            <a:ext cx="87630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marL="288925" indent="-288925">
              <a:spcBef>
                <a:spcPct val="20000"/>
              </a:spcBef>
              <a:buFontTx/>
              <a:buChar char="•"/>
            </a:pPr>
            <a:r>
              <a:rPr lang="en-US" sz="2400" baseline="0" dirty="0" smtClean="0">
                <a:solidFill>
                  <a:srgbClr val="FFFFFF"/>
                </a:solidFill>
                <a:latin typeface="Arial"/>
                <a:cs typeface="Arial"/>
              </a:rPr>
              <a:t>Conventional</a:t>
            </a: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 auditory fMRI shows </a:t>
            </a:r>
            <a:r>
              <a:rPr lang="en-US" sz="2400" i="1" dirty="0" smtClean="0">
                <a:solidFill>
                  <a:srgbClr val="FFFFFF"/>
                </a:solidFill>
                <a:latin typeface="Arial"/>
                <a:cs typeface="Arial"/>
              </a:rPr>
              <a:t>where</a:t>
            </a: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 but not </a:t>
            </a:r>
            <a:r>
              <a:rPr lang="en-US" sz="2400" i="1" dirty="0" smtClean="0">
                <a:solidFill>
                  <a:srgbClr val="FFFFFF"/>
                </a:solidFill>
                <a:latin typeface="Arial"/>
                <a:cs typeface="Arial"/>
              </a:rPr>
              <a:t>when</a:t>
            </a:r>
          </a:p>
          <a:p>
            <a:pPr marL="288925" indent="-288925">
              <a:spcBef>
                <a:spcPct val="20000"/>
              </a:spcBef>
              <a:buFontTx/>
              <a:buChar char="•"/>
            </a:pPr>
            <a:r>
              <a:rPr lang="en-US" sz="2400" dirty="0">
                <a:solidFill>
                  <a:srgbClr val="FFFFFF"/>
                </a:solidFill>
                <a:cs typeface="Arial"/>
              </a:rPr>
              <a:t>Acquiring multiple scans </a:t>
            </a:r>
            <a:r>
              <a:rPr lang="en-US" sz="2400" dirty="0" smtClean="0">
                <a:solidFill>
                  <a:srgbClr val="FFFFFF"/>
                </a:solidFill>
                <a:cs typeface="Arial"/>
              </a:rPr>
              <a:t>can distinguish </a:t>
            </a:r>
            <a:r>
              <a:rPr lang="en-US" sz="2400" dirty="0">
                <a:solidFill>
                  <a:srgbClr val="FFFFFF"/>
                </a:solidFill>
                <a:cs typeface="Arial"/>
              </a:rPr>
              <a:t>early and late events in each </a:t>
            </a:r>
            <a:r>
              <a:rPr lang="en-US" sz="2400" dirty="0" smtClean="0">
                <a:solidFill>
                  <a:srgbClr val="FFFFFF"/>
                </a:solidFill>
                <a:cs typeface="Arial"/>
              </a:rPr>
              <a:t>sentence</a:t>
            </a:r>
            <a:endParaRPr lang="en-US" sz="240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Time-resolved fMRI (ISSS)</a:t>
            </a:r>
            <a:br>
              <a:rPr lang="en-US" sz="3600" dirty="0" smtClean="0"/>
            </a:b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57200" y="6477000"/>
            <a:ext cx="5562600" cy="381000"/>
          </a:xfrm>
        </p:spPr>
        <p:txBody>
          <a:bodyPr>
            <a:normAutofit fontScale="92500"/>
          </a:bodyPr>
          <a:lstStyle/>
          <a:p>
            <a:r>
              <a:rPr lang="en-US" dirty="0" err="1">
                <a:latin typeface="Arial"/>
                <a:ea typeface="Arial" charset="0"/>
                <a:cs typeface="Arial"/>
              </a:rPr>
              <a:t>Schwarzbauer</a:t>
            </a:r>
            <a:r>
              <a:rPr lang="en-US" dirty="0">
                <a:latin typeface="Arial"/>
                <a:ea typeface="Arial" charset="0"/>
                <a:cs typeface="Arial"/>
              </a:rPr>
              <a:t>, Davis, Rodd &amp; </a:t>
            </a:r>
            <a:r>
              <a:rPr lang="en-US" dirty="0" err="1">
                <a:latin typeface="Arial"/>
                <a:ea typeface="Arial" charset="0"/>
                <a:cs typeface="Arial"/>
              </a:rPr>
              <a:t>Johnsrude</a:t>
            </a:r>
            <a:r>
              <a:rPr lang="en-US" dirty="0">
                <a:latin typeface="Arial"/>
                <a:ea typeface="Arial" charset="0"/>
                <a:cs typeface="Arial"/>
              </a:rPr>
              <a:t> (</a:t>
            </a:r>
            <a:r>
              <a:rPr lang="en-US" dirty="0" smtClean="0">
                <a:latin typeface="Arial"/>
                <a:ea typeface="Arial" charset="0"/>
                <a:cs typeface="Arial"/>
              </a:rPr>
              <a:t>2006, </a:t>
            </a:r>
            <a:r>
              <a:rPr lang="en-US" dirty="0" err="1" smtClean="0">
                <a:latin typeface="Arial"/>
                <a:ea typeface="Arial" charset="0"/>
                <a:cs typeface="Arial"/>
              </a:rPr>
              <a:t>NeuroImage</a:t>
            </a:r>
            <a:r>
              <a:rPr lang="en-US" dirty="0" smtClean="0">
                <a:latin typeface="Arial"/>
                <a:ea typeface="Arial" charset="0"/>
                <a:cs typeface="Arial"/>
              </a:rPr>
              <a:t>)</a:t>
            </a:r>
            <a:endParaRPr lang="en-US" dirty="0">
              <a:latin typeface="Arial"/>
              <a:ea typeface="Arial" charset="0"/>
              <a:cs typeface="Arial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000" dirty="0" smtClean="0"/>
              <a:t>Semantic</a:t>
            </a:r>
            <a:br>
              <a:rPr lang="en-US" sz="2000" dirty="0" smtClean="0"/>
            </a:br>
            <a:r>
              <a:rPr lang="en-US" sz="2000" dirty="0" smtClean="0"/>
              <a:t>Ambiguity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8928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Prediction and ambiguity resolution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000" dirty="0" smtClean="0"/>
              <a:t>Semantic Ambiguity</a:t>
            </a:r>
            <a:endParaRPr lang="en-US" sz="2000" dirty="0"/>
          </a:p>
        </p:txBody>
      </p:sp>
      <p:sp>
        <p:nvSpPr>
          <p:cNvPr id="184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Rodd, </a:t>
            </a:r>
            <a:r>
              <a:rPr lang="en-US" dirty="0" err="1" smtClean="0"/>
              <a:t>Johnsrude</a:t>
            </a:r>
            <a:r>
              <a:rPr lang="en-US" dirty="0" smtClean="0"/>
              <a:t> &amp; Davis (2012, </a:t>
            </a:r>
            <a:r>
              <a:rPr lang="en-US" i="1" dirty="0" smtClean="0"/>
              <a:t>Cerebral Cortex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381000" y="1676400"/>
            <a:ext cx="86106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8925" indent="-288925">
              <a:spcBef>
                <a:spcPct val="20000"/>
              </a:spcBef>
            </a:pPr>
            <a:r>
              <a:rPr lang="en-GB" sz="2400" baseline="0" dirty="0">
                <a:solidFill>
                  <a:srgbClr val="0000FF"/>
                </a:solidFill>
                <a:latin typeface="Arial"/>
                <a:cs typeface="Arial"/>
              </a:rPr>
              <a:t>Delayed Disambiguation</a:t>
            </a:r>
            <a:endParaRPr lang="en-GB" sz="2400" baseline="0" dirty="0">
              <a:solidFill>
                <a:schemeClr val="accent2"/>
              </a:solidFill>
              <a:latin typeface="Arial"/>
              <a:cs typeface="Arial"/>
            </a:endParaRPr>
          </a:p>
          <a:p>
            <a:pPr marL="288925" indent="-288925">
              <a:spcBef>
                <a:spcPct val="20000"/>
              </a:spcBef>
            </a:pPr>
            <a:r>
              <a:rPr lang="en-GB" sz="2000" i="1" baseline="0" dirty="0">
                <a:solidFill>
                  <a:schemeClr val="tx1"/>
                </a:solidFill>
                <a:latin typeface="Arial"/>
                <a:cs typeface="Arial"/>
              </a:rPr>
              <a:t>the ecologist thought that the</a:t>
            </a:r>
            <a:r>
              <a:rPr lang="en-GB" sz="2000" i="1" baseline="0" dirty="0">
                <a:solidFill>
                  <a:srgbClr val="CCCCFF"/>
                </a:solidFill>
                <a:latin typeface="Arial"/>
                <a:cs typeface="Arial"/>
              </a:rPr>
              <a:t> </a:t>
            </a:r>
            <a:r>
              <a:rPr lang="en-GB" sz="2000" b="1" i="1" u="sng" baseline="0" dirty="0" smtClean="0">
                <a:solidFill>
                  <a:schemeClr val="accent2"/>
                </a:solidFill>
                <a:latin typeface="Arial"/>
                <a:cs typeface="Arial"/>
              </a:rPr>
              <a:t>plant</a:t>
            </a:r>
            <a:r>
              <a:rPr lang="en-GB" sz="2000" i="1" baseline="0" dirty="0" smtClean="0">
                <a:solidFill>
                  <a:schemeClr val="tx1"/>
                </a:solidFill>
                <a:latin typeface="Arial"/>
                <a:cs typeface="Arial"/>
              </a:rPr>
              <a:t> by </a:t>
            </a:r>
            <a:r>
              <a:rPr lang="en-GB" sz="2000" i="1" baseline="0" dirty="0">
                <a:solidFill>
                  <a:schemeClr val="tx1"/>
                </a:solidFill>
                <a:latin typeface="Arial"/>
                <a:cs typeface="Arial"/>
              </a:rPr>
              <a:t>the river should be</a:t>
            </a:r>
            <a:r>
              <a:rPr lang="en-GB" sz="2000" i="1" baseline="0" dirty="0">
                <a:solidFill>
                  <a:srgbClr val="CCCCFF"/>
                </a:solidFill>
                <a:latin typeface="Arial"/>
                <a:cs typeface="Arial"/>
              </a:rPr>
              <a:t> </a:t>
            </a:r>
            <a:r>
              <a:rPr lang="en-GB" sz="2000" i="1" baseline="0" dirty="0">
                <a:solidFill>
                  <a:srgbClr val="FF3300"/>
                </a:solidFill>
                <a:latin typeface="Arial"/>
                <a:cs typeface="Arial"/>
              </a:rPr>
              <a:t>closed down</a:t>
            </a:r>
          </a:p>
          <a:p>
            <a:pPr marL="288925" indent="-288925">
              <a:spcBef>
                <a:spcPct val="20000"/>
              </a:spcBef>
            </a:pPr>
            <a:endParaRPr lang="en-GB" sz="2400" baseline="0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8925" indent="-288925">
              <a:spcBef>
                <a:spcPct val="20000"/>
              </a:spcBef>
            </a:pPr>
            <a:r>
              <a:rPr lang="en-GB" sz="2400" baseline="0" dirty="0">
                <a:solidFill>
                  <a:srgbClr val="00CC00"/>
                </a:solidFill>
                <a:latin typeface="Arial"/>
                <a:cs typeface="Arial"/>
              </a:rPr>
              <a:t>Immediate Disambiguation</a:t>
            </a:r>
            <a:endParaRPr lang="en-GB" sz="2000" baseline="0" dirty="0">
              <a:solidFill>
                <a:srgbClr val="00CC00"/>
              </a:solidFill>
              <a:latin typeface="Arial"/>
              <a:cs typeface="Arial"/>
            </a:endParaRPr>
          </a:p>
          <a:p>
            <a:pPr marL="288925" indent="-288925">
              <a:spcBef>
                <a:spcPct val="20000"/>
              </a:spcBef>
            </a:pPr>
            <a:r>
              <a:rPr lang="en-GB" sz="2000" i="1" baseline="0" dirty="0">
                <a:solidFill>
                  <a:schemeClr val="tx1"/>
                </a:solidFill>
                <a:latin typeface="Arial"/>
                <a:cs typeface="Arial"/>
              </a:rPr>
              <a:t>the florist thought that the</a:t>
            </a:r>
            <a:r>
              <a:rPr lang="en-GB" sz="2000" i="1" baseline="0" dirty="0">
                <a:solidFill>
                  <a:srgbClr val="CCCCFF"/>
                </a:solidFill>
                <a:latin typeface="Arial"/>
                <a:cs typeface="Arial"/>
              </a:rPr>
              <a:t> </a:t>
            </a:r>
            <a:r>
              <a:rPr lang="en-GB" sz="2000" b="1" i="1" u="sng" baseline="0" dirty="0">
                <a:solidFill>
                  <a:srgbClr val="5A8A98"/>
                </a:solidFill>
                <a:latin typeface="Arial"/>
                <a:cs typeface="Arial"/>
              </a:rPr>
              <a:t>hares</a:t>
            </a:r>
            <a:r>
              <a:rPr lang="en-GB" sz="2000" i="1" baseline="0" dirty="0">
                <a:solidFill>
                  <a:srgbClr val="CCCCFF"/>
                </a:solidFill>
                <a:latin typeface="Arial"/>
                <a:cs typeface="Arial"/>
              </a:rPr>
              <a:t> </a:t>
            </a:r>
            <a:r>
              <a:rPr lang="en-GB" sz="2000" i="1" baseline="0" dirty="0">
                <a:solidFill>
                  <a:schemeClr val="tx1"/>
                </a:solidFill>
                <a:latin typeface="Arial"/>
                <a:cs typeface="Arial"/>
              </a:rPr>
              <a:t>in the</a:t>
            </a:r>
            <a:r>
              <a:rPr lang="en-GB" sz="2000" i="1" baseline="0" dirty="0">
                <a:solidFill>
                  <a:srgbClr val="CCCCFF"/>
                </a:solidFill>
                <a:latin typeface="Arial"/>
                <a:cs typeface="Arial"/>
              </a:rPr>
              <a:t> </a:t>
            </a:r>
            <a:r>
              <a:rPr lang="en-GB" sz="2000" i="1" baseline="0" dirty="0">
                <a:solidFill>
                  <a:srgbClr val="FF3300"/>
                </a:solidFill>
                <a:latin typeface="Arial"/>
                <a:cs typeface="Arial"/>
              </a:rPr>
              <a:t>field</a:t>
            </a:r>
            <a:r>
              <a:rPr lang="en-GB" sz="2000" i="1" baseline="0" dirty="0">
                <a:solidFill>
                  <a:srgbClr val="CCCCFF"/>
                </a:solidFill>
                <a:latin typeface="Arial"/>
                <a:cs typeface="Arial"/>
              </a:rPr>
              <a:t> </a:t>
            </a:r>
            <a:r>
              <a:rPr lang="en-GB" sz="2000" i="1" baseline="0" dirty="0">
                <a:solidFill>
                  <a:schemeClr val="tx1"/>
                </a:solidFill>
                <a:latin typeface="Arial"/>
                <a:cs typeface="Arial"/>
              </a:rPr>
              <a:t>were all extremely cute</a:t>
            </a:r>
          </a:p>
          <a:p>
            <a:pPr marL="288925" indent="-288925">
              <a:spcBef>
                <a:spcPct val="20000"/>
              </a:spcBef>
            </a:pPr>
            <a:endParaRPr lang="en-GB" sz="2000" baseline="0" dirty="0">
              <a:solidFill>
                <a:srgbClr val="CCCCFF"/>
              </a:solidFill>
              <a:latin typeface="Arial"/>
              <a:cs typeface="Arial"/>
            </a:endParaRPr>
          </a:p>
          <a:p>
            <a:pPr marL="288925" indent="-288925">
              <a:spcBef>
                <a:spcPct val="20000"/>
              </a:spcBef>
            </a:pPr>
            <a:r>
              <a:rPr lang="en-GB" sz="2400" baseline="0" dirty="0">
                <a:solidFill>
                  <a:schemeClr val="accent1"/>
                </a:solidFill>
                <a:latin typeface="Arial"/>
                <a:cs typeface="Arial"/>
              </a:rPr>
              <a:t>Prior Disambiguation</a:t>
            </a:r>
          </a:p>
          <a:p>
            <a:pPr marL="288925" indent="-288925">
              <a:spcBef>
                <a:spcPct val="20000"/>
              </a:spcBef>
            </a:pPr>
            <a:r>
              <a:rPr lang="en-GB" sz="2000" i="1" baseline="0" dirty="0">
                <a:solidFill>
                  <a:schemeClr val="tx1"/>
                </a:solidFill>
                <a:latin typeface="Arial"/>
                <a:cs typeface="Arial"/>
              </a:rPr>
              <a:t>the</a:t>
            </a:r>
            <a:r>
              <a:rPr lang="en-GB" sz="2000" i="1" baseline="0" dirty="0">
                <a:solidFill>
                  <a:srgbClr val="CCCCFF"/>
                </a:solidFill>
                <a:latin typeface="Arial"/>
                <a:cs typeface="Arial"/>
              </a:rPr>
              <a:t> </a:t>
            </a:r>
            <a:r>
              <a:rPr lang="en-GB" sz="2000" i="1" baseline="0" dirty="0">
                <a:solidFill>
                  <a:srgbClr val="FF3300"/>
                </a:solidFill>
                <a:latin typeface="Arial"/>
                <a:cs typeface="Arial"/>
              </a:rPr>
              <a:t>baker</a:t>
            </a:r>
            <a:r>
              <a:rPr lang="en-GB" sz="2000" i="1" baseline="0" dirty="0">
                <a:solidFill>
                  <a:srgbClr val="CCCCFF"/>
                </a:solidFill>
                <a:latin typeface="Arial"/>
                <a:cs typeface="Arial"/>
              </a:rPr>
              <a:t> </a:t>
            </a:r>
            <a:r>
              <a:rPr lang="en-GB" sz="2000" i="1" baseline="0" dirty="0">
                <a:solidFill>
                  <a:schemeClr val="tx1"/>
                </a:solidFill>
                <a:latin typeface="Arial"/>
                <a:cs typeface="Arial"/>
              </a:rPr>
              <a:t>believed that the</a:t>
            </a:r>
            <a:r>
              <a:rPr lang="en-GB" sz="2000" i="1" baseline="0" dirty="0">
                <a:solidFill>
                  <a:srgbClr val="CCCCFF"/>
                </a:solidFill>
                <a:latin typeface="Arial"/>
                <a:cs typeface="Arial"/>
              </a:rPr>
              <a:t> </a:t>
            </a:r>
            <a:r>
              <a:rPr lang="en-GB" sz="2000" b="1" i="1" u="sng" baseline="0" dirty="0">
                <a:solidFill>
                  <a:srgbClr val="5A8A98"/>
                </a:solidFill>
                <a:latin typeface="Arial"/>
                <a:cs typeface="Arial"/>
              </a:rPr>
              <a:t>flour</a:t>
            </a:r>
            <a:r>
              <a:rPr lang="en-GB" sz="2000" i="1" baseline="0" dirty="0">
                <a:solidFill>
                  <a:srgbClr val="CCCCFF"/>
                </a:solidFill>
                <a:latin typeface="Arial"/>
                <a:cs typeface="Arial"/>
              </a:rPr>
              <a:t> </a:t>
            </a:r>
            <a:r>
              <a:rPr lang="en-GB" sz="2000" i="1" baseline="0" dirty="0">
                <a:solidFill>
                  <a:schemeClr val="tx1"/>
                </a:solidFill>
                <a:latin typeface="Arial"/>
                <a:cs typeface="Arial"/>
              </a:rPr>
              <a:t>in the cake was all organically produced</a:t>
            </a:r>
            <a:endParaRPr lang="en-GB" sz="2000" i="1" baseline="0" dirty="0">
              <a:solidFill>
                <a:srgbClr val="CCCCFF"/>
              </a:solidFill>
              <a:latin typeface="Arial"/>
              <a:cs typeface="Arial"/>
            </a:endParaRPr>
          </a:p>
          <a:p>
            <a:pPr marL="288925" indent="-288925">
              <a:spcBef>
                <a:spcPct val="20000"/>
              </a:spcBef>
            </a:pPr>
            <a:endParaRPr lang="en-GB" sz="2000" baseline="0" dirty="0">
              <a:solidFill>
                <a:srgbClr val="CCCCFF"/>
              </a:solidFill>
              <a:latin typeface="Arial"/>
              <a:cs typeface="Arial"/>
            </a:endParaRPr>
          </a:p>
          <a:p>
            <a:pPr marL="288925" indent="-288925">
              <a:spcBef>
                <a:spcPct val="20000"/>
              </a:spcBef>
            </a:pPr>
            <a:r>
              <a:rPr lang="en-GB" sz="2400" baseline="0" dirty="0">
                <a:solidFill>
                  <a:schemeClr val="tx1"/>
                </a:solidFill>
                <a:latin typeface="Arial"/>
                <a:cs typeface="Arial"/>
              </a:rPr>
              <a:t>Unambiguous</a:t>
            </a:r>
            <a:endParaRPr lang="en-GB" sz="2000" baseline="0" dirty="0">
              <a:solidFill>
                <a:srgbClr val="CCCCFF"/>
              </a:solidFill>
              <a:latin typeface="Arial"/>
              <a:cs typeface="Arial"/>
            </a:endParaRPr>
          </a:p>
          <a:p>
            <a:pPr marL="288925" indent="-288925">
              <a:spcBef>
                <a:spcPct val="20000"/>
              </a:spcBef>
            </a:pPr>
            <a:r>
              <a:rPr lang="en-GB" sz="2000" i="1" baseline="0" dirty="0">
                <a:solidFill>
                  <a:schemeClr val="tx1"/>
                </a:solidFill>
                <a:latin typeface="Arial"/>
                <a:cs typeface="Arial"/>
              </a:rPr>
              <a:t>the hikers believed that the</a:t>
            </a:r>
            <a:r>
              <a:rPr lang="en-GB" sz="2000" i="1" baseline="0" dirty="0">
                <a:solidFill>
                  <a:srgbClr val="CCCCFF"/>
                </a:solidFill>
                <a:latin typeface="Arial"/>
                <a:cs typeface="Arial"/>
              </a:rPr>
              <a:t> </a:t>
            </a:r>
            <a:r>
              <a:rPr lang="en-GB" sz="2000" i="1" baseline="0" dirty="0">
                <a:solidFill>
                  <a:schemeClr val="tx2"/>
                </a:solidFill>
                <a:latin typeface="Arial"/>
                <a:cs typeface="Arial"/>
              </a:rPr>
              <a:t>hills</a:t>
            </a:r>
            <a:r>
              <a:rPr lang="en-GB" sz="2000" i="1" baseline="0" dirty="0">
                <a:solidFill>
                  <a:srgbClr val="CCCCFF"/>
                </a:solidFill>
                <a:latin typeface="Arial"/>
                <a:cs typeface="Arial"/>
              </a:rPr>
              <a:t> </a:t>
            </a:r>
            <a:r>
              <a:rPr lang="en-GB" sz="2000" i="1" baseline="0" dirty="0">
                <a:solidFill>
                  <a:schemeClr val="tx1"/>
                </a:solidFill>
                <a:latin typeface="Arial"/>
                <a:cs typeface="Arial"/>
              </a:rPr>
              <a:t>to the north were not very high</a:t>
            </a:r>
            <a:endParaRPr lang="en-GB" sz="2000" i="1" baseline="0" dirty="0">
              <a:solidFill>
                <a:srgbClr val="CCCCFF"/>
              </a:solidFill>
              <a:latin typeface="Arial"/>
              <a:cs typeface="Arial"/>
            </a:endParaRPr>
          </a:p>
        </p:txBody>
      </p:sp>
      <p:grpSp>
        <p:nvGrpSpPr>
          <p:cNvPr id="13" name="Group 4"/>
          <p:cNvGrpSpPr>
            <a:grpSpLocks/>
          </p:cNvGrpSpPr>
          <p:nvPr/>
        </p:nvGrpSpPr>
        <p:grpSpPr bwMode="auto">
          <a:xfrm>
            <a:off x="3429000" y="2498725"/>
            <a:ext cx="2457450" cy="2911475"/>
            <a:chOff x="2160" y="1632"/>
            <a:chExt cx="1548" cy="1834"/>
          </a:xfrm>
        </p:grpSpPr>
        <p:sp>
          <p:nvSpPr>
            <p:cNvPr id="15" name="Line 5"/>
            <p:cNvSpPr>
              <a:spLocks noChangeShapeType="1"/>
            </p:cNvSpPr>
            <p:nvPr/>
          </p:nvSpPr>
          <p:spPr bwMode="auto">
            <a:xfrm flipV="1">
              <a:off x="2400" y="1632"/>
              <a:ext cx="0" cy="288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6"/>
            <p:cNvSpPr>
              <a:spLocks noChangeShapeType="1"/>
            </p:cNvSpPr>
            <p:nvPr/>
          </p:nvSpPr>
          <p:spPr bwMode="auto">
            <a:xfrm flipV="1">
              <a:off x="2160" y="2410"/>
              <a:ext cx="0" cy="288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Text Box 7"/>
            <p:cNvSpPr txBox="1">
              <a:spLocks noChangeArrowheads="1"/>
            </p:cNvSpPr>
            <p:nvPr/>
          </p:nvSpPr>
          <p:spPr bwMode="auto">
            <a:xfrm>
              <a:off x="2160" y="2458"/>
              <a:ext cx="130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aseline="-25000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aseline="-250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 baseline="-250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 baseline="-250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 baseline="-250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aseline="0" dirty="0">
                  <a:solidFill>
                    <a:schemeClr val="tx1"/>
                  </a:solidFill>
                </a:rPr>
                <a:t>Ambiguous word</a:t>
              </a:r>
            </a:p>
          </p:txBody>
        </p:sp>
        <p:sp>
          <p:nvSpPr>
            <p:cNvPr id="18" name="Text Box 8"/>
            <p:cNvSpPr txBox="1">
              <a:spLocks noChangeArrowheads="1"/>
            </p:cNvSpPr>
            <p:nvPr/>
          </p:nvSpPr>
          <p:spPr bwMode="auto">
            <a:xfrm>
              <a:off x="2400" y="1690"/>
              <a:ext cx="130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aseline="-25000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aseline="-250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 baseline="-250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 baseline="-250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 baseline="-250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aseline="0" dirty="0">
                  <a:solidFill>
                    <a:schemeClr val="tx1"/>
                  </a:solidFill>
                </a:rPr>
                <a:t>Ambiguous word</a:t>
              </a:r>
            </a:p>
          </p:txBody>
        </p:sp>
        <p:sp>
          <p:nvSpPr>
            <p:cNvPr id="19" name="Line 9"/>
            <p:cNvSpPr>
              <a:spLocks noChangeShapeType="1"/>
            </p:cNvSpPr>
            <p:nvPr/>
          </p:nvSpPr>
          <p:spPr bwMode="auto">
            <a:xfrm flipV="1">
              <a:off x="2208" y="3130"/>
              <a:ext cx="0" cy="288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Text Box 10"/>
            <p:cNvSpPr txBox="1">
              <a:spLocks noChangeArrowheads="1"/>
            </p:cNvSpPr>
            <p:nvPr/>
          </p:nvSpPr>
          <p:spPr bwMode="auto">
            <a:xfrm>
              <a:off x="2196" y="3216"/>
              <a:ext cx="130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aseline="-25000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aseline="-250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 baseline="-250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 baseline="-250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 baseline="-250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aseline="0" dirty="0">
                  <a:solidFill>
                    <a:schemeClr val="tx1"/>
                  </a:solidFill>
                </a:rPr>
                <a:t>Ambiguous word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616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Prediction and ambiguity resolution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000" dirty="0" smtClean="0"/>
              <a:t>Semantic Ambiguity</a:t>
            </a:r>
            <a:endParaRPr lang="en-US" sz="2000" dirty="0"/>
          </a:p>
        </p:txBody>
      </p:sp>
      <p:sp>
        <p:nvSpPr>
          <p:cNvPr id="184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Rodd, </a:t>
            </a:r>
            <a:r>
              <a:rPr lang="en-US" dirty="0" err="1" smtClean="0"/>
              <a:t>Johnsrude</a:t>
            </a:r>
            <a:r>
              <a:rPr lang="en-US" dirty="0" smtClean="0"/>
              <a:t> &amp; Davis (2012, </a:t>
            </a:r>
            <a:r>
              <a:rPr lang="en-US" i="1" dirty="0" smtClean="0"/>
              <a:t>Cerebral Cortex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381000" y="1676400"/>
            <a:ext cx="86106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8925" indent="-288925">
              <a:spcBef>
                <a:spcPct val="20000"/>
              </a:spcBef>
            </a:pPr>
            <a:r>
              <a:rPr lang="en-GB" sz="2400" baseline="0" dirty="0">
                <a:solidFill>
                  <a:srgbClr val="0000FF"/>
                </a:solidFill>
                <a:latin typeface="Arial"/>
                <a:cs typeface="Arial"/>
              </a:rPr>
              <a:t>Delayed Disambiguation</a:t>
            </a:r>
            <a:endParaRPr lang="en-GB" sz="2400" baseline="0" dirty="0">
              <a:solidFill>
                <a:schemeClr val="accent2"/>
              </a:solidFill>
              <a:latin typeface="Arial"/>
              <a:cs typeface="Arial"/>
            </a:endParaRPr>
          </a:p>
          <a:p>
            <a:pPr marL="288925" indent="-288925">
              <a:spcBef>
                <a:spcPct val="20000"/>
              </a:spcBef>
            </a:pPr>
            <a:r>
              <a:rPr lang="en-GB" sz="2000" i="1" baseline="0" dirty="0">
                <a:solidFill>
                  <a:schemeClr val="tx1"/>
                </a:solidFill>
                <a:latin typeface="Arial"/>
                <a:cs typeface="Arial"/>
              </a:rPr>
              <a:t>the ecologist thought that the</a:t>
            </a:r>
            <a:r>
              <a:rPr lang="en-GB" sz="2000" i="1" baseline="0" dirty="0">
                <a:solidFill>
                  <a:srgbClr val="CCCCFF"/>
                </a:solidFill>
                <a:latin typeface="Arial"/>
                <a:cs typeface="Arial"/>
              </a:rPr>
              <a:t> </a:t>
            </a:r>
            <a:r>
              <a:rPr lang="en-GB" sz="2000" b="1" i="1" u="sng" baseline="0" dirty="0" smtClean="0">
                <a:solidFill>
                  <a:schemeClr val="accent2"/>
                </a:solidFill>
                <a:latin typeface="Arial"/>
                <a:cs typeface="Arial"/>
              </a:rPr>
              <a:t>plant</a:t>
            </a:r>
            <a:r>
              <a:rPr lang="en-GB" sz="2000" i="1" baseline="0" dirty="0" smtClean="0">
                <a:solidFill>
                  <a:schemeClr val="tx1"/>
                </a:solidFill>
                <a:latin typeface="Arial"/>
                <a:cs typeface="Arial"/>
              </a:rPr>
              <a:t> by </a:t>
            </a:r>
            <a:r>
              <a:rPr lang="en-GB" sz="2000" i="1" baseline="0" dirty="0">
                <a:solidFill>
                  <a:schemeClr val="tx1"/>
                </a:solidFill>
                <a:latin typeface="Arial"/>
                <a:cs typeface="Arial"/>
              </a:rPr>
              <a:t>the river should be</a:t>
            </a:r>
            <a:r>
              <a:rPr lang="en-GB" sz="2000" i="1" baseline="0" dirty="0">
                <a:solidFill>
                  <a:srgbClr val="CCCCFF"/>
                </a:solidFill>
                <a:latin typeface="Arial"/>
                <a:cs typeface="Arial"/>
              </a:rPr>
              <a:t> </a:t>
            </a:r>
            <a:r>
              <a:rPr lang="en-GB" sz="2000" i="1" baseline="0" dirty="0">
                <a:solidFill>
                  <a:srgbClr val="FF3300"/>
                </a:solidFill>
                <a:latin typeface="Arial"/>
                <a:cs typeface="Arial"/>
              </a:rPr>
              <a:t>closed down</a:t>
            </a:r>
          </a:p>
          <a:p>
            <a:pPr marL="288925" indent="-288925">
              <a:spcBef>
                <a:spcPct val="20000"/>
              </a:spcBef>
            </a:pPr>
            <a:endParaRPr lang="en-GB" sz="2400" baseline="0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8925" indent="-288925">
              <a:spcBef>
                <a:spcPct val="20000"/>
              </a:spcBef>
            </a:pPr>
            <a:r>
              <a:rPr lang="en-GB" sz="2400" baseline="0" dirty="0">
                <a:solidFill>
                  <a:srgbClr val="00CC00"/>
                </a:solidFill>
                <a:latin typeface="Arial"/>
                <a:cs typeface="Arial"/>
              </a:rPr>
              <a:t>Immediate Disambiguation</a:t>
            </a:r>
            <a:endParaRPr lang="en-GB" sz="2000" baseline="0" dirty="0">
              <a:solidFill>
                <a:srgbClr val="00CC00"/>
              </a:solidFill>
              <a:latin typeface="Arial"/>
              <a:cs typeface="Arial"/>
            </a:endParaRPr>
          </a:p>
          <a:p>
            <a:pPr marL="288925" indent="-288925">
              <a:spcBef>
                <a:spcPct val="20000"/>
              </a:spcBef>
            </a:pPr>
            <a:r>
              <a:rPr lang="en-GB" sz="2000" i="1" baseline="0" dirty="0">
                <a:solidFill>
                  <a:schemeClr val="tx1"/>
                </a:solidFill>
                <a:latin typeface="Arial"/>
                <a:cs typeface="Arial"/>
              </a:rPr>
              <a:t>the florist thought that the</a:t>
            </a:r>
            <a:r>
              <a:rPr lang="en-GB" sz="2000" i="1" baseline="0" dirty="0">
                <a:solidFill>
                  <a:srgbClr val="CCCCFF"/>
                </a:solidFill>
                <a:latin typeface="Arial"/>
                <a:cs typeface="Arial"/>
              </a:rPr>
              <a:t> </a:t>
            </a:r>
            <a:r>
              <a:rPr lang="en-GB" sz="2000" b="1" i="1" u="sng" baseline="0" dirty="0">
                <a:solidFill>
                  <a:srgbClr val="5A8A98"/>
                </a:solidFill>
                <a:latin typeface="Arial"/>
                <a:cs typeface="Arial"/>
              </a:rPr>
              <a:t>hares</a:t>
            </a:r>
            <a:r>
              <a:rPr lang="en-GB" sz="2000" i="1" baseline="0" dirty="0">
                <a:solidFill>
                  <a:srgbClr val="CCCCFF"/>
                </a:solidFill>
                <a:latin typeface="Arial"/>
                <a:cs typeface="Arial"/>
              </a:rPr>
              <a:t> </a:t>
            </a:r>
            <a:r>
              <a:rPr lang="en-GB" sz="2000" i="1" baseline="0" dirty="0">
                <a:solidFill>
                  <a:schemeClr val="tx1"/>
                </a:solidFill>
                <a:latin typeface="Arial"/>
                <a:cs typeface="Arial"/>
              </a:rPr>
              <a:t>in the</a:t>
            </a:r>
            <a:r>
              <a:rPr lang="en-GB" sz="2000" i="1" baseline="0" dirty="0">
                <a:solidFill>
                  <a:srgbClr val="CCCCFF"/>
                </a:solidFill>
                <a:latin typeface="Arial"/>
                <a:cs typeface="Arial"/>
              </a:rPr>
              <a:t> </a:t>
            </a:r>
            <a:r>
              <a:rPr lang="en-GB" sz="2000" i="1" baseline="0" dirty="0">
                <a:solidFill>
                  <a:srgbClr val="FF3300"/>
                </a:solidFill>
                <a:latin typeface="Arial"/>
                <a:cs typeface="Arial"/>
              </a:rPr>
              <a:t>field</a:t>
            </a:r>
            <a:r>
              <a:rPr lang="en-GB" sz="2000" i="1" baseline="0" dirty="0">
                <a:solidFill>
                  <a:srgbClr val="CCCCFF"/>
                </a:solidFill>
                <a:latin typeface="Arial"/>
                <a:cs typeface="Arial"/>
              </a:rPr>
              <a:t> </a:t>
            </a:r>
            <a:r>
              <a:rPr lang="en-GB" sz="2000" i="1" baseline="0" dirty="0">
                <a:solidFill>
                  <a:schemeClr val="tx1"/>
                </a:solidFill>
                <a:latin typeface="Arial"/>
                <a:cs typeface="Arial"/>
              </a:rPr>
              <a:t>were all extremely cute</a:t>
            </a:r>
          </a:p>
          <a:p>
            <a:pPr marL="288925" indent="-288925">
              <a:spcBef>
                <a:spcPct val="20000"/>
              </a:spcBef>
            </a:pPr>
            <a:endParaRPr lang="en-GB" sz="2000" baseline="0" dirty="0">
              <a:solidFill>
                <a:srgbClr val="CCCCFF"/>
              </a:solidFill>
              <a:latin typeface="Arial"/>
              <a:cs typeface="Arial"/>
            </a:endParaRPr>
          </a:p>
          <a:p>
            <a:pPr marL="288925" indent="-288925">
              <a:spcBef>
                <a:spcPct val="20000"/>
              </a:spcBef>
            </a:pPr>
            <a:r>
              <a:rPr lang="en-GB" sz="2400" baseline="0" dirty="0">
                <a:solidFill>
                  <a:schemeClr val="accent1"/>
                </a:solidFill>
                <a:latin typeface="Arial"/>
                <a:cs typeface="Arial"/>
              </a:rPr>
              <a:t>Prior Disambiguation</a:t>
            </a:r>
          </a:p>
          <a:p>
            <a:pPr marL="288925" indent="-288925">
              <a:spcBef>
                <a:spcPct val="20000"/>
              </a:spcBef>
            </a:pPr>
            <a:r>
              <a:rPr lang="en-GB" sz="2000" i="1" baseline="0" dirty="0">
                <a:solidFill>
                  <a:schemeClr val="tx1"/>
                </a:solidFill>
                <a:latin typeface="Arial"/>
                <a:cs typeface="Arial"/>
              </a:rPr>
              <a:t>the</a:t>
            </a:r>
            <a:r>
              <a:rPr lang="en-GB" sz="2000" i="1" baseline="0" dirty="0">
                <a:solidFill>
                  <a:srgbClr val="CCCCFF"/>
                </a:solidFill>
                <a:latin typeface="Arial"/>
                <a:cs typeface="Arial"/>
              </a:rPr>
              <a:t> </a:t>
            </a:r>
            <a:r>
              <a:rPr lang="en-GB" sz="2000" i="1" baseline="0" dirty="0">
                <a:solidFill>
                  <a:srgbClr val="FF3300"/>
                </a:solidFill>
                <a:latin typeface="Arial"/>
                <a:cs typeface="Arial"/>
              </a:rPr>
              <a:t>baker</a:t>
            </a:r>
            <a:r>
              <a:rPr lang="en-GB" sz="2000" i="1" baseline="0" dirty="0">
                <a:solidFill>
                  <a:srgbClr val="CCCCFF"/>
                </a:solidFill>
                <a:latin typeface="Arial"/>
                <a:cs typeface="Arial"/>
              </a:rPr>
              <a:t> </a:t>
            </a:r>
            <a:r>
              <a:rPr lang="en-GB" sz="2000" i="1" baseline="0" dirty="0">
                <a:solidFill>
                  <a:schemeClr val="tx1"/>
                </a:solidFill>
                <a:latin typeface="Arial"/>
                <a:cs typeface="Arial"/>
              </a:rPr>
              <a:t>believed that the</a:t>
            </a:r>
            <a:r>
              <a:rPr lang="en-GB" sz="2000" i="1" baseline="0" dirty="0">
                <a:solidFill>
                  <a:srgbClr val="CCCCFF"/>
                </a:solidFill>
                <a:latin typeface="Arial"/>
                <a:cs typeface="Arial"/>
              </a:rPr>
              <a:t> </a:t>
            </a:r>
            <a:r>
              <a:rPr lang="en-GB" sz="2000" b="1" i="1" u="sng" baseline="0" dirty="0">
                <a:solidFill>
                  <a:srgbClr val="5A8A98"/>
                </a:solidFill>
                <a:latin typeface="Arial"/>
                <a:cs typeface="Arial"/>
              </a:rPr>
              <a:t>flour</a:t>
            </a:r>
            <a:r>
              <a:rPr lang="en-GB" sz="2000" i="1" baseline="0" dirty="0">
                <a:solidFill>
                  <a:srgbClr val="CCCCFF"/>
                </a:solidFill>
                <a:latin typeface="Arial"/>
                <a:cs typeface="Arial"/>
              </a:rPr>
              <a:t> </a:t>
            </a:r>
            <a:r>
              <a:rPr lang="en-GB" sz="2000" i="1" baseline="0" dirty="0">
                <a:solidFill>
                  <a:schemeClr val="tx1"/>
                </a:solidFill>
                <a:latin typeface="Arial"/>
                <a:cs typeface="Arial"/>
              </a:rPr>
              <a:t>in the cake was all organically produced</a:t>
            </a:r>
            <a:endParaRPr lang="en-GB" sz="2000" i="1" baseline="0" dirty="0">
              <a:solidFill>
                <a:srgbClr val="CCCCFF"/>
              </a:solidFill>
              <a:latin typeface="Arial"/>
              <a:cs typeface="Arial"/>
            </a:endParaRPr>
          </a:p>
          <a:p>
            <a:pPr marL="288925" indent="-288925">
              <a:spcBef>
                <a:spcPct val="20000"/>
              </a:spcBef>
            </a:pPr>
            <a:endParaRPr lang="en-GB" sz="2000" baseline="0" dirty="0">
              <a:solidFill>
                <a:srgbClr val="CCCCFF"/>
              </a:solidFill>
              <a:latin typeface="Arial"/>
              <a:cs typeface="Arial"/>
            </a:endParaRPr>
          </a:p>
          <a:p>
            <a:pPr marL="288925" indent="-288925">
              <a:spcBef>
                <a:spcPct val="20000"/>
              </a:spcBef>
            </a:pPr>
            <a:r>
              <a:rPr lang="en-GB" sz="2400" baseline="0" dirty="0">
                <a:solidFill>
                  <a:schemeClr val="tx1"/>
                </a:solidFill>
                <a:latin typeface="Arial"/>
                <a:cs typeface="Arial"/>
              </a:rPr>
              <a:t>Unambiguous</a:t>
            </a:r>
            <a:endParaRPr lang="en-GB" sz="2000" baseline="0" dirty="0">
              <a:solidFill>
                <a:srgbClr val="CCCCFF"/>
              </a:solidFill>
              <a:latin typeface="Arial"/>
              <a:cs typeface="Arial"/>
            </a:endParaRPr>
          </a:p>
          <a:p>
            <a:pPr marL="288925" indent="-288925">
              <a:spcBef>
                <a:spcPct val="20000"/>
              </a:spcBef>
            </a:pPr>
            <a:r>
              <a:rPr lang="en-GB" sz="2000" i="1" baseline="0" dirty="0">
                <a:solidFill>
                  <a:schemeClr val="tx1"/>
                </a:solidFill>
                <a:latin typeface="Arial"/>
                <a:cs typeface="Arial"/>
              </a:rPr>
              <a:t>the hikers believed that the</a:t>
            </a:r>
            <a:r>
              <a:rPr lang="en-GB" sz="2000" i="1" baseline="0" dirty="0">
                <a:solidFill>
                  <a:srgbClr val="CCCCFF"/>
                </a:solidFill>
                <a:latin typeface="Arial"/>
                <a:cs typeface="Arial"/>
              </a:rPr>
              <a:t> </a:t>
            </a:r>
            <a:r>
              <a:rPr lang="en-GB" sz="2000" i="1" baseline="0" dirty="0">
                <a:solidFill>
                  <a:schemeClr val="tx2"/>
                </a:solidFill>
                <a:latin typeface="Arial"/>
                <a:cs typeface="Arial"/>
              </a:rPr>
              <a:t>hills</a:t>
            </a:r>
            <a:r>
              <a:rPr lang="en-GB" sz="2000" i="1" baseline="0" dirty="0">
                <a:solidFill>
                  <a:srgbClr val="CCCCFF"/>
                </a:solidFill>
                <a:latin typeface="Arial"/>
                <a:cs typeface="Arial"/>
              </a:rPr>
              <a:t> </a:t>
            </a:r>
            <a:r>
              <a:rPr lang="en-GB" sz="2000" i="1" baseline="0" dirty="0">
                <a:solidFill>
                  <a:schemeClr val="tx1"/>
                </a:solidFill>
                <a:latin typeface="Arial"/>
                <a:cs typeface="Arial"/>
              </a:rPr>
              <a:t>to the north were not very high</a:t>
            </a:r>
            <a:endParaRPr lang="en-GB" sz="2000" i="1" baseline="0" dirty="0">
              <a:solidFill>
                <a:srgbClr val="CCCCFF"/>
              </a:solidFill>
              <a:latin typeface="Arial"/>
              <a:cs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549650" y="2514600"/>
            <a:ext cx="5365750" cy="2971800"/>
            <a:chOff x="3549650" y="2514600"/>
            <a:chExt cx="5365750" cy="2971800"/>
          </a:xfrm>
        </p:grpSpPr>
        <p:sp>
          <p:nvSpPr>
            <p:cNvPr id="22" name="Text Box 15"/>
            <p:cNvSpPr txBox="1">
              <a:spLocks noChangeArrowheads="1"/>
            </p:cNvSpPr>
            <p:nvPr/>
          </p:nvSpPr>
          <p:spPr bwMode="auto">
            <a:xfrm>
              <a:off x="3549650" y="5089525"/>
              <a:ext cx="1936750" cy="396875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aseline="0" dirty="0">
                  <a:solidFill>
                    <a:srgbClr val="F4DA12"/>
                  </a:solidFill>
                  <a:ea typeface="+mn-ea"/>
                  <a:cs typeface="+mn-cs"/>
                </a:rPr>
                <a:t>Disambiguation</a:t>
              </a:r>
            </a:p>
          </p:txBody>
        </p:sp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>
              <a:off x="4845050" y="3854450"/>
              <a:ext cx="1936750" cy="396875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aseline="0" dirty="0">
                  <a:solidFill>
                    <a:schemeClr val="accent6"/>
                  </a:solidFill>
                  <a:ea typeface="+mn-ea"/>
                  <a:cs typeface="+mn-cs"/>
                </a:rPr>
                <a:t>Disambiguation</a:t>
              </a:r>
            </a:p>
          </p:txBody>
        </p:sp>
        <p:sp>
          <p:nvSpPr>
            <p:cNvPr id="24" name="Line 6"/>
            <p:cNvSpPr>
              <a:spLocks noChangeShapeType="1"/>
            </p:cNvSpPr>
            <p:nvPr/>
          </p:nvSpPr>
          <p:spPr bwMode="auto">
            <a:xfrm flipV="1">
              <a:off x="4845050" y="3733800"/>
              <a:ext cx="0" cy="457200"/>
            </a:xfrm>
            <a:prstGeom prst="line">
              <a:avLst/>
            </a:prstGeom>
            <a:solidFill>
              <a:schemeClr val="bg1"/>
            </a:solidFill>
            <a:ln w="38100">
              <a:solidFill>
                <a:srgbClr val="F4DA12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+mn-ea"/>
                <a:cs typeface="+mn-cs"/>
              </a:endParaRPr>
            </a:p>
          </p:txBody>
        </p:sp>
        <p:sp>
          <p:nvSpPr>
            <p:cNvPr id="28" name="Text Box 10"/>
            <p:cNvSpPr txBox="1">
              <a:spLocks noChangeArrowheads="1"/>
            </p:cNvSpPr>
            <p:nvPr/>
          </p:nvSpPr>
          <p:spPr bwMode="auto">
            <a:xfrm>
              <a:off x="6978650" y="2727325"/>
              <a:ext cx="1936750" cy="396875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aseline="0" dirty="0">
                  <a:solidFill>
                    <a:srgbClr val="F4DA12"/>
                  </a:solidFill>
                  <a:ea typeface="+mn-ea"/>
                  <a:cs typeface="+mn-cs"/>
                </a:rPr>
                <a:t>Disambiguation</a:t>
              </a:r>
            </a:p>
          </p:txBody>
        </p:sp>
        <p:sp>
          <p:nvSpPr>
            <p:cNvPr id="27" name="Line 9"/>
            <p:cNvSpPr>
              <a:spLocks noChangeShapeType="1"/>
            </p:cNvSpPr>
            <p:nvPr/>
          </p:nvSpPr>
          <p:spPr bwMode="auto">
            <a:xfrm flipV="1">
              <a:off x="6978650" y="2514600"/>
              <a:ext cx="0" cy="457200"/>
            </a:xfrm>
            <a:prstGeom prst="line">
              <a:avLst/>
            </a:prstGeom>
            <a:solidFill>
              <a:schemeClr val="bg1"/>
            </a:solidFill>
            <a:ln w="38100">
              <a:solidFill>
                <a:schemeClr val="accent6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+mn-ea"/>
                <a:cs typeface="+mn-cs"/>
              </a:endParaRPr>
            </a:p>
          </p:txBody>
        </p:sp>
        <p:sp>
          <p:nvSpPr>
            <p:cNvPr id="21" name="Line 14"/>
            <p:cNvSpPr>
              <a:spLocks noChangeShapeType="1"/>
            </p:cNvSpPr>
            <p:nvPr/>
          </p:nvSpPr>
          <p:spPr bwMode="auto">
            <a:xfrm flipV="1">
              <a:off x="3549650" y="4876800"/>
              <a:ext cx="0" cy="457200"/>
            </a:xfrm>
            <a:prstGeom prst="line">
              <a:avLst/>
            </a:prstGeom>
            <a:solidFill>
              <a:schemeClr val="bg1"/>
            </a:solidFill>
            <a:ln w="38100">
              <a:solidFill>
                <a:srgbClr val="F4DA12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+mn-ea"/>
                <a:cs typeface="+mn-cs"/>
              </a:endParaRPr>
            </a:p>
          </p:txBody>
        </p:sp>
      </p:grpSp>
      <p:grpSp>
        <p:nvGrpSpPr>
          <p:cNvPr id="36" name="Group 4"/>
          <p:cNvGrpSpPr>
            <a:grpSpLocks/>
          </p:cNvGrpSpPr>
          <p:nvPr/>
        </p:nvGrpSpPr>
        <p:grpSpPr bwMode="auto">
          <a:xfrm>
            <a:off x="3429000" y="2498725"/>
            <a:ext cx="565150" cy="2914650"/>
            <a:chOff x="2160" y="1632"/>
            <a:chExt cx="356" cy="1836"/>
          </a:xfrm>
        </p:grpSpPr>
        <p:sp>
          <p:nvSpPr>
            <p:cNvPr id="37" name="Line 5"/>
            <p:cNvSpPr>
              <a:spLocks noChangeShapeType="1"/>
            </p:cNvSpPr>
            <p:nvPr/>
          </p:nvSpPr>
          <p:spPr bwMode="auto">
            <a:xfrm flipV="1">
              <a:off x="2400" y="1632"/>
              <a:ext cx="0" cy="288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Line 6"/>
            <p:cNvSpPr>
              <a:spLocks noChangeShapeType="1"/>
            </p:cNvSpPr>
            <p:nvPr/>
          </p:nvSpPr>
          <p:spPr bwMode="auto">
            <a:xfrm flipV="1">
              <a:off x="2160" y="2410"/>
              <a:ext cx="0" cy="288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Text Box 7"/>
            <p:cNvSpPr txBox="1">
              <a:spLocks noChangeArrowheads="1"/>
            </p:cNvSpPr>
            <p:nvPr/>
          </p:nvSpPr>
          <p:spPr bwMode="auto">
            <a:xfrm>
              <a:off x="2160" y="2458"/>
              <a:ext cx="116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aseline="-25000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aseline="-250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 baseline="-250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 baseline="-250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 baseline="-250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endParaRPr lang="en-US" sz="2000" baseline="0" dirty="0">
                <a:solidFill>
                  <a:schemeClr val="tx1"/>
                </a:solidFill>
              </a:endParaRPr>
            </a:p>
          </p:txBody>
        </p:sp>
        <p:sp>
          <p:nvSpPr>
            <p:cNvPr id="40" name="Text Box 8"/>
            <p:cNvSpPr txBox="1">
              <a:spLocks noChangeArrowheads="1"/>
            </p:cNvSpPr>
            <p:nvPr/>
          </p:nvSpPr>
          <p:spPr bwMode="auto">
            <a:xfrm>
              <a:off x="2400" y="1690"/>
              <a:ext cx="116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aseline="-25000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aseline="-250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 baseline="-250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 baseline="-250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 baseline="-250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endParaRPr lang="en-US" sz="2000" baseline="0" dirty="0">
                <a:solidFill>
                  <a:schemeClr val="tx1"/>
                </a:solidFill>
              </a:endParaRPr>
            </a:p>
          </p:txBody>
        </p:sp>
        <p:sp>
          <p:nvSpPr>
            <p:cNvPr id="41" name="Line 9"/>
            <p:cNvSpPr>
              <a:spLocks noChangeShapeType="1"/>
            </p:cNvSpPr>
            <p:nvPr/>
          </p:nvSpPr>
          <p:spPr bwMode="auto">
            <a:xfrm flipV="1">
              <a:off x="2208" y="3130"/>
              <a:ext cx="0" cy="288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Text Box 10"/>
            <p:cNvSpPr txBox="1">
              <a:spLocks noChangeArrowheads="1"/>
            </p:cNvSpPr>
            <p:nvPr/>
          </p:nvSpPr>
          <p:spPr bwMode="auto">
            <a:xfrm>
              <a:off x="2196" y="3216"/>
              <a:ext cx="116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aseline="-25000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aseline="-250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 baseline="-250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 baseline="-250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 baseline="-250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endParaRPr lang="en-US" sz="2000" baseline="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936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7200" y="6400800"/>
            <a:ext cx="5562600" cy="381000"/>
          </a:xfrm>
        </p:spPr>
        <p:txBody>
          <a:bodyPr>
            <a:noAutofit/>
          </a:bodyPr>
          <a:lstStyle/>
          <a:p>
            <a:r>
              <a:rPr lang="en-US" dirty="0" smtClean="0"/>
              <a:t>Rodd, </a:t>
            </a:r>
            <a:r>
              <a:rPr lang="en-US" dirty="0" err="1" smtClean="0"/>
              <a:t>Johnsrude</a:t>
            </a:r>
            <a:r>
              <a:rPr lang="en-US" dirty="0" smtClean="0"/>
              <a:t> &amp; Davis (2012, </a:t>
            </a:r>
            <a:r>
              <a:rPr lang="en-US" i="1" dirty="0" smtClean="0"/>
              <a:t>Cerebral Cortex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Prediction and ambiguity </a:t>
            </a:r>
            <a:r>
              <a:rPr lang="en-US" dirty="0"/>
              <a:t>resolution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000" dirty="0" smtClean="0"/>
              <a:t>Semantic Ambiguity</a:t>
            </a:r>
            <a:endParaRPr lang="en-US" sz="2000" dirty="0"/>
          </a:p>
        </p:txBody>
      </p:sp>
      <p:pic>
        <p:nvPicPr>
          <p:cNvPr id="11" name="Picture 10" descr="rodd_2011CC_figure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48354" b="1693"/>
          <a:stretch/>
        </p:blipFill>
        <p:spPr>
          <a:xfrm>
            <a:off x="4953000" y="914400"/>
            <a:ext cx="3395697" cy="59436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57200" y="1524000"/>
            <a:ext cx="5562600" cy="3110534"/>
            <a:chOff x="457200" y="1524000"/>
            <a:chExt cx="5562600" cy="3110534"/>
          </a:xfrm>
        </p:grpSpPr>
        <p:pic>
          <p:nvPicPr>
            <p:cNvPr id="30" name="Picture 29" descr="rodd_2011CC_figure.p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7200" y="1524000"/>
              <a:ext cx="3948828" cy="3110534"/>
            </a:xfrm>
            <a:prstGeom prst="rect">
              <a:avLst/>
            </a:prstGeom>
            <a:ln w="12700" cmpd="sng">
              <a:solidFill>
                <a:srgbClr val="FFFFFF"/>
              </a:solidFill>
            </a:ln>
          </p:spPr>
        </p:pic>
        <p:cxnSp>
          <p:nvCxnSpPr>
            <p:cNvPr id="14" name="Straight Arrow Connector 13"/>
            <p:cNvCxnSpPr/>
            <p:nvPr/>
          </p:nvCxnSpPr>
          <p:spPr>
            <a:xfrm flipV="1">
              <a:off x="4304905" y="2362201"/>
              <a:ext cx="1714895" cy="761999"/>
            </a:xfrm>
            <a:prstGeom prst="straightConnector1">
              <a:avLst/>
            </a:prstGeom>
            <a:ln w="76200" cmpd="sng">
              <a:solidFill>
                <a:srgbClr val="FFFFFF"/>
              </a:solidFill>
              <a:headEnd type="none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1219200" y="3833215"/>
            <a:ext cx="5715000" cy="3059420"/>
            <a:chOff x="1219200" y="3833215"/>
            <a:chExt cx="5715000" cy="3059420"/>
          </a:xfrm>
        </p:grpSpPr>
        <p:pic>
          <p:nvPicPr>
            <p:cNvPr id="29" name="Picture 28" descr="rodd_2011CC_figure.p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19200" y="3833215"/>
              <a:ext cx="3945017" cy="3059420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</p:pic>
        <p:cxnSp>
          <p:nvCxnSpPr>
            <p:cNvPr id="31" name="Straight Arrow Connector 30"/>
            <p:cNvCxnSpPr/>
            <p:nvPr/>
          </p:nvCxnSpPr>
          <p:spPr>
            <a:xfrm flipV="1">
              <a:off x="5029200" y="4442595"/>
              <a:ext cx="1905000" cy="846473"/>
            </a:xfrm>
            <a:prstGeom prst="straightConnector1">
              <a:avLst/>
            </a:prstGeom>
            <a:ln w="76200" cmpd="sng">
              <a:solidFill>
                <a:schemeClr val="tx1"/>
              </a:solidFill>
              <a:headEnd type="none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3679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053138" y="-152400"/>
            <a:ext cx="2505075" cy="1447800"/>
          </a:xfrm>
        </p:spPr>
        <p:txBody>
          <a:bodyPr/>
          <a:lstStyle/>
          <a:p>
            <a:r>
              <a:rPr lang="en-US" dirty="0" smtClean="0"/>
              <a:t>1. Degraded Speech</a:t>
            </a:r>
            <a:endParaRPr lang="en-US" dirty="0"/>
          </a:p>
        </p:txBody>
      </p:sp>
      <p:sp>
        <p:nvSpPr>
          <p:cNvPr id="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229600" cy="4906963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Arial"/>
              <a:buChar char="•"/>
            </a:pPr>
            <a:r>
              <a:rPr lang="en-US" dirty="0" err="1" smtClean="0">
                <a:solidFill>
                  <a:srgbClr val="FFFFFF"/>
                </a:solidFill>
              </a:rPr>
              <a:t>Vocoded</a:t>
            </a:r>
            <a:r>
              <a:rPr lang="en-US" dirty="0" smtClean="0">
                <a:solidFill>
                  <a:srgbClr val="FFFFFF"/>
                </a:solidFill>
              </a:rPr>
              <a:t> speech simulation of a cochlear implant</a:t>
            </a:r>
          </a:p>
          <a:p>
            <a:pPr marL="457200" indent="-457200">
              <a:buFont typeface="Arial"/>
              <a:buChar char="•"/>
            </a:pPr>
            <a:endParaRPr lang="en-US" dirty="0" smtClean="0">
              <a:solidFill>
                <a:srgbClr val="FFFFFF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Neural responses to intelligible speech</a:t>
            </a:r>
          </a:p>
          <a:p>
            <a:pPr marL="457200" indent="-457200">
              <a:buFont typeface="Arial"/>
              <a:buChar char="•"/>
            </a:pPr>
            <a:endParaRPr lang="en-US" dirty="0" smtClean="0">
              <a:solidFill>
                <a:srgbClr val="FFFFFF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Perceptual learning aids comprehension</a:t>
            </a:r>
          </a:p>
          <a:p>
            <a:pPr marL="457200" indent="-457200">
              <a:buFont typeface="Arial"/>
              <a:buChar char="•"/>
            </a:pPr>
            <a:endParaRPr lang="en-US" dirty="0">
              <a:solidFill>
                <a:srgbClr val="FFFFFF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Top-down predictive mechanisms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338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6096000" y="762000"/>
            <a:ext cx="2505075" cy="533400"/>
          </a:xfrm>
        </p:spPr>
        <p:txBody>
          <a:bodyPr/>
          <a:lstStyle/>
          <a:p>
            <a:r>
              <a:rPr lang="en-US" dirty="0"/>
              <a:t>3</a:t>
            </a:r>
            <a:r>
              <a:rPr lang="en-US" dirty="0" smtClean="0"/>
              <a:t>. Semantic</a:t>
            </a:r>
            <a:br>
              <a:rPr lang="en-US" dirty="0" smtClean="0"/>
            </a:br>
            <a:r>
              <a:rPr lang="en-US" dirty="0" smtClean="0"/>
              <a:t>Ambiguity</a:t>
            </a:r>
            <a:endParaRPr lang="en-US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1066800"/>
            <a:ext cx="5638800" cy="5638800"/>
          </a:xfrm>
        </p:spPr>
        <p:txBody>
          <a:bodyPr>
            <a:norm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Ambiguity must be resolved for successful comprehension</a:t>
            </a:r>
          </a:p>
          <a:p>
            <a:pPr marL="457200" indent="-457200">
              <a:buFont typeface="Arial"/>
              <a:buChar char="•"/>
            </a:pPr>
            <a:endParaRPr lang="en-US" sz="2400" dirty="0" smtClean="0">
              <a:solidFill>
                <a:srgbClr val="FFFFFF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Ambiguity responses are a marker for speech comprehension: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	- in some vegetative patients</a:t>
            </a:r>
          </a:p>
          <a:p>
            <a:r>
              <a:rPr lang="en-US" sz="2400" dirty="0">
                <a:solidFill>
                  <a:srgbClr val="FFFFFF"/>
                </a:solidFill>
              </a:rPr>
              <a:t>	</a:t>
            </a:r>
            <a:r>
              <a:rPr lang="en-US" sz="2400" dirty="0" smtClean="0">
                <a:solidFill>
                  <a:srgbClr val="FFFFFF"/>
                </a:solidFill>
              </a:rPr>
              <a:t>- but absent during sedation</a:t>
            </a:r>
          </a:p>
          <a:p>
            <a:r>
              <a:rPr lang="en-US" sz="2400" dirty="0">
                <a:solidFill>
                  <a:srgbClr val="FFFFFF"/>
                </a:solidFill>
              </a:rPr>
              <a:t>	</a:t>
            </a:r>
            <a:r>
              <a:rPr lang="en-US" sz="2400" dirty="0" smtClean="0">
                <a:solidFill>
                  <a:srgbClr val="FFFFFF"/>
                </a:solidFill>
              </a:rPr>
              <a:t>- primarily for non-predicted</a:t>
            </a:r>
            <a:br>
              <a:rPr lang="en-US" sz="2400" dirty="0" smtClean="0">
                <a:solidFill>
                  <a:srgbClr val="FFFFFF"/>
                </a:solidFill>
              </a:rPr>
            </a:br>
            <a:r>
              <a:rPr lang="en-US" sz="2400" dirty="0" smtClean="0">
                <a:solidFill>
                  <a:srgbClr val="FFFFFF"/>
                </a:solidFill>
              </a:rPr>
              <a:t>	  meanings</a:t>
            </a:r>
          </a:p>
          <a:p>
            <a:pPr marL="457200" indent="-457200">
              <a:buFont typeface="Arial"/>
              <a:buChar char="•"/>
            </a:pPr>
            <a:endParaRPr lang="en-US" sz="2400" dirty="0">
              <a:solidFill>
                <a:srgbClr val="FFFFFF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Ambiguity resolution leads to long-term changes in meaning preferences (retuning)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800" y="2895600"/>
            <a:ext cx="2987554" cy="1965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Nov17thfoodcarto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0" y="1295400"/>
            <a:ext cx="2484438" cy="1538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"/>
          <p:cNvGrpSpPr/>
          <p:nvPr/>
        </p:nvGrpSpPr>
        <p:grpSpPr>
          <a:xfrm>
            <a:off x="6781800" y="4876800"/>
            <a:ext cx="1865558" cy="1746880"/>
            <a:chOff x="5107953" y="1219200"/>
            <a:chExt cx="3854905" cy="3609672"/>
          </a:xfrm>
        </p:grpSpPr>
        <p:sp>
          <p:nvSpPr>
            <p:cNvPr id="14" name="Oval 5"/>
            <p:cNvSpPr>
              <a:spLocks noChangeArrowheads="1"/>
            </p:cNvSpPr>
            <p:nvPr/>
          </p:nvSpPr>
          <p:spPr bwMode="auto">
            <a:xfrm>
              <a:off x="5115974" y="4132866"/>
              <a:ext cx="3846884" cy="696006"/>
            </a:xfrm>
            <a:prstGeom prst="ellipse">
              <a:avLst/>
            </a:prstGeom>
            <a:solidFill>
              <a:schemeClr val="tx1"/>
            </a:solidFill>
            <a:ln w="19050" cap="flat" cmpd="sng" algn="ctr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baseline="0" dirty="0" smtClean="0">
                  <a:solidFill>
                    <a:schemeClr val="bg2"/>
                  </a:solidFill>
                  <a:latin typeface="Times New Roman" pitchFamily="-108" charset="0"/>
                </a:rPr>
                <a:t>Phonetic</a:t>
              </a:r>
              <a:endParaRPr lang="en-US" baseline="0" dirty="0">
                <a:solidFill>
                  <a:schemeClr val="tx2"/>
                </a:solidFill>
                <a:latin typeface="Times New Roman" pitchFamily="-108" charset="0"/>
              </a:endParaRPr>
            </a:p>
          </p:txBody>
        </p:sp>
        <p:sp>
          <p:nvSpPr>
            <p:cNvPr id="20" name="Line 4"/>
            <p:cNvSpPr>
              <a:spLocks noChangeShapeType="1"/>
            </p:cNvSpPr>
            <p:nvPr/>
          </p:nvSpPr>
          <p:spPr bwMode="auto">
            <a:xfrm flipV="1">
              <a:off x="7038003" y="3565414"/>
              <a:ext cx="0" cy="611213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triangl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200"/>
            </a:p>
          </p:txBody>
        </p:sp>
        <p:sp>
          <p:nvSpPr>
            <p:cNvPr id="21" name="Line 4"/>
            <p:cNvSpPr>
              <a:spLocks noChangeShapeType="1"/>
            </p:cNvSpPr>
            <p:nvPr/>
          </p:nvSpPr>
          <p:spPr bwMode="auto">
            <a:xfrm flipV="1">
              <a:off x="6556740" y="3565414"/>
              <a:ext cx="0" cy="611213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triangl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200"/>
            </a:p>
          </p:txBody>
        </p:sp>
        <p:sp>
          <p:nvSpPr>
            <p:cNvPr id="22" name="Line 4"/>
            <p:cNvSpPr>
              <a:spLocks noChangeShapeType="1"/>
            </p:cNvSpPr>
            <p:nvPr/>
          </p:nvSpPr>
          <p:spPr bwMode="auto">
            <a:xfrm flipV="1">
              <a:off x="7519266" y="3565414"/>
              <a:ext cx="0" cy="611213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triangl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200"/>
            </a:p>
          </p:txBody>
        </p:sp>
        <p:sp>
          <p:nvSpPr>
            <p:cNvPr id="23" name="Line 4"/>
            <p:cNvSpPr>
              <a:spLocks noChangeShapeType="1"/>
            </p:cNvSpPr>
            <p:nvPr/>
          </p:nvSpPr>
          <p:spPr bwMode="auto">
            <a:xfrm flipV="1">
              <a:off x="8000530" y="3565414"/>
              <a:ext cx="0" cy="611213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triangl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200"/>
            </a:p>
          </p:txBody>
        </p:sp>
        <p:sp>
          <p:nvSpPr>
            <p:cNvPr id="24" name="Line 4"/>
            <p:cNvSpPr>
              <a:spLocks noChangeShapeType="1"/>
            </p:cNvSpPr>
            <p:nvPr/>
          </p:nvSpPr>
          <p:spPr bwMode="auto">
            <a:xfrm flipV="1">
              <a:off x="6075477" y="3565414"/>
              <a:ext cx="0" cy="611213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triangl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200"/>
            </a:p>
          </p:txBody>
        </p:sp>
        <p:sp>
          <p:nvSpPr>
            <p:cNvPr id="25" name="Line 4"/>
            <p:cNvSpPr>
              <a:spLocks noChangeShapeType="1"/>
            </p:cNvSpPr>
            <p:nvPr/>
          </p:nvSpPr>
          <p:spPr bwMode="auto">
            <a:xfrm flipV="1">
              <a:off x="6556740" y="2341115"/>
              <a:ext cx="0" cy="611213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triangl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200"/>
            </a:p>
          </p:txBody>
        </p:sp>
        <p:sp>
          <p:nvSpPr>
            <p:cNvPr id="26" name="Line 4"/>
            <p:cNvSpPr>
              <a:spLocks noChangeShapeType="1"/>
            </p:cNvSpPr>
            <p:nvPr/>
          </p:nvSpPr>
          <p:spPr bwMode="auto">
            <a:xfrm flipV="1">
              <a:off x="7519266" y="2341115"/>
              <a:ext cx="0" cy="611213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triangl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200"/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6075477" y="2341115"/>
              <a:ext cx="1925053" cy="611213"/>
              <a:chOff x="5876288" y="2063945"/>
              <a:chExt cx="1925053" cy="611213"/>
            </a:xfrm>
          </p:grpSpPr>
          <p:sp>
            <p:nvSpPr>
              <p:cNvPr id="28" name="Line 4"/>
              <p:cNvSpPr>
                <a:spLocks noChangeShapeType="1"/>
              </p:cNvSpPr>
              <p:nvPr/>
            </p:nvSpPr>
            <p:spPr bwMode="auto">
              <a:xfrm flipV="1">
                <a:off x="6838814" y="2063945"/>
                <a:ext cx="0" cy="611213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triangle" w="lg" len="lg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1200"/>
              </a:p>
            </p:txBody>
          </p:sp>
          <p:sp>
            <p:nvSpPr>
              <p:cNvPr id="29" name="Line 4"/>
              <p:cNvSpPr>
                <a:spLocks noChangeShapeType="1"/>
              </p:cNvSpPr>
              <p:nvPr/>
            </p:nvSpPr>
            <p:spPr bwMode="auto">
              <a:xfrm flipV="1">
                <a:off x="7801341" y="2063945"/>
                <a:ext cx="0" cy="611213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triangle" w="lg" len="lg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1200"/>
              </a:p>
            </p:txBody>
          </p:sp>
          <p:sp>
            <p:nvSpPr>
              <p:cNvPr id="30" name="Line 4"/>
              <p:cNvSpPr>
                <a:spLocks noChangeShapeType="1"/>
              </p:cNvSpPr>
              <p:nvPr/>
            </p:nvSpPr>
            <p:spPr bwMode="auto">
              <a:xfrm flipV="1">
                <a:off x="5876288" y="2063945"/>
                <a:ext cx="0" cy="611213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triangle" w="lg" len="lg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6562093" y="2342985"/>
              <a:ext cx="962526" cy="611213"/>
              <a:chOff x="6362904" y="2065815"/>
              <a:chExt cx="962526" cy="611213"/>
            </a:xfrm>
          </p:grpSpPr>
          <p:sp>
            <p:nvSpPr>
              <p:cNvPr id="33" name="Line 4"/>
              <p:cNvSpPr>
                <a:spLocks noChangeShapeType="1"/>
              </p:cNvSpPr>
              <p:nvPr/>
            </p:nvSpPr>
            <p:spPr bwMode="auto">
              <a:xfrm flipV="1">
                <a:off x="7325430" y="2065815"/>
                <a:ext cx="0" cy="611213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2"/>
                </a:solidFill>
                <a:prstDash val="solid"/>
                <a:round/>
                <a:headEnd type="none" w="sm" len="sm"/>
                <a:tailEnd type="triangle" w="lg" len="lg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1200"/>
              </a:p>
            </p:txBody>
          </p:sp>
          <p:sp>
            <p:nvSpPr>
              <p:cNvPr id="34" name="Line 4"/>
              <p:cNvSpPr>
                <a:spLocks noChangeShapeType="1"/>
              </p:cNvSpPr>
              <p:nvPr/>
            </p:nvSpPr>
            <p:spPr bwMode="auto">
              <a:xfrm flipV="1">
                <a:off x="6362904" y="2065815"/>
                <a:ext cx="0" cy="611213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sm" len="sm"/>
                <a:tailEnd type="triangle" w="lg" len="lg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1200"/>
              </a:p>
            </p:txBody>
          </p:sp>
        </p:grpSp>
        <p:sp>
          <p:nvSpPr>
            <p:cNvPr id="35" name="Oval 5"/>
            <p:cNvSpPr>
              <a:spLocks noChangeArrowheads="1"/>
            </p:cNvSpPr>
            <p:nvPr/>
          </p:nvSpPr>
          <p:spPr bwMode="auto">
            <a:xfrm>
              <a:off x="5107953" y="2881338"/>
              <a:ext cx="3846884" cy="696006"/>
            </a:xfrm>
            <a:prstGeom prst="ellipse">
              <a:avLst/>
            </a:prstGeom>
            <a:solidFill>
              <a:schemeClr val="tx1"/>
            </a:solidFill>
            <a:ln w="19050" cap="flat" cmpd="sng" algn="ctr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b="1" baseline="0" dirty="0" smtClean="0">
                  <a:solidFill>
                    <a:schemeClr val="bg1"/>
                  </a:solidFill>
                  <a:latin typeface="Times New Roman" pitchFamily="-108" charset="0"/>
                </a:rPr>
                <a:t>“bark”</a:t>
              </a:r>
              <a:endParaRPr lang="en-US" b="1" baseline="0" dirty="0">
                <a:solidFill>
                  <a:schemeClr val="bg1"/>
                </a:solidFill>
                <a:latin typeface="Times New Roman" pitchFamily="-108" charset="0"/>
              </a:endParaRPr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5107953" y="1219200"/>
              <a:ext cx="3846884" cy="1114881"/>
              <a:chOff x="4908764" y="942030"/>
              <a:chExt cx="3846884" cy="1114881"/>
            </a:xfrm>
          </p:grpSpPr>
          <p:sp>
            <p:nvSpPr>
              <p:cNvPr id="37" name="Oval 5"/>
              <p:cNvSpPr>
                <a:spLocks noChangeArrowheads="1"/>
              </p:cNvSpPr>
              <p:nvPr/>
            </p:nvSpPr>
            <p:spPr bwMode="auto">
              <a:xfrm>
                <a:off x="4908764" y="1360905"/>
                <a:ext cx="3846884" cy="696006"/>
              </a:xfrm>
              <a:prstGeom prst="ellipse">
                <a:avLst/>
              </a:prstGeom>
              <a:solidFill>
                <a:schemeClr val="tx1"/>
              </a:solidFill>
              <a:ln w="19050" cap="flat" cmpd="sng" algn="ctr">
                <a:solidFill>
                  <a:srgbClr val="FF99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 baseline="0" dirty="0">
                  <a:latin typeface="Times New Roman" pitchFamily="-108" charset="0"/>
                </a:endParaRPr>
              </a:p>
            </p:txBody>
          </p:sp>
          <p:pic>
            <p:nvPicPr>
              <p:cNvPr id="38" name="Picture 37" descr="AA027448.pn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868732" y="958869"/>
                <a:ext cx="796840" cy="973036"/>
              </a:xfrm>
              <a:prstGeom prst="rect">
                <a:avLst/>
              </a:prstGeom>
              <a:solidFill>
                <a:schemeClr val="tx1"/>
              </a:solidFill>
              <a:ln w="19050" cmpd="sng">
                <a:solidFill>
                  <a:schemeClr val="tx1"/>
                </a:solidFill>
              </a:ln>
            </p:spPr>
          </p:pic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31799" y="942030"/>
                <a:ext cx="658061" cy="990708"/>
              </a:xfrm>
              <a:prstGeom prst="rect">
                <a:avLst/>
              </a:prstGeom>
              <a:ln w="19050" cmpd="sng">
                <a:solidFill>
                  <a:schemeClr val="tx1"/>
                </a:solidFill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2855635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Thank you: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610600" cy="5638800"/>
          </a:xfrm>
          <a:solidFill>
            <a:schemeClr val="bg1">
              <a:alpha val="5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 smtClean="0">
                <a:solidFill>
                  <a:schemeClr val="accent1"/>
                </a:solidFill>
              </a:rPr>
              <a:t>Vocoded Speech:</a:t>
            </a:r>
          </a:p>
          <a:p>
            <a:pPr marL="0" indent="0">
              <a:buNone/>
            </a:pPr>
            <a:r>
              <a:rPr lang="en-US" sz="2000" dirty="0" smtClean="0"/>
              <a:t>Ingrid </a:t>
            </a:r>
            <a:r>
              <a:rPr lang="en-US" sz="2000" dirty="0" err="1"/>
              <a:t>Johnsrude</a:t>
            </a:r>
            <a:r>
              <a:rPr lang="en-US" sz="2000" dirty="0"/>
              <a:t>		</a:t>
            </a:r>
            <a:r>
              <a:rPr lang="en-US" sz="2000" dirty="0" smtClean="0"/>
              <a:t>Queens </a:t>
            </a:r>
            <a:r>
              <a:rPr lang="en-US" sz="2000" dirty="0" err="1" smtClean="0"/>
              <a:t>Univ</a:t>
            </a:r>
            <a:r>
              <a:rPr lang="en-US" sz="2000" dirty="0" smtClean="0"/>
              <a:t>, </a:t>
            </a:r>
            <a:r>
              <a:rPr lang="en-US" sz="2000" dirty="0"/>
              <a:t>Kingston</a:t>
            </a:r>
            <a:r>
              <a:rPr lang="en-US" sz="2000" dirty="0" smtClean="0"/>
              <a:t>, Canada</a:t>
            </a:r>
            <a:endParaRPr lang="en-US" sz="2000" dirty="0"/>
          </a:p>
          <a:p>
            <a:pPr marL="0" indent="0">
              <a:buNone/>
            </a:pPr>
            <a:r>
              <a:rPr lang="en-US" sz="2000" dirty="0"/>
              <a:t>Alexis </a:t>
            </a:r>
            <a:r>
              <a:rPr lang="en-US" sz="2000" dirty="0" err="1"/>
              <a:t>Hervais</a:t>
            </a:r>
            <a:r>
              <a:rPr lang="en-US" sz="2000" dirty="0"/>
              <a:t>-</a:t>
            </a:r>
            <a:r>
              <a:rPr lang="en-US" sz="2000" dirty="0" smtClean="0"/>
              <a:t>Adelman		</a:t>
            </a:r>
            <a:r>
              <a:rPr lang="en-US" sz="2000" dirty="0" err="1" smtClean="0"/>
              <a:t>Univ</a:t>
            </a:r>
            <a:r>
              <a:rPr lang="en-US" sz="2000" dirty="0" smtClean="0"/>
              <a:t> Geneva, Switzerland</a:t>
            </a: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Ed </a:t>
            </a:r>
            <a:r>
              <a:rPr lang="en-US" sz="2000" dirty="0" err="1" smtClean="0"/>
              <a:t>Sohoglu</a:t>
            </a:r>
            <a:r>
              <a:rPr lang="en-US" sz="2000" dirty="0" smtClean="0"/>
              <a:t>, </a:t>
            </a:r>
            <a:r>
              <a:rPr lang="en-US" sz="2000" dirty="0"/>
              <a:t>Bob </a:t>
            </a:r>
            <a:r>
              <a:rPr lang="en-US" sz="2000" dirty="0" smtClean="0"/>
              <a:t>Carlyon </a:t>
            </a:r>
            <a:r>
              <a:rPr lang="en-US" sz="2000" dirty="0"/>
              <a:t>	</a:t>
            </a:r>
            <a:r>
              <a:rPr lang="en-US" sz="2000" dirty="0" smtClean="0"/>
              <a:t>MRC</a:t>
            </a:r>
            <a:r>
              <a:rPr lang="en-US" sz="2000" dirty="0"/>
              <a:t>-CBU, </a:t>
            </a:r>
            <a:r>
              <a:rPr lang="en-US" sz="2000" dirty="0" smtClean="0"/>
              <a:t>Cambridge, UK</a:t>
            </a:r>
          </a:p>
          <a:p>
            <a:pPr marL="0" indent="0">
              <a:buNone/>
            </a:pPr>
            <a:r>
              <a:rPr lang="en-US" sz="2000" dirty="0" smtClean="0"/>
              <a:t>Jonathan </a:t>
            </a:r>
            <a:r>
              <a:rPr lang="en-US" sz="2000" dirty="0" err="1" smtClean="0"/>
              <a:t>Peelle</a:t>
            </a:r>
            <a:r>
              <a:rPr lang="en-US" sz="2000" dirty="0"/>
              <a:t>	</a:t>
            </a:r>
            <a:r>
              <a:rPr lang="en-US" sz="2000" dirty="0" smtClean="0"/>
              <a:t>		Washington </a:t>
            </a:r>
            <a:r>
              <a:rPr lang="en-US" sz="2000" dirty="0" err="1" smtClean="0"/>
              <a:t>Univ</a:t>
            </a:r>
            <a:r>
              <a:rPr lang="en-US" sz="2000" dirty="0" smtClean="0"/>
              <a:t>, St Louis, USA</a:t>
            </a: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Joachim Gross			Glasgow, UK</a:t>
            </a:r>
            <a:endParaRPr lang="en-US" sz="2000" dirty="0" smtClean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chemeClr val="accent4"/>
                </a:solidFill>
              </a:rPr>
              <a:t>Word Learning:</a:t>
            </a:r>
            <a:endParaRPr lang="en-US" sz="2800" b="1" dirty="0">
              <a:solidFill>
                <a:schemeClr val="accent4"/>
              </a:solidFill>
            </a:endParaRPr>
          </a:p>
          <a:p>
            <a:pPr marL="0" indent="0">
              <a:buNone/>
            </a:pPr>
            <a:r>
              <a:rPr lang="en-US" sz="2000" dirty="0"/>
              <a:t>Pierre </a:t>
            </a:r>
            <a:r>
              <a:rPr lang="en-US" sz="2000" dirty="0" err="1"/>
              <a:t>Gagnepain</a:t>
            </a:r>
            <a:r>
              <a:rPr lang="en-US" sz="2000" dirty="0"/>
              <a:t>, </a:t>
            </a:r>
            <a:r>
              <a:rPr lang="en-US" sz="2000" dirty="0" err="1"/>
              <a:t>Rik</a:t>
            </a:r>
            <a:r>
              <a:rPr lang="en-US" sz="2000" dirty="0"/>
              <a:t> Henson	MRC-CBU, Cambridge, UK</a:t>
            </a:r>
          </a:p>
          <a:p>
            <a:pPr marL="0" indent="0">
              <a:buNone/>
            </a:pPr>
            <a:r>
              <a:rPr lang="en-US" sz="2000" dirty="0"/>
              <a:t>Gareth Gaskell			</a:t>
            </a:r>
            <a:r>
              <a:rPr lang="en-US" sz="2000" dirty="0" err="1" smtClean="0"/>
              <a:t>Univ</a:t>
            </a:r>
            <a:r>
              <a:rPr lang="en-US" sz="2000" dirty="0" smtClean="0"/>
              <a:t> </a:t>
            </a:r>
            <a:r>
              <a:rPr lang="en-US" sz="2000" dirty="0"/>
              <a:t>of York, UK</a:t>
            </a:r>
          </a:p>
          <a:p>
            <a:pPr marL="0" indent="0">
              <a:buNone/>
            </a:pPr>
            <a:r>
              <a:rPr lang="en-US" sz="2000" dirty="0" smtClean="0"/>
              <a:t>Anna Maria Di </a:t>
            </a:r>
            <a:r>
              <a:rPr lang="en-US" sz="2000" dirty="0" err="1" smtClean="0"/>
              <a:t>Betta</a:t>
            </a:r>
            <a:r>
              <a:rPr lang="en-US" sz="2000" dirty="0" smtClean="0"/>
              <a:t>		</a:t>
            </a:r>
            <a:r>
              <a:rPr lang="en-US" sz="2000" dirty="0" err="1" smtClean="0"/>
              <a:t>Univ</a:t>
            </a:r>
            <a:r>
              <a:rPr lang="en-US" sz="2000" dirty="0" smtClean="0"/>
              <a:t> of Sheffield, UK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chemeClr val="accent2"/>
                </a:solidFill>
              </a:rPr>
              <a:t>Semantic Ambiguity:</a:t>
            </a:r>
          </a:p>
          <a:p>
            <a:pPr marL="0" indent="0">
              <a:buNone/>
            </a:pPr>
            <a:r>
              <a:rPr lang="en-US" sz="2000" dirty="0" err="1" smtClean="0"/>
              <a:t>Jenni</a:t>
            </a:r>
            <a:r>
              <a:rPr lang="en-US" sz="2000" dirty="0" smtClean="0"/>
              <a:t> Rodd			University College, London, UK</a:t>
            </a:r>
          </a:p>
          <a:p>
            <a:pPr marL="0" indent="0">
              <a:buNone/>
            </a:pPr>
            <a:r>
              <a:rPr lang="en-US" sz="2000" dirty="0" smtClean="0"/>
              <a:t>Ingrid </a:t>
            </a:r>
            <a:r>
              <a:rPr lang="en-US" sz="2000" dirty="0" err="1" smtClean="0"/>
              <a:t>Johnsrude</a:t>
            </a:r>
            <a:r>
              <a:rPr lang="en-US" sz="2000" dirty="0"/>
              <a:t>	</a:t>
            </a:r>
            <a:r>
              <a:rPr lang="en-US" sz="2000" dirty="0" smtClean="0"/>
              <a:t>	Queens </a:t>
            </a:r>
            <a:r>
              <a:rPr lang="en-US" sz="2000" dirty="0" err="1" smtClean="0"/>
              <a:t>Univ</a:t>
            </a:r>
            <a:r>
              <a:rPr lang="en-US" sz="2000" dirty="0" smtClean="0"/>
              <a:t>, Kingston, Canada</a:t>
            </a:r>
          </a:p>
          <a:p>
            <a:pPr marL="0" indent="0">
              <a:buNone/>
            </a:pPr>
            <a:r>
              <a:rPr lang="en-US" sz="2000" dirty="0" smtClean="0"/>
              <a:t>Adrian Owen			</a:t>
            </a:r>
            <a:r>
              <a:rPr lang="en-US" sz="2000" dirty="0" err="1" smtClean="0"/>
              <a:t>Univ</a:t>
            </a:r>
            <a:r>
              <a:rPr lang="en-US" sz="2000" dirty="0" smtClean="0"/>
              <a:t> Western Ontario, Canada</a:t>
            </a:r>
          </a:p>
          <a:p>
            <a:pPr marL="0" indent="0">
              <a:buNone/>
            </a:pPr>
            <a:r>
              <a:rPr lang="en-US" sz="2000" dirty="0" smtClean="0"/>
              <a:t>Martin Coleman, David </a:t>
            </a:r>
            <a:r>
              <a:rPr lang="en-US" sz="2000" dirty="0" err="1" smtClean="0"/>
              <a:t>Menon</a:t>
            </a:r>
            <a:r>
              <a:rPr lang="en-US" sz="2000" dirty="0" smtClean="0"/>
              <a:t>	WBIC, Cambridge, UK</a:t>
            </a: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480671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Simulation of a cochlear implant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000" dirty="0" smtClean="0"/>
              <a:t>Vocoded Speech</a:t>
            </a:r>
            <a:endParaRPr lang="en-US" sz="20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1477" y="2973586"/>
            <a:ext cx="5715000" cy="3812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258" y="1759149"/>
            <a:ext cx="6090047" cy="333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2908866"/>
      </p:ext>
    </p:extLst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 fontScale="90000"/>
          </a:bodyPr>
          <a:lstStyle/>
          <a:p>
            <a:r>
              <a:rPr lang="en-US" sz="4200" dirty="0"/>
              <a:t>Simulation of a </a:t>
            </a:r>
            <a:r>
              <a:rPr lang="en-US" sz="4200" dirty="0" smtClean="0"/>
              <a:t>cochlear </a:t>
            </a:r>
            <a:r>
              <a:rPr lang="en-US" sz="4200" dirty="0"/>
              <a:t>implant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000" dirty="0" smtClean="0"/>
              <a:t>Vocoded Speech</a:t>
            </a:r>
            <a:endParaRPr lang="en-US" sz="2000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04800" y="6172200"/>
            <a:ext cx="6553200" cy="609600"/>
          </a:xfrm>
        </p:spPr>
        <p:txBody>
          <a:bodyPr>
            <a:no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Helvetica Neue Light" charset="0"/>
              </a:rPr>
              <a:t>Shannon, </a:t>
            </a:r>
            <a:r>
              <a:rPr lang="en-US" dirty="0" err="1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Helvetica Neue Light" charset="0"/>
              </a:rPr>
              <a:t>Zeng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Helvetica Neue Light" charset="0"/>
              </a:rPr>
              <a:t>, </a:t>
            </a:r>
            <a:r>
              <a:rPr lang="en-US" dirty="0" err="1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Helvetica Neue Light" charset="0"/>
              </a:rPr>
              <a:t>Kamath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Helvetica Neue Light" charset="0"/>
              </a:rPr>
              <a:t>, </a:t>
            </a:r>
            <a:r>
              <a:rPr lang="en-US" dirty="0" err="1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Helvetica Neue Light" charset="0"/>
              </a:rPr>
              <a:t>Wygonski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Helvetica Neue Light" charset="0"/>
              </a:rPr>
              <a:t> &amp; </a:t>
            </a:r>
            <a:r>
              <a:rPr lang="en-US" dirty="0" err="1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Helvetica Neue Light" charset="0"/>
              </a:rPr>
              <a:t>Ekelid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Helvetica Neue Light" charset="0"/>
              </a:rPr>
              <a:t> (1995, </a:t>
            </a:r>
            <a:r>
              <a:rPr lang="en-US" i="1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Helvetica Neue Light" charset="0"/>
              </a:rPr>
              <a:t>Science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Helvetica Neue Light" charset="0"/>
              </a:rPr>
              <a:t>)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Helvetica Neue Light" charset="0"/>
              </a:rPr>
              <a:t>Figure from: </a:t>
            </a:r>
            <a:r>
              <a:rPr lang="en-US" dirty="0" err="1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Helvetica Neue Light" charset="0"/>
              </a:rPr>
              <a:t>Peelle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Helvetica Neue Light" charset="0"/>
              </a:rPr>
              <a:t> &amp; Davis (2012, Fro</a:t>
            </a:r>
            <a:r>
              <a:rPr lang="en-US" i="1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Helvetica Neue Light" charset="0"/>
              </a:rPr>
              <a:t>ntiers in Language Sciences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Helvetica Neue Light" charset="0"/>
              </a:rPr>
              <a:t>)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ea typeface="ＭＳ Ｐゴシック" charset="0"/>
              <a:cs typeface="Helvetica Neue Light" charset="0"/>
            </a:endParaRPr>
          </a:p>
        </p:txBody>
      </p:sp>
      <p:pic>
        <p:nvPicPr>
          <p:cNvPr id="16390" name="BC2FB8CD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791200"/>
            <a:ext cx="736699" cy="736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50" r="3515"/>
          <a:stretch/>
        </p:blipFill>
        <p:spPr>
          <a:xfrm>
            <a:off x="304800" y="1600200"/>
            <a:ext cx="8534580" cy="417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25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53" fill="hold"/>
                                        <p:tgtEl>
                                          <p:spTgt spid="163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39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6324600" cy="1325562"/>
          </a:xfrm>
          <a:ln/>
        </p:spPr>
        <p:txBody>
          <a:bodyPr>
            <a:normAutofit fontScale="90000"/>
          </a:bodyPr>
          <a:lstStyle/>
          <a:p>
            <a:r>
              <a:rPr lang="en-US" dirty="0" smtClean="0"/>
              <a:t>Brain areas responding to intelligible speech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000" dirty="0" smtClean="0"/>
              <a:t>Vocoded Speech</a:t>
            </a:r>
            <a:endParaRPr lang="en-US" sz="2000" dirty="0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body" sz="quarter" idx="10"/>
          </p:nvPr>
        </p:nvSpPr>
        <p:spPr>
          <a:xfrm>
            <a:off x="304800" y="6211669"/>
            <a:ext cx="5562600" cy="533400"/>
          </a:xfrm>
          <a:ln/>
        </p:spPr>
        <p:txBody>
          <a:bodyPr>
            <a:noAutofit/>
          </a:bodyPr>
          <a:lstStyle/>
          <a:p>
            <a:r>
              <a:rPr lang="en-US" sz="1800" dirty="0" err="1" smtClean="0"/>
              <a:t>Peelle</a:t>
            </a:r>
            <a:r>
              <a:rPr lang="en-US" sz="1800" dirty="0" smtClean="0"/>
              <a:t> &amp; Davis </a:t>
            </a:r>
            <a:br>
              <a:rPr lang="en-US" sz="1800" dirty="0" smtClean="0"/>
            </a:br>
            <a:r>
              <a:rPr lang="en-US" sz="1800" dirty="0" smtClean="0"/>
              <a:t>(2012, </a:t>
            </a:r>
            <a:r>
              <a:rPr lang="en-US" sz="1800" i="1" dirty="0" smtClean="0"/>
              <a:t>Frontiers in Language Sciences</a:t>
            </a:r>
            <a:r>
              <a:rPr lang="en-US" sz="1800" dirty="0" smtClean="0"/>
              <a:t>)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600200"/>
            <a:ext cx="4633732" cy="4537993"/>
          </a:xfrm>
          <a:prstGeom prst="rect">
            <a:avLst/>
          </a:prstGeom>
          <a:solidFill>
            <a:srgbClr val="FFFFFF"/>
          </a:solidFill>
        </p:spPr>
      </p:pic>
      <p:grpSp>
        <p:nvGrpSpPr>
          <p:cNvPr id="5" name="Group 4"/>
          <p:cNvGrpSpPr/>
          <p:nvPr/>
        </p:nvGrpSpPr>
        <p:grpSpPr>
          <a:xfrm>
            <a:off x="5029200" y="1952980"/>
            <a:ext cx="3964621" cy="2971800"/>
            <a:chOff x="3162300" y="1840838"/>
            <a:chExt cx="5981700" cy="4483762"/>
          </a:xfrm>
        </p:grpSpPr>
        <p:pic>
          <p:nvPicPr>
            <p:cNvPr id="12" name="Picture 21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2300" y="1840838"/>
              <a:ext cx="5981700" cy="4483762"/>
            </a:xfrm>
            <a:prstGeom prst="rect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AutoShape 22"/>
            <p:cNvSpPr>
              <a:spLocks/>
            </p:cNvSpPr>
            <p:nvPr/>
          </p:nvSpPr>
          <p:spPr bwMode="auto">
            <a:xfrm rot="19856724">
              <a:off x="6564797" y="3473579"/>
              <a:ext cx="1296873" cy="854529"/>
            </a:xfrm>
            <a:prstGeom prst="rightArrow">
              <a:avLst>
                <a:gd name="adj1" fmla="val 32000"/>
                <a:gd name="adj2" fmla="val 51769"/>
              </a:avLst>
            </a:prstGeom>
            <a:noFill/>
            <a:ln w="508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1016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" name="AutoShape 23"/>
            <p:cNvSpPr>
              <a:spLocks/>
            </p:cNvSpPr>
            <p:nvPr/>
          </p:nvSpPr>
          <p:spPr bwMode="auto">
            <a:xfrm rot="8140924">
              <a:off x="5257507" y="4382093"/>
              <a:ext cx="1296873" cy="854529"/>
            </a:xfrm>
            <a:prstGeom prst="rightArrow">
              <a:avLst>
                <a:gd name="adj1" fmla="val 32000"/>
                <a:gd name="adj2" fmla="val 51769"/>
              </a:avLst>
            </a:prstGeom>
            <a:noFill/>
            <a:ln w="508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1016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295900" y="5269838"/>
              <a:ext cx="890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ventral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682175" y="3745838"/>
              <a:ext cx="8133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dorsal</a:t>
              </a:r>
              <a:endParaRPr lang="en-US" dirty="0"/>
            </a:p>
          </p:txBody>
        </p:sp>
      </p:grpSp>
      <p:sp>
        <p:nvSpPr>
          <p:cNvPr id="7" name="Rectangle 6"/>
          <p:cNvSpPr/>
          <p:nvPr/>
        </p:nvSpPr>
        <p:spPr>
          <a:xfrm>
            <a:off x="5029200" y="62116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Davis &amp; </a:t>
            </a:r>
            <a:r>
              <a:rPr lang="en-US" dirty="0" err="1"/>
              <a:t>Johnsrude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/>
              <a:t>2003, </a:t>
            </a:r>
            <a:r>
              <a:rPr lang="en-US" i="1" dirty="0"/>
              <a:t>J. Neuroscience)</a:t>
            </a:r>
          </a:p>
        </p:txBody>
      </p:sp>
      <p:pic>
        <p:nvPicPr>
          <p:cNvPr id="23" name="Picture 2"/>
          <p:cNvPicPr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84874" y="5029200"/>
            <a:ext cx="2211480" cy="1190980"/>
          </a:xfrm>
          <a:prstGeom prst="rect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06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 fontScale="90000"/>
          </a:bodyPr>
          <a:lstStyle/>
          <a:p>
            <a:r>
              <a:rPr lang="en-US" dirty="0" smtClean="0"/>
              <a:t>Neural responses to intelligible speech </a:t>
            </a:r>
            <a:r>
              <a:rPr lang="en-US" b="0" dirty="0" smtClean="0"/>
              <a:t>(MEG)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000" dirty="0" smtClean="0"/>
              <a:t>Vocoded Speech</a:t>
            </a:r>
            <a:endParaRPr lang="en-US" sz="2000" dirty="0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body" sz="quarter" idx="10"/>
          </p:nvPr>
        </p:nvSpPr>
        <p:spPr>
          <a:ln/>
        </p:spPr>
        <p:txBody>
          <a:bodyPr>
            <a:normAutofit/>
          </a:bodyPr>
          <a:lstStyle/>
          <a:p>
            <a:r>
              <a:rPr lang="en-US" dirty="0" err="1" smtClean="0"/>
              <a:t>Peelle</a:t>
            </a:r>
            <a:r>
              <a:rPr lang="en-US" dirty="0" smtClean="0"/>
              <a:t>, Gross &amp; Davis (2013, </a:t>
            </a:r>
            <a:r>
              <a:rPr lang="en-US" i="1" dirty="0" smtClean="0"/>
              <a:t>Cerebral Cortex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" name="Rectangle 9"/>
          <p:cNvSpPr>
            <a:spLocks/>
          </p:cNvSpPr>
          <p:nvPr/>
        </p:nvSpPr>
        <p:spPr bwMode="auto">
          <a:xfrm>
            <a:off x="228600" y="1600200"/>
            <a:ext cx="8382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/>
          <a:lstStyle/>
          <a:p>
            <a:pPr algn="l">
              <a:spcBef>
                <a:spcPts val="1438"/>
              </a:spcBef>
            </a:pPr>
            <a:r>
              <a:rPr lang="en-GB" sz="28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Arial" charset="0"/>
                <a:sym typeface="Arial" charset="0"/>
              </a:rPr>
              <a:t>Oscillatory coupling between </a:t>
            </a:r>
            <a:r>
              <a:rPr lang="en-GB" sz="2800" dirty="0" smtClean="0">
                <a:solidFill>
                  <a:srgbClr val="0000FF"/>
                </a:solidFill>
                <a:effectLst/>
                <a:latin typeface="Arial" charset="0"/>
                <a:ea typeface="ＭＳ Ｐゴシック" charset="0"/>
                <a:cs typeface="Arial" charset="0"/>
                <a:sym typeface="Arial" charset="0"/>
              </a:rPr>
              <a:t>speech</a:t>
            </a:r>
            <a:r>
              <a:rPr lang="en-GB" sz="28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Arial" charset="0"/>
                <a:sym typeface="Arial" charset="0"/>
              </a:rPr>
              <a:t> and </a:t>
            </a:r>
            <a:r>
              <a:rPr lang="en-GB" sz="2800" dirty="0" smtClean="0">
                <a:solidFill>
                  <a:srgbClr val="FF0000"/>
                </a:solidFill>
                <a:effectLst/>
                <a:latin typeface="Arial" charset="0"/>
                <a:ea typeface="ＭＳ Ｐゴシック" charset="0"/>
                <a:cs typeface="Arial" charset="0"/>
                <a:sym typeface="Arial" charset="0"/>
              </a:rPr>
              <a:t>brain </a:t>
            </a:r>
            <a:r>
              <a:rPr lang="en-GB" sz="2800" dirty="0" smtClean="0">
                <a:effectLst/>
                <a:latin typeface="Arial" charset="0"/>
                <a:ea typeface="ＭＳ Ｐゴシック" charset="0"/>
                <a:cs typeface="Arial" charset="0"/>
                <a:sym typeface="Arial" charset="0"/>
              </a:rPr>
              <a:t>measured with</a:t>
            </a:r>
            <a:br>
              <a:rPr lang="en-GB" sz="2800" dirty="0" smtClean="0">
                <a:effectLst/>
                <a:latin typeface="Arial" charset="0"/>
                <a:ea typeface="ＭＳ Ｐゴシック" charset="0"/>
                <a:cs typeface="Arial" charset="0"/>
                <a:sym typeface="Arial" charset="0"/>
              </a:rPr>
            </a:br>
            <a:r>
              <a:rPr lang="en-GB" sz="2800" dirty="0" smtClean="0">
                <a:effectLst/>
                <a:latin typeface="Arial" charset="0"/>
                <a:ea typeface="ＭＳ Ｐゴシック" charset="0"/>
                <a:cs typeface="Arial" charset="0"/>
                <a:sym typeface="Arial" charset="0"/>
              </a:rPr>
              <a:t>DICS</a:t>
            </a:r>
            <a:br>
              <a:rPr lang="en-GB" sz="2800" dirty="0" smtClean="0">
                <a:effectLst/>
                <a:latin typeface="Arial" charset="0"/>
                <a:ea typeface="ＭＳ Ｐゴシック" charset="0"/>
                <a:cs typeface="Arial" charset="0"/>
                <a:sym typeface="Arial" charset="0"/>
              </a:rPr>
            </a:br>
            <a:r>
              <a:rPr lang="en-GB" dirty="0" smtClean="0">
                <a:effectLst/>
                <a:latin typeface="Arial" charset="0"/>
                <a:ea typeface="ＭＳ Ｐゴシック" charset="0"/>
                <a:cs typeface="Arial" charset="0"/>
                <a:sym typeface="Arial" charset="0"/>
              </a:rPr>
              <a:t>(Gross et al, 2000; 2001)</a:t>
            </a:r>
            <a:endParaRPr lang="en-US" sz="2800" dirty="0">
              <a:effectLst/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sp>
        <p:nvSpPr>
          <p:cNvPr id="12" name="Freeform 20"/>
          <p:cNvSpPr>
            <a:spLocks/>
          </p:cNvSpPr>
          <p:nvPr/>
        </p:nvSpPr>
        <p:spPr bwMode="auto">
          <a:xfrm rot="4079999">
            <a:off x="1602931" y="2453987"/>
            <a:ext cx="869209" cy="3188301"/>
          </a:xfrm>
          <a:custGeom>
            <a:avLst/>
            <a:gdLst>
              <a:gd name="T0" fmla="+- 0 19733 8683"/>
              <a:gd name="T1" fmla="*/ T0 w 12917"/>
              <a:gd name="T2" fmla="*/ 21600 h 21600"/>
              <a:gd name="T3" fmla="+- 0 21600 8683"/>
              <a:gd name="T4" fmla="*/ T3 w 12917"/>
              <a:gd name="T5" fmla="*/ 0 h 21600"/>
            </a:gdLst>
            <a:ahLst/>
            <a:cxnLst>
              <a:cxn ang="0">
                <a:pos x="T1" y="T2"/>
              </a:cxn>
              <a:cxn ang="0">
                <a:pos x="T4" y="T5"/>
              </a:cxn>
            </a:cxnLst>
            <a:rect l="0" t="0" r="r" b="b"/>
            <a:pathLst>
              <a:path w="12917" h="21600">
                <a:moveTo>
                  <a:pt x="11050" y="21600"/>
                </a:moveTo>
                <a:cubicBezTo>
                  <a:pt x="1183" y="11658"/>
                  <a:pt x="-8683" y="1715"/>
                  <a:pt x="12917" y="0"/>
                </a:cubicBezTo>
              </a:path>
            </a:pathLst>
          </a:custGeom>
          <a:noFill/>
          <a:ln w="38100" cap="flat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17" name="Group 10"/>
          <p:cNvGrpSpPr>
            <a:grpSpLocks/>
          </p:cNvGrpSpPr>
          <p:nvPr/>
        </p:nvGrpSpPr>
        <p:grpSpPr bwMode="auto">
          <a:xfrm>
            <a:off x="2971800" y="2133600"/>
            <a:ext cx="5791196" cy="4330700"/>
            <a:chOff x="0" y="0"/>
            <a:chExt cx="4675" cy="3496"/>
          </a:xfrm>
        </p:grpSpPr>
        <p:pic>
          <p:nvPicPr>
            <p:cNvPr id="18" name="Picture 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661" cy="3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9" name="Rectangle 8"/>
            <p:cNvSpPr>
              <a:spLocks/>
            </p:cNvSpPr>
            <p:nvPr/>
          </p:nvSpPr>
          <p:spPr bwMode="auto">
            <a:xfrm>
              <a:off x="802" y="123"/>
              <a:ext cx="1832" cy="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8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Low Coherence</a:t>
              </a:r>
            </a:p>
          </p:txBody>
        </p:sp>
        <p:sp>
          <p:nvSpPr>
            <p:cNvPr id="20" name="Rectangle 9"/>
            <p:cNvSpPr>
              <a:spLocks/>
            </p:cNvSpPr>
            <p:nvPr/>
          </p:nvSpPr>
          <p:spPr bwMode="auto">
            <a:xfrm>
              <a:off x="2789" y="123"/>
              <a:ext cx="1886" cy="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8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High Coherence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6600" y="-1"/>
            <a:ext cx="1143000" cy="14021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4112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 fontScale="90000"/>
          </a:bodyPr>
          <a:lstStyle/>
          <a:p>
            <a:r>
              <a:rPr lang="en-US" dirty="0" smtClean="0"/>
              <a:t>Neural responses to intelligible speech </a:t>
            </a:r>
            <a:r>
              <a:rPr lang="en-US" b="0" dirty="0" smtClean="0"/>
              <a:t>(MEG)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000" dirty="0" smtClean="0"/>
              <a:t>Vocoded Speech</a:t>
            </a:r>
            <a:endParaRPr lang="en-US" sz="2000" dirty="0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body" sz="quarter" idx="10"/>
          </p:nvPr>
        </p:nvSpPr>
        <p:spPr>
          <a:ln/>
        </p:spPr>
        <p:txBody>
          <a:bodyPr>
            <a:normAutofit/>
          </a:bodyPr>
          <a:lstStyle/>
          <a:p>
            <a:r>
              <a:rPr lang="en-US" dirty="0" err="1"/>
              <a:t>Peelle</a:t>
            </a:r>
            <a:r>
              <a:rPr lang="en-US" dirty="0"/>
              <a:t>, Gross &amp; Davis (2013, </a:t>
            </a:r>
            <a:r>
              <a:rPr lang="en-US" i="1" dirty="0"/>
              <a:t>Cerebral Cortex</a:t>
            </a:r>
            <a:r>
              <a:rPr lang="en-US" dirty="0"/>
              <a:t>)</a:t>
            </a:r>
          </a:p>
        </p:txBody>
      </p:sp>
      <p:sp>
        <p:nvSpPr>
          <p:cNvPr id="5" name="Rectangle 9"/>
          <p:cNvSpPr>
            <a:spLocks/>
          </p:cNvSpPr>
          <p:nvPr/>
        </p:nvSpPr>
        <p:spPr bwMode="auto">
          <a:xfrm>
            <a:off x="228600" y="1460500"/>
            <a:ext cx="9220200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/>
          <a:lstStyle/>
          <a:p>
            <a:pPr algn="l">
              <a:spcBef>
                <a:spcPts val="1438"/>
              </a:spcBef>
            </a:pPr>
            <a:r>
              <a:rPr lang="en-GB" sz="28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Arial" charset="0"/>
                <a:sym typeface="Arial" charset="0"/>
              </a:rPr>
              <a:t>4-7Hz oscillations in </a:t>
            </a:r>
            <a:r>
              <a:rPr lang="en-GB" sz="2800" dirty="0" smtClean="0">
                <a:latin typeface="Arial" charset="0"/>
                <a:ea typeface="ＭＳ Ｐゴシック" charset="0"/>
                <a:cs typeface="Arial" charset="0"/>
                <a:sym typeface="Arial" charset="0"/>
              </a:rPr>
              <a:t>vocoded </a:t>
            </a:r>
            <a:r>
              <a:rPr lang="en-GB" sz="28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Arial" charset="0"/>
                <a:sym typeface="Arial" charset="0"/>
              </a:rPr>
              <a:t>speech… </a:t>
            </a:r>
            <a:endParaRPr lang="en-US" sz="2800" dirty="0">
              <a:solidFill>
                <a:srgbClr val="FF0000"/>
              </a:solidFill>
              <a:effectLst/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67200" y="2057400"/>
            <a:ext cx="2895600" cy="4568214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3" name="177B015F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529666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E6B4FB72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407833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995BE80B.WAV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286000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D90628FF.WAV">
            <a:hlinkClick r:id="" action="ppaction://media"/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651500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9600" y="2133600"/>
            <a:ext cx="2133600" cy="4229768"/>
          </a:xfrm>
          <a:prstGeom prst="rect">
            <a:avLst/>
          </a:prstGeom>
          <a:solidFill>
            <a:srgbClr val="FFFFFF"/>
          </a:solidFill>
          <a:ln w="76200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8519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8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28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28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28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ur Decisions by Verne Harnish">
  <a:themeElements>
    <a:clrScheme name="Four Decisions">
      <a:dk1>
        <a:sysClr val="windowText" lastClr="000000"/>
      </a:dk1>
      <a:lt1>
        <a:sysClr val="window" lastClr="FFFFFF"/>
      </a:lt1>
      <a:dk2>
        <a:srgbClr val="0C0D0D"/>
      </a:dk2>
      <a:lt2>
        <a:srgbClr val="EAEAEA"/>
      </a:lt2>
      <a:accent1>
        <a:srgbClr val="DA8C2B"/>
      </a:accent1>
      <a:accent2>
        <a:srgbClr val="5A8A98"/>
      </a:accent2>
      <a:accent3>
        <a:srgbClr val="6D4D26"/>
      </a:accent3>
      <a:accent4>
        <a:srgbClr val="99CC00"/>
      </a:accent4>
      <a:accent5>
        <a:srgbClr val="800080"/>
      </a:accent5>
      <a:accent6>
        <a:srgbClr val="F4DA12"/>
      </a:accent6>
      <a:hlink>
        <a:srgbClr val="F4DA12"/>
      </a:hlink>
      <a:folHlink>
        <a:srgbClr val="800080"/>
      </a:folHlink>
    </a:clrScheme>
    <a:fontScheme name="Four Decisions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Four Decision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New_VerneHarnish">
      <a:dk1>
        <a:sysClr val="windowText" lastClr="000000"/>
      </a:dk1>
      <a:lt1>
        <a:sysClr val="window" lastClr="FFFFFF"/>
      </a:lt1>
      <a:dk2>
        <a:srgbClr val="0C0D0D"/>
      </a:dk2>
      <a:lt2>
        <a:srgbClr val="EAEAEA"/>
      </a:lt2>
      <a:accent1>
        <a:srgbClr val="DA8C2B"/>
      </a:accent1>
      <a:accent2>
        <a:srgbClr val="5A8A98"/>
      </a:accent2>
      <a:accent3>
        <a:srgbClr val="6D4D26"/>
      </a:accent3>
      <a:accent4>
        <a:srgbClr val="99CC00"/>
      </a:accent4>
      <a:accent5>
        <a:srgbClr val="800080"/>
      </a:accent5>
      <a:accent6>
        <a:srgbClr val="F4DA12"/>
      </a:accent6>
      <a:hlink>
        <a:srgbClr val="F4DA12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NEW_VerneHarnish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New_VerneHarnish">
      <a:dk1>
        <a:sysClr val="windowText" lastClr="000000"/>
      </a:dk1>
      <a:lt1>
        <a:sysClr val="window" lastClr="FFFFFF"/>
      </a:lt1>
      <a:dk2>
        <a:srgbClr val="0C0D0D"/>
      </a:dk2>
      <a:lt2>
        <a:srgbClr val="EAEAEA"/>
      </a:lt2>
      <a:accent1>
        <a:srgbClr val="DA8C2B"/>
      </a:accent1>
      <a:accent2>
        <a:srgbClr val="5A8A98"/>
      </a:accent2>
      <a:accent3>
        <a:srgbClr val="6D4D26"/>
      </a:accent3>
      <a:accent4>
        <a:srgbClr val="99CC00"/>
      </a:accent4>
      <a:accent5>
        <a:srgbClr val="800080"/>
      </a:accent5>
      <a:accent6>
        <a:srgbClr val="F4DA12"/>
      </a:accent6>
      <a:hlink>
        <a:srgbClr val="F4DA12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NEW_VerneHarnish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Four Decisions by Verne Harnish.potx</Template>
  <TotalTime>5212</TotalTime>
  <Words>1281</Words>
  <Application>Microsoft Macintosh PowerPoint</Application>
  <PresentationFormat>On-screen Show (4:3)</PresentationFormat>
  <Paragraphs>351</Paragraphs>
  <Slides>41</Slides>
  <Notes>16</Notes>
  <HiddenSlides>0</HiddenSlides>
  <MMClips>15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Four Decisions by Verne Harnish</vt:lpstr>
      <vt:lpstr>Neural predictions supporting speech comprehension</vt:lpstr>
      <vt:lpstr>“Prediction is very difficult,  especially about the future”</vt:lpstr>
      <vt:lpstr>PowerPoint Presentation</vt:lpstr>
      <vt:lpstr>PowerPoint Presentation</vt:lpstr>
      <vt:lpstr>Simulation of a cochlear implant</vt:lpstr>
      <vt:lpstr>Simulation of a cochlear implant</vt:lpstr>
      <vt:lpstr>Brain areas responding to intelligible speech</vt:lpstr>
      <vt:lpstr>Neural responses to intelligible speech (MEG)</vt:lpstr>
      <vt:lpstr>Neural responses to intelligible speech (MEG)</vt:lpstr>
      <vt:lpstr>Neural responses to intelligible speech (MEG)</vt:lpstr>
      <vt:lpstr>Perceptual learning</vt:lpstr>
      <vt:lpstr>Perceptual learning</vt:lpstr>
      <vt:lpstr>Perceptual learning</vt:lpstr>
      <vt:lpstr>Predicting spoken words</vt:lpstr>
      <vt:lpstr>Predicting spoken words</vt:lpstr>
      <vt:lpstr>Predicting spoken words</vt:lpstr>
      <vt:lpstr>Predicting spoken words</vt:lpstr>
      <vt:lpstr>PowerPoint Presentation</vt:lpstr>
      <vt:lpstr>PowerPoint Presentation</vt:lpstr>
      <vt:lpstr>Spoken words/pseudowords  (meta-analysis,11 PET/fMRI studies)</vt:lpstr>
      <vt:lpstr>Recognising spoken words (cf. Cohort / TRACE / etc)</vt:lpstr>
      <vt:lpstr>Recognising spoken words (cf. Cohort / TRACE / etc)</vt:lpstr>
      <vt:lpstr>Learning a new word</vt:lpstr>
      <vt:lpstr>Learning a new word</vt:lpstr>
      <vt:lpstr>Learning a new word</vt:lpstr>
      <vt:lpstr>Predictive coding account of spoken word recognition</vt:lpstr>
      <vt:lpstr>PowerPoint Presentation</vt:lpstr>
      <vt:lpstr>http://www.bergerandwyse.com/</vt:lpstr>
      <vt:lpstr>Ambiguity resolution as a neural marker of comprehension</vt:lpstr>
      <vt:lpstr>Ambiguity resolution as a neural marker of comprehension</vt:lpstr>
      <vt:lpstr>A neural marker of  speech comprehension?</vt:lpstr>
      <vt:lpstr>A neural marker of  speech comprehension?</vt:lpstr>
      <vt:lpstr>A neural marker of  speech comprehension?</vt:lpstr>
      <vt:lpstr>A neural marker of  speech comprehension?</vt:lpstr>
      <vt:lpstr>A neural marker for speech comprehension?</vt:lpstr>
      <vt:lpstr>Time-resolved fMRI (ISSS) </vt:lpstr>
      <vt:lpstr>Prediction and ambiguity resolution</vt:lpstr>
      <vt:lpstr>Prediction and ambiguity resolution</vt:lpstr>
      <vt:lpstr>Prediction and ambiguity resolution</vt:lpstr>
      <vt:lpstr>PowerPoint Presentation</vt:lpstr>
      <vt:lpstr>Thank you: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 Decisions Driving Growth</dc:title>
  <dc:subject/>
  <dc:creator/>
  <cp:keywords/>
  <dc:description/>
  <cp:lastModifiedBy>Jane Walsh</cp:lastModifiedBy>
  <cp:revision>230</cp:revision>
  <cp:lastPrinted>2011-10-28T10:24:45Z</cp:lastPrinted>
  <dcterms:created xsi:type="dcterms:W3CDTF">2010-05-17T01:03:36Z</dcterms:created>
  <dcterms:modified xsi:type="dcterms:W3CDTF">2013-10-14T16:34:08Z</dcterms:modified>
  <cp:category/>
</cp:coreProperties>
</file>