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64" r:id="rId2"/>
    <p:sldId id="268" r:id="rId3"/>
    <p:sldId id="263" r:id="rId4"/>
    <p:sldId id="269" r:id="rId5"/>
    <p:sldId id="262" r:id="rId6"/>
    <p:sldId id="270" r:id="rId7"/>
    <p:sldId id="258" r:id="rId8"/>
    <p:sldId id="271" r:id="rId9"/>
    <p:sldId id="256" r:id="rId10"/>
    <p:sldId id="272" r:id="rId11"/>
    <p:sldId id="265" r:id="rId12"/>
    <p:sldId id="273" r:id="rId13"/>
    <p:sldId id="261" r:id="rId14"/>
    <p:sldId id="274" r:id="rId15"/>
    <p:sldId id="260" r:id="rId16"/>
    <p:sldId id="275" r:id="rId17"/>
    <p:sldId id="277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D28E"/>
    <a:srgbClr val="A8DCC1"/>
    <a:srgbClr val="73C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3CEB1-0D59-4321-96F7-63BA6DE2637B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0D70E-1F17-4341-B37A-20D9DAF71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58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kumimoji="0" lang="en-US" altLang="ja-JP" sz="2200" smtClean="0">
              <a:latin typeface="Lucida Grande" charset="0"/>
              <a:ea typeface="ＭＳ Ｐゴシック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84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9B8A-F598-474B-8862-0B14F780114C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AB31-5294-48B0-963B-45759A0DB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9B8A-F598-474B-8862-0B14F780114C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AB31-5294-48B0-963B-45759A0DB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9B8A-F598-474B-8862-0B14F780114C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AB31-5294-48B0-963B-45759A0DB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9B8A-F598-474B-8862-0B14F780114C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AB31-5294-48B0-963B-45759A0DB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9B8A-F598-474B-8862-0B14F780114C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AB31-5294-48B0-963B-45759A0DB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9B8A-F598-474B-8862-0B14F780114C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AB31-5294-48B0-963B-45759A0DB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9B8A-F598-474B-8862-0B14F780114C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AB31-5294-48B0-963B-45759A0DB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9B8A-F598-474B-8862-0B14F780114C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AB31-5294-48B0-963B-45759A0DB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9B8A-F598-474B-8862-0B14F780114C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AB31-5294-48B0-963B-45759A0DB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9B8A-F598-474B-8862-0B14F780114C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AB31-5294-48B0-963B-45759A0DB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9B8A-F598-474B-8862-0B14F780114C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AB31-5294-48B0-963B-45759A0DB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19B8A-F598-474B-8862-0B14F780114C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4AB31-5294-48B0-963B-45759A0DB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04800" y="2133600"/>
            <a:ext cx="5562600" cy="35086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600" dirty="0" smtClean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One </a:t>
            </a:r>
          </a:p>
          <a:p>
            <a:r>
              <a:rPr lang="en-US" sz="6600" dirty="0" smtClean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minute madness</a:t>
            </a:r>
          </a:p>
          <a:p>
            <a:endParaRPr lang="en-US" sz="2400" dirty="0" smtClean="0">
              <a:ln w="6350">
                <a:noFill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638800" y="0"/>
            <a:ext cx="35052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6553200" y="2008389"/>
            <a:ext cx="1676400" cy="212217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/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KEEP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CALM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AND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SPEAK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FASTER!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Grafik 1" descr="crown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4700" y="1972508"/>
            <a:ext cx="533400" cy="487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ce_100_logo_landsca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4572000"/>
            <a:ext cx="2819400" cy="1990725"/>
          </a:xfrm>
          <a:prstGeom prst="rect">
            <a:avLst/>
          </a:prstGeom>
        </p:spPr>
      </p:pic>
      <p:pic>
        <p:nvPicPr>
          <p:cNvPr id="8" name="Grafik 7" descr="University of Cambrid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4267200"/>
            <a:ext cx="2664461" cy="7760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9" name="Grafik 8" descr="Cambridge-Language-Sciences-logo-we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6096000"/>
            <a:ext cx="4324350" cy="55245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228600" y="1295400"/>
            <a:ext cx="701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6350">
                  <a:noFill/>
                </a:ln>
                <a:solidFill>
                  <a:schemeClr val="bg1"/>
                </a:solidFill>
              </a:rPr>
              <a:t>Language Sciences in the 21</a:t>
            </a:r>
            <a:r>
              <a:rPr lang="en-US" sz="2000" b="1" baseline="30000" dirty="0" smtClean="0">
                <a:ln w="6350">
                  <a:noFill/>
                </a:ln>
                <a:solidFill>
                  <a:schemeClr val="bg1"/>
                </a:solidFill>
              </a:rPr>
              <a:t>st</a:t>
            </a:r>
            <a:r>
              <a:rPr lang="en-US" sz="2000" b="1" dirty="0" smtClean="0">
                <a:ln w="6350">
                  <a:noFill/>
                </a:ln>
                <a:solidFill>
                  <a:schemeClr val="bg1"/>
                </a:solidFill>
              </a:rPr>
              <a:t> century, Cambridge 3-4 October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47835" y="2819400"/>
            <a:ext cx="5562600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dirty="0" smtClean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Georg </a:t>
            </a:r>
            <a:r>
              <a:rPr lang="en-US" sz="4400" dirty="0" err="1" smtClean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Höhn</a:t>
            </a:r>
            <a:endParaRPr lang="en-US" sz="4400" dirty="0" smtClean="0">
              <a:ln w="6350">
                <a:noFill/>
              </a:ln>
              <a:solidFill>
                <a:schemeClr val="tx2">
                  <a:lumMod val="75000"/>
                </a:schemeClr>
              </a:solidFill>
              <a:latin typeface="Cooper Black" pitchFamily="18" charset="0"/>
            </a:endParaRPr>
          </a:p>
          <a:p>
            <a:r>
              <a:rPr lang="en-US" dirty="0" smtClean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Department of Theoretical and Applied Linguistics</a:t>
            </a:r>
          </a:p>
          <a:p>
            <a:r>
              <a:rPr lang="en-US" dirty="0" smtClean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University of Cambridge</a:t>
            </a:r>
            <a:endParaRPr lang="en-US" dirty="0" smtClean="0">
              <a:ln w="6350">
                <a:noFill/>
              </a:ln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endParaRPr lang="en-US" sz="2400" dirty="0" smtClean="0">
              <a:ln w="6350">
                <a:noFill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638800" y="0"/>
            <a:ext cx="35052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6553200" y="1972508"/>
            <a:ext cx="1676400" cy="212217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/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KEEP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CALM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AND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SPEAK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FASTER!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Grafik 1" descr="crown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4700" y="1972508"/>
            <a:ext cx="533400" cy="487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ce_100_logo_landsca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4572000"/>
            <a:ext cx="2819400" cy="1990725"/>
          </a:xfrm>
          <a:prstGeom prst="rect">
            <a:avLst/>
          </a:prstGeom>
        </p:spPr>
      </p:pic>
      <p:pic>
        <p:nvPicPr>
          <p:cNvPr id="8" name="Grafik 7" descr="University of Cambrid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4267200"/>
            <a:ext cx="2664461" cy="7760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9" name="Grafik 8" descr="Cambridge-Language-Sciences-logo-we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6096000"/>
            <a:ext cx="4324350" cy="55245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228600" y="1295400"/>
            <a:ext cx="701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6350">
                  <a:noFill/>
                </a:ln>
                <a:solidFill>
                  <a:schemeClr val="bg1"/>
                </a:solidFill>
              </a:rPr>
              <a:t>Language Sciences in the 21</a:t>
            </a:r>
            <a:r>
              <a:rPr lang="en-US" sz="2000" b="1" baseline="30000" dirty="0" smtClean="0">
                <a:ln w="6350">
                  <a:noFill/>
                </a:ln>
                <a:solidFill>
                  <a:schemeClr val="bg1"/>
                </a:solidFill>
              </a:rPr>
              <a:t>st</a:t>
            </a:r>
            <a:r>
              <a:rPr lang="en-US" sz="2000" b="1" dirty="0" smtClean="0">
                <a:ln w="6350">
                  <a:noFill/>
                </a:ln>
                <a:solidFill>
                  <a:schemeClr val="bg1"/>
                </a:solidFill>
              </a:rPr>
              <a:t> century, Cambridge 3-4 October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34194"/>
            <a:ext cx="9101138" cy="682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60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47835" y="2819400"/>
            <a:ext cx="5562600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dirty="0" smtClean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Jessica </a:t>
            </a:r>
            <a:r>
              <a:rPr lang="en-US" sz="4400" dirty="0" err="1" smtClean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Soltys</a:t>
            </a:r>
            <a:endParaRPr lang="en-US" sz="4400" dirty="0" smtClean="0">
              <a:ln w="6350">
                <a:noFill/>
              </a:ln>
              <a:solidFill>
                <a:schemeClr val="tx2">
                  <a:lumMod val="75000"/>
                </a:schemeClr>
              </a:solidFill>
              <a:latin typeface="Cooper Black" pitchFamily="18" charset="0"/>
            </a:endParaRPr>
          </a:p>
          <a:p>
            <a:r>
              <a:rPr lang="en-US" dirty="0" smtClean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Department of Theoretical and Applied Linguistics</a:t>
            </a:r>
          </a:p>
          <a:p>
            <a:r>
              <a:rPr lang="en-US" dirty="0" smtClean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University of Cambridge</a:t>
            </a:r>
            <a:endParaRPr lang="en-US" dirty="0" smtClean="0">
              <a:ln w="6350">
                <a:noFill/>
              </a:ln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endParaRPr lang="en-US" sz="2400" dirty="0" smtClean="0">
              <a:ln w="6350">
                <a:noFill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638800" y="0"/>
            <a:ext cx="35052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6553200" y="1972508"/>
            <a:ext cx="1676400" cy="212217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/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KEEP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CALM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AND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SPEAK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FASTER!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Grafik 1" descr="crown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4700" y="1972508"/>
            <a:ext cx="533400" cy="487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ce_100_logo_landsca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4572000"/>
            <a:ext cx="2819400" cy="1990725"/>
          </a:xfrm>
          <a:prstGeom prst="rect">
            <a:avLst/>
          </a:prstGeom>
        </p:spPr>
      </p:pic>
      <p:pic>
        <p:nvPicPr>
          <p:cNvPr id="8" name="Grafik 7" descr="University of Cambrid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4267200"/>
            <a:ext cx="2664461" cy="7760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9" name="Grafik 8" descr="Cambridge-Language-Sciences-logo-we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6096000"/>
            <a:ext cx="4324350" cy="55245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228600" y="1295400"/>
            <a:ext cx="701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6350">
                  <a:noFill/>
                </a:ln>
                <a:solidFill>
                  <a:schemeClr val="bg1"/>
                </a:solidFill>
              </a:rPr>
              <a:t>Language Sciences in the 21</a:t>
            </a:r>
            <a:r>
              <a:rPr lang="en-US" sz="2000" b="1" baseline="30000" dirty="0" smtClean="0">
                <a:ln w="6350">
                  <a:noFill/>
                </a:ln>
                <a:solidFill>
                  <a:schemeClr val="bg1"/>
                </a:solidFill>
              </a:rPr>
              <a:t>st</a:t>
            </a:r>
            <a:r>
              <a:rPr lang="en-US" sz="2000" b="1" dirty="0" smtClean="0">
                <a:ln w="6350">
                  <a:noFill/>
                </a:ln>
                <a:solidFill>
                  <a:schemeClr val="bg1"/>
                </a:solidFill>
              </a:rPr>
              <a:t> century, Cambridge 3-4 October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7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808038"/>
          </a:xfrm>
        </p:spPr>
        <p:txBody>
          <a:bodyPr>
            <a:noAutofit/>
          </a:bodyPr>
          <a:lstStyle/>
          <a:p>
            <a:r>
              <a:rPr lang="en-GB" sz="2600" dirty="0" smtClean="0">
                <a:latin typeface="Arial Black" panose="020B0A04020102020204" pitchFamily="34" charset="0"/>
              </a:rPr>
              <a:t>Politeness and off-record  indirectness</a:t>
            </a:r>
            <a:endParaRPr lang="en-GB" sz="2600" dirty="0">
              <a:latin typeface="Arial Black" panose="020B0A040201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04800" y="1219200"/>
            <a:ext cx="4191000" cy="2286000"/>
          </a:xfrm>
          <a:prstGeom prst="wedgeRoundRectCallout">
            <a:avLst>
              <a:gd name="adj1" fmla="val -35047"/>
              <a:gd name="adj2" fmla="val 8007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57200" y="1219200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I </a:t>
            </a:r>
            <a:r>
              <a:rPr lang="en-US" sz="2400" dirty="0" err="1" smtClean="0">
                <a:solidFill>
                  <a:srgbClr val="FF0000"/>
                </a:solidFill>
                <a:latin typeface="Maiandra GD" panose="020E0502030308020204" pitchFamily="34" charset="0"/>
              </a:rPr>
              <a:t>realise</a:t>
            </a:r>
            <a:r>
              <a:rPr lang="en-US" sz="24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 you're under pressure</a:t>
            </a:r>
            <a:r>
              <a:rPr lang="en-US" sz="2400" dirty="0" smtClean="0">
                <a:latin typeface="Maiandra GD" panose="020E0502030308020204" pitchFamily="34" charset="0"/>
              </a:rPr>
              <a:t>, </a:t>
            </a:r>
            <a:r>
              <a:rPr lang="en-US" sz="24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officer</a:t>
            </a:r>
            <a:r>
              <a:rPr lang="en-US" sz="2400" dirty="0" smtClean="0">
                <a:latin typeface="Maiandra GD" panose="020E0502030308020204" pitchFamily="34" charset="0"/>
              </a:rPr>
              <a:t>, but there's no-one around, and </a:t>
            </a:r>
            <a:r>
              <a:rPr lang="en-US" sz="24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it can't be worth your time to deal with this</a:t>
            </a:r>
            <a:r>
              <a:rPr lang="en-US" sz="2400" dirty="0" smtClean="0">
                <a:latin typeface="Maiandra GD" panose="020E0502030308020204" pitchFamily="34" charset="0"/>
              </a:rPr>
              <a:t>, </a:t>
            </a:r>
            <a:r>
              <a:rPr lang="en-US" sz="2400" b="1" i="1" dirty="0" smtClean="0">
                <a:latin typeface="Maiandra GD" panose="020E0502030308020204" pitchFamily="34" charset="0"/>
              </a:rPr>
              <a:t>when there's lots of paperwork and, well...</a:t>
            </a:r>
            <a:endParaRPr lang="en-GB" sz="2000" b="1" i="1" dirty="0">
              <a:latin typeface="Maiandra GD" panose="020E0502030308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92"/>
          <a:stretch/>
        </p:blipFill>
        <p:spPr>
          <a:xfrm>
            <a:off x="532762" y="4648201"/>
            <a:ext cx="3201681" cy="2013650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 rot="247681">
            <a:off x="6167975" y="3142494"/>
            <a:ext cx="2700925" cy="2097015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400800" y="3581402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Perhaps</a:t>
            </a:r>
            <a:r>
              <a:rPr lang="en-US" sz="2400" dirty="0" smtClean="0">
                <a:latin typeface="Maiandra GD" panose="020E0502030308020204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I could </a:t>
            </a:r>
            <a:r>
              <a:rPr lang="en-US" sz="2400" b="1" i="1" dirty="0" smtClean="0">
                <a:latin typeface="Maiandra GD" panose="020E0502030308020204" pitchFamily="34" charset="0"/>
              </a:rPr>
              <a:t>pay an on-the-spot  fine?</a:t>
            </a:r>
            <a:endParaRPr lang="en-GB" sz="2400" b="1" i="1" dirty="0">
              <a:latin typeface="Maiandra GD" panose="020E0502030308020204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4995946" y="974377"/>
            <a:ext cx="3119356" cy="2073625"/>
          </a:xfrm>
          <a:prstGeom prst="wedgeRectCallout">
            <a:avLst>
              <a:gd name="adj1" fmla="val -9285"/>
              <a:gd name="adj2" fmla="val 6717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5105400" y="117354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400" u="none" strike="noStrike" dirty="0" smtClean="0">
                <a:solidFill>
                  <a:srgbClr val="0070C0"/>
                </a:solidFill>
                <a:effectLst/>
                <a:latin typeface="Maiandra GD" panose="020E0502030308020204" pitchFamily="34" charset="0"/>
              </a:rPr>
              <a:t>Sir</a:t>
            </a:r>
            <a:r>
              <a:rPr lang="en-US" sz="2400" u="none" strike="noStrike" dirty="0" smtClean="0">
                <a:effectLst/>
                <a:latin typeface="Maiandra GD" panose="020E0502030308020204" pitchFamily="34" charset="0"/>
              </a:rPr>
              <a:t>, </a:t>
            </a:r>
            <a:r>
              <a:rPr lang="en-US" sz="2400" u="none" strike="noStrike" dirty="0" smtClean="0">
                <a:solidFill>
                  <a:srgbClr val="0070C0"/>
                </a:solidFill>
                <a:effectLst/>
                <a:latin typeface="Maiandra GD" panose="020E0502030308020204" pitchFamily="34" charset="0"/>
              </a:rPr>
              <a:t>there is no possibility </a:t>
            </a:r>
            <a:r>
              <a:rPr lang="en-US" sz="2400" u="none" strike="noStrike" dirty="0" smtClean="0">
                <a:effectLst/>
                <a:latin typeface="Maiandra GD" panose="020E0502030308020204" pitchFamily="34" charset="0"/>
              </a:rPr>
              <a:t>that </a:t>
            </a:r>
            <a:r>
              <a:rPr lang="en-US" sz="2400" b="1" i="1" u="none" strike="noStrike" dirty="0" smtClean="0">
                <a:effectLst/>
                <a:latin typeface="Maiandra GD" panose="020E0502030308020204" pitchFamily="34" charset="0"/>
              </a:rPr>
              <a:t>you might be able to help me</a:t>
            </a:r>
            <a:r>
              <a:rPr lang="en-US" sz="2400" u="none" strike="noStrike" dirty="0" smtClean="0">
                <a:effectLst/>
                <a:latin typeface="Maiandra GD" panose="020E0502030308020204" pitchFamily="34" charset="0"/>
              </a:rPr>
              <a:t>, </a:t>
            </a:r>
            <a:r>
              <a:rPr lang="en-US" sz="2400" u="none" strike="noStrike" dirty="0" smtClean="0">
                <a:solidFill>
                  <a:srgbClr val="0070C0"/>
                </a:solidFill>
                <a:effectLst/>
                <a:latin typeface="Maiandra GD" panose="020E0502030308020204" pitchFamily="34" charset="0"/>
              </a:rPr>
              <a:t>is there</a:t>
            </a:r>
            <a:r>
              <a:rPr lang="en-US" sz="2400" u="none" strike="noStrike" dirty="0" smtClean="0">
                <a:effectLst/>
                <a:latin typeface="Maiandra GD" panose="020E0502030308020204" pitchFamily="34" charset="0"/>
              </a:rPr>
              <a:t>?</a:t>
            </a:r>
            <a:endParaRPr lang="en-US" sz="2400" b="1" dirty="0">
              <a:solidFill>
                <a:srgbClr val="000000"/>
              </a:solidFill>
              <a:latin typeface="Maiandra GD" panose="020E0502030308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70204" y="2743200"/>
            <a:ext cx="117051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sz="1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0" y="5830856"/>
            <a:ext cx="2743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Jessica Soltys </a:t>
            </a:r>
            <a:r>
              <a:rPr lang="en-GB" sz="2200" dirty="0">
                <a:solidFill>
                  <a:schemeClr val="bg1"/>
                </a:solidFill>
                <a:latin typeface="Arial Narrow" panose="020B0606020202030204" pitchFamily="34" charset="0"/>
              </a:rPr>
              <a:t>j</a:t>
            </a:r>
            <a:r>
              <a:rPr lang="en-GB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ms256@cam.ac.uk</a:t>
            </a:r>
            <a:endParaRPr lang="en-GB" sz="2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250872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47835" y="2819400"/>
            <a:ext cx="5562600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dirty="0" smtClean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Yan Tao</a:t>
            </a:r>
          </a:p>
          <a:p>
            <a:r>
              <a:rPr lang="en-US" dirty="0" smtClean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Department of Theoretical and Applied Linguistics</a:t>
            </a:r>
          </a:p>
          <a:p>
            <a:r>
              <a:rPr lang="en-US" dirty="0" smtClean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University of Cambridge</a:t>
            </a:r>
            <a:endParaRPr lang="en-US" dirty="0" smtClean="0">
              <a:ln w="6350">
                <a:noFill/>
              </a:ln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endParaRPr lang="en-US" sz="2400" dirty="0" smtClean="0">
              <a:ln w="6350">
                <a:noFill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638800" y="0"/>
            <a:ext cx="35052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6553200" y="1972508"/>
            <a:ext cx="1676400" cy="212217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/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KEEP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CALM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AND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SPEAK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FASTER!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Grafik 1" descr="crown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4700" y="1972508"/>
            <a:ext cx="533400" cy="487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ce_100_logo_landsca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4572000"/>
            <a:ext cx="2819400" cy="1990725"/>
          </a:xfrm>
          <a:prstGeom prst="rect">
            <a:avLst/>
          </a:prstGeom>
        </p:spPr>
      </p:pic>
      <p:pic>
        <p:nvPicPr>
          <p:cNvPr id="8" name="Grafik 7" descr="University of Cambrid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4267200"/>
            <a:ext cx="2664461" cy="7760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9" name="Grafik 8" descr="Cambridge-Language-Sciences-logo-we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6096000"/>
            <a:ext cx="4324350" cy="55245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228600" y="1295400"/>
            <a:ext cx="701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6350">
                  <a:noFill/>
                </a:ln>
                <a:solidFill>
                  <a:schemeClr val="bg1"/>
                </a:solidFill>
              </a:rPr>
              <a:t>Language Sciences in the 21</a:t>
            </a:r>
            <a:r>
              <a:rPr lang="en-US" sz="2000" b="1" baseline="30000" dirty="0" smtClean="0">
                <a:ln w="6350">
                  <a:noFill/>
                </a:ln>
                <a:solidFill>
                  <a:schemeClr val="bg1"/>
                </a:solidFill>
              </a:rPr>
              <a:t>st</a:t>
            </a:r>
            <a:r>
              <a:rPr lang="en-US" sz="2000" b="1" dirty="0" smtClean="0">
                <a:ln w="6350">
                  <a:noFill/>
                </a:ln>
                <a:solidFill>
                  <a:schemeClr val="bg1"/>
                </a:solidFill>
              </a:rPr>
              <a:t> century, Cambridge 3-4 October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23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70135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47835" y="2819400"/>
            <a:ext cx="5562600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dirty="0" smtClean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Felix Hill</a:t>
            </a:r>
          </a:p>
          <a:p>
            <a:r>
              <a:rPr lang="en-US" dirty="0" smtClean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Computer Laboratory</a:t>
            </a:r>
            <a:endParaRPr lang="en-US" dirty="0" smtClean="0">
              <a:ln w="6350">
                <a:noFill/>
              </a:ln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en-US" dirty="0" smtClean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University of Cambridge</a:t>
            </a:r>
            <a:endParaRPr lang="en-US" dirty="0" smtClean="0">
              <a:ln w="6350">
                <a:noFill/>
              </a:ln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endParaRPr lang="en-US" sz="2400" dirty="0" smtClean="0">
              <a:ln w="6350">
                <a:noFill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638800" y="0"/>
            <a:ext cx="35052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6553200" y="1972508"/>
            <a:ext cx="1676400" cy="212217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/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KEEP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CALM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AND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SPEAK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FASTER!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Grafik 1" descr="crown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4700" y="1972508"/>
            <a:ext cx="533400" cy="487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ce_100_logo_landsca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4572000"/>
            <a:ext cx="2819400" cy="1990725"/>
          </a:xfrm>
          <a:prstGeom prst="rect">
            <a:avLst/>
          </a:prstGeom>
        </p:spPr>
      </p:pic>
      <p:pic>
        <p:nvPicPr>
          <p:cNvPr id="8" name="Grafik 7" descr="University of Cambrid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4267200"/>
            <a:ext cx="2664461" cy="7760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9" name="Grafik 8" descr="Cambridge-Language-Sciences-logo-we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6096000"/>
            <a:ext cx="4324350" cy="55245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228600" y="1295400"/>
            <a:ext cx="701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6350">
                  <a:noFill/>
                </a:ln>
                <a:solidFill>
                  <a:schemeClr val="bg1"/>
                </a:solidFill>
              </a:rPr>
              <a:t>Language Sciences in the 21</a:t>
            </a:r>
            <a:r>
              <a:rPr lang="en-US" sz="2000" b="1" baseline="30000" dirty="0" smtClean="0">
                <a:ln w="6350">
                  <a:noFill/>
                </a:ln>
                <a:solidFill>
                  <a:schemeClr val="bg1"/>
                </a:solidFill>
              </a:rPr>
              <a:t>st</a:t>
            </a:r>
            <a:r>
              <a:rPr lang="en-US" sz="2000" b="1" dirty="0" smtClean="0">
                <a:ln w="6350">
                  <a:noFill/>
                </a:ln>
                <a:solidFill>
                  <a:schemeClr val="bg1"/>
                </a:solidFill>
              </a:rPr>
              <a:t> century, Cambridge 3-4 October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2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28600" y="2367171"/>
            <a:ext cx="55626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dirty="0" smtClean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Thanks…</a:t>
            </a:r>
          </a:p>
          <a:p>
            <a:r>
              <a:rPr lang="en-US" sz="4400" dirty="0" smtClean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for your 8 </a:t>
            </a:r>
            <a:r>
              <a:rPr lang="en-US" sz="4400" dirty="0" err="1" smtClean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mins</a:t>
            </a:r>
            <a:r>
              <a:rPr lang="en-US" sz="4400" dirty="0" smtClean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 of attention!</a:t>
            </a:r>
          </a:p>
        </p:txBody>
      </p:sp>
      <p:sp>
        <p:nvSpPr>
          <p:cNvPr id="4" name="Rechteck 3"/>
          <p:cNvSpPr/>
          <p:nvPr/>
        </p:nvSpPr>
        <p:spPr>
          <a:xfrm>
            <a:off x="5638800" y="0"/>
            <a:ext cx="35052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ce_100_logo_landsc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4572000"/>
            <a:ext cx="2819400" cy="1990725"/>
          </a:xfrm>
          <a:prstGeom prst="rect">
            <a:avLst/>
          </a:prstGeom>
        </p:spPr>
      </p:pic>
      <p:pic>
        <p:nvPicPr>
          <p:cNvPr id="8" name="Grafik 7" descr="University of Cambrid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4267200"/>
            <a:ext cx="2664461" cy="7760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9" name="Grafik 8" descr="Cambridge-Language-Sciences-logo-we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6096000"/>
            <a:ext cx="4324350" cy="55245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228600" y="1295400"/>
            <a:ext cx="701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6350">
                  <a:noFill/>
                </a:ln>
                <a:solidFill>
                  <a:schemeClr val="bg1"/>
                </a:solidFill>
              </a:rPr>
              <a:t>Language Sciences in the 21</a:t>
            </a:r>
            <a:r>
              <a:rPr lang="en-US" sz="2000" b="1" baseline="30000" dirty="0" smtClean="0">
                <a:ln w="6350">
                  <a:noFill/>
                </a:ln>
                <a:solidFill>
                  <a:schemeClr val="bg1"/>
                </a:solidFill>
              </a:rPr>
              <a:t>st</a:t>
            </a:r>
            <a:r>
              <a:rPr lang="en-US" sz="2000" b="1" dirty="0" smtClean="0">
                <a:ln w="6350">
                  <a:noFill/>
                </a:ln>
                <a:solidFill>
                  <a:schemeClr val="bg1"/>
                </a:solidFill>
              </a:rPr>
              <a:t> century, Cambridge 3-4 October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462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47835" y="2819400"/>
            <a:ext cx="5562600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dirty="0" smtClean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Akira Murakami</a:t>
            </a:r>
          </a:p>
          <a:p>
            <a:r>
              <a:rPr lang="en-US" dirty="0" smtClean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Department of Theoretical and Applied Linguistics</a:t>
            </a:r>
          </a:p>
          <a:p>
            <a:r>
              <a:rPr lang="en-US" dirty="0" smtClean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University of Cambridge</a:t>
            </a:r>
            <a:endParaRPr lang="en-US" dirty="0" smtClean="0">
              <a:ln w="6350">
                <a:noFill/>
              </a:ln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endParaRPr lang="en-US" sz="2400" dirty="0" smtClean="0">
              <a:ln w="6350">
                <a:noFill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638800" y="0"/>
            <a:ext cx="35052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6553200" y="1972508"/>
            <a:ext cx="1676400" cy="212217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/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KEEP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CALM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AND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SPEAK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FASTER!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Grafik 1" descr="crown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4700" y="1972508"/>
            <a:ext cx="533400" cy="487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ce_100_logo_landsca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4572000"/>
            <a:ext cx="2819400" cy="1990725"/>
          </a:xfrm>
          <a:prstGeom prst="rect">
            <a:avLst/>
          </a:prstGeom>
        </p:spPr>
      </p:pic>
      <p:pic>
        <p:nvPicPr>
          <p:cNvPr id="8" name="Grafik 7" descr="University of Cambrid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4267200"/>
            <a:ext cx="2664461" cy="7760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9" name="Grafik 8" descr="Cambridge-Language-Sciences-logo-we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6096000"/>
            <a:ext cx="4324350" cy="55245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228600" y="1295400"/>
            <a:ext cx="701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6350">
                  <a:noFill/>
                </a:ln>
                <a:solidFill>
                  <a:schemeClr val="bg1"/>
                </a:solidFill>
              </a:rPr>
              <a:t>Language Sciences in the 21</a:t>
            </a:r>
            <a:r>
              <a:rPr lang="en-US" sz="2000" b="1" baseline="30000" dirty="0" smtClean="0">
                <a:ln w="6350">
                  <a:noFill/>
                </a:ln>
                <a:solidFill>
                  <a:schemeClr val="bg1"/>
                </a:solidFill>
              </a:rPr>
              <a:t>st</a:t>
            </a:r>
            <a:r>
              <a:rPr lang="en-US" sz="2000" b="1" dirty="0" smtClean="0">
                <a:ln w="6350">
                  <a:noFill/>
                </a:ln>
                <a:solidFill>
                  <a:schemeClr val="bg1"/>
                </a:solidFill>
              </a:rPr>
              <a:t> century, Cambridge 3-4 October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5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1"/>
          <p:cNvSpPr>
            <a:spLocks/>
          </p:cNvSpPr>
          <p:nvPr/>
        </p:nvSpPr>
        <p:spPr bwMode="auto">
          <a:xfrm>
            <a:off x="196455" y="455417"/>
            <a:ext cx="8724305" cy="1902023"/>
          </a:xfrm>
          <a:prstGeom prst="roundRect">
            <a:avLst>
              <a:gd name="adj" fmla="val 7042"/>
            </a:avLst>
          </a:prstGeom>
          <a:solidFill>
            <a:srgbClr val="00FF00"/>
          </a:solidFill>
          <a:ln w="63500">
            <a:solidFill>
              <a:srgbClr val="00FF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6386" name="AutoShape 2"/>
          <p:cNvSpPr>
            <a:spLocks/>
          </p:cNvSpPr>
          <p:nvPr/>
        </p:nvSpPr>
        <p:spPr bwMode="auto">
          <a:xfrm>
            <a:off x="196455" y="2518173"/>
            <a:ext cx="8724305" cy="4277320"/>
          </a:xfrm>
          <a:prstGeom prst="roundRect">
            <a:avLst>
              <a:gd name="adj" fmla="val 3130"/>
            </a:avLst>
          </a:prstGeom>
          <a:solidFill>
            <a:srgbClr val="996633"/>
          </a:solidFill>
          <a:ln w="63500">
            <a:solidFill>
              <a:srgbClr val="99663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8250" y="2760393"/>
            <a:ext cx="3571875" cy="18785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388" name="AutoShape 4"/>
          <p:cNvSpPr>
            <a:spLocks/>
          </p:cNvSpPr>
          <p:nvPr/>
        </p:nvSpPr>
        <p:spPr bwMode="auto">
          <a:xfrm>
            <a:off x="419696" y="2732485"/>
            <a:ext cx="7902773" cy="1946672"/>
          </a:xfrm>
          <a:prstGeom prst="roundRect">
            <a:avLst>
              <a:gd name="adj" fmla="val 688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6389" name="Rectangle 5"/>
          <p:cNvSpPr>
            <a:spLocks/>
          </p:cNvSpPr>
          <p:nvPr/>
        </p:nvSpPr>
        <p:spPr bwMode="auto">
          <a:xfrm>
            <a:off x="3738195" y="2311182"/>
            <a:ext cx="1663917" cy="36933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2400" dirty="0">
                <a:solidFill>
                  <a:srgbClr val="996633"/>
                </a:solidFill>
                <a:latin typeface="Helvetica" charset="0"/>
                <a:ea typeface="ＭＳ Ｐゴシック" charset="-128"/>
                <a:sym typeface="Helvetica" charset="0"/>
              </a:rPr>
              <a:t>Longitudinal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2715" y="4867799"/>
            <a:ext cx="3571875" cy="18785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391" name="Rectangle 7"/>
          <p:cNvSpPr>
            <a:spLocks/>
          </p:cNvSpPr>
          <p:nvPr/>
        </p:nvSpPr>
        <p:spPr bwMode="auto">
          <a:xfrm>
            <a:off x="821531" y="2928939"/>
            <a:ext cx="1669853" cy="8483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ja-JP" sz="1700" dirty="0">
                <a:latin typeface="Helvetica" charset="0"/>
                <a:ea typeface="ＭＳ Ｐゴシック" charset="-128"/>
                <a:sym typeface="Helvetica" charset="0"/>
              </a:rPr>
              <a:t>Aggregated pattern of development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5757418" y="3138788"/>
            <a:ext cx="1230064" cy="438671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3" name="Rectangle 9"/>
          <p:cNvSpPr>
            <a:spLocks/>
          </p:cNvSpPr>
          <p:nvPr/>
        </p:nvSpPr>
        <p:spPr bwMode="auto">
          <a:xfrm>
            <a:off x="7116963" y="3446859"/>
            <a:ext cx="705445" cy="5089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ja-JP" sz="2900" dirty="0">
                <a:solidFill>
                  <a:srgbClr val="D90B00"/>
                </a:solidFill>
                <a:latin typeface="Helvetica" charset="0"/>
                <a:ea typeface="ＭＳ Ｐゴシック" charset="-128"/>
                <a:sym typeface="Helvetica" charset="0"/>
              </a:rPr>
              <a:t>Flat</a:t>
            </a: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6297663" y="5768578"/>
            <a:ext cx="479971" cy="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5" name="Rectangle 11"/>
          <p:cNvSpPr>
            <a:spLocks/>
          </p:cNvSpPr>
          <p:nvPr/>
        </p:nvSpPr>
        <p:spPr bwMode="auto">
          <a:xfrm>
            <a:off x="6750845" y="5295308"/>
            <a:ext cx="1375173" cy="946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ja-JP" sz="2900" dirty="0">
                <a:solidFill>
                  <a:srgbClr val="D90B00"/>
                </a:solidFill>
                <a:latin typeface="Helvetica" charset="0"/>
                <a:ea typeface="ＭＳ Ｐゴシック" charset="-128"/>
                <a:sym typeface="Helvetica" charset="0"/>
              </a:rPr>
              <a:t>Multiple shapes</a:t>
            </a:r>
          </a:p>
        </p:txBody>
      </p:sp>
      <p:sp>
        <p:nvSpPr>
          <p:cNvPr id="16396" name="Rectangle 12"/>
          <p:cNvSpPr>
            <a:spLocks/>
          </p:cNvSpPr>
          <p:nvPr/>
        </p:nvSpPr>
        <p:spPr bwMode="auto">
          <a:xfrm>
            <a:off x="812601" y="5737325"/>
            <a:ext cx="1669853" cy="8483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ja-JP" sz="1700" dirty="0">
                <a:latin typeface="Helvetica" charset="0"/>
                <a:ea typeface="ＭＳ Ｐゴシック" charset="-128"/>
                <a:sym typeface="Helvetica" charset="0"/>
              </a:rPr>
              <a:t>More fine-grained patterns of development </a:t>
            </a:r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rot="10800000" flipH="1">
            <a:off x="1647528" y="3758283"/>
            <a:ext cx="0" cy="350490"/>
          </a:xfrm>
          <a:prstGeom prst="line">
            <a:avLst/>
          </a:prstGeom>
          <a:noFill/>
          <a:ln w="889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7134" y="498950"/>
            <a:ext cx="3571875" cy="18796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399" name="Rectangle 15"/>
          <p:cNvSpPr>
            <a:spLocks/>
          </p:cNvSpPr>
          <p:nvPr/>
        </p:nvSpPr>
        <p:spPr bwMode="auto">
          <a:xfrm>
            <a:off x="3185668" y="248423"/>
            <a:ext cx="2709075" cy="36933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2400" dirty="0">
                <a:solidFill>
                  <a:srgbClr val="00FF00"/>
                </a:solidFill>
                <a:latin typeface="Helvetica" charset="0"/>
                <a:ea typeface="ＭＳ Ｐゴシック" charset="-128"/>
                <a:sym typeface="Helvetica" charset="0"/>
              </a:rPr>
              <a:t>Pseudo-longitudinal</a:t>
            </a:r>
          </a:p>
        </p:txBody>
      </p:sp>
      <p:sp>
        <p:nvSpPr>
          <p:cNvPr id="16400" name="Rectangle 16"/>
          <p:cNvSpPr>
            <a:spLocks/>
          </p:cNvSpPr>
          <p:nvPr/>
        </p:nvSpPr>
        <p:spPr bwMode="auto">
          <a:xfrm>
            <a:off x="3107531" y="598292"/>
            <a:ext cx="3089673" cy="1518047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20497" name="Rectangle 17"/>
          <p:cNvSpPr>
            <a:spLocks noGrp="1" noChangeArrowheads="1"/>
          </p:cNvSpPr>
          <p:nvPr>
            <p:ph type="title"/>
          </p:nvPr>
        </p:nvSpPr>
        <p:spPr>
          <a:xfrm>
            <a:off x="178596" y="-133945"/>
            <a:ext cx="8840391" cy="58043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ja-JP" sz="2500" b="1" u="sng" dirty="0">
                <a:latin typeface="Helvetica" charset="0"/>
                <a:cs typeface="Helvetica" charset="0"/>
                <a:sym typeface="Helvetica" charset="0"/>
              </a:rPr>
              <a:t>Accuracy development of the L2 English article</a:t>
            </a:r>
            <a:endParaRPr lang="en-US" altLang="ja-JP" sz="2500" b="1" u="sng" dirty="0">
              <a:latin typeface="Helvetica" charset="0"/>
              <a:ea typeface="ヒラギノ角ゴ ProN W6" charset="0"/>
              <a:cs typeface="ヒラギノ角ゴ ProN W6" charset="0"/>
              <a:sym typeface="Helvetica" charset="0"/>
            </a:endParaRPr>
          </a:p>
        </p:txBody>
      </p:sp>
      <p:sp>
        <p:nvSpPr>
          <p:cNvPr id="16402" name="Rectangle 18"/>
          <p:cNvSpPr>
            <a:spLocks/>
          </p:cNvSpPr>
          <p:nvPr/>
        </p:nvSpPr>
        <p:spPr bwMode="auto">
          <a:xfrm>
            <a:off x="3053954" y="5054203"/>
            <a:ext cx="982268" cy="149125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6403" name="Rectangle 19"/>
          <p:cNvSpPr>
            <a:spLocks/>
          </p:cNvSpPr>
          <p:nvPr/>
        </p:nvSpPr>
        <p:spPr bwMode="auto">
          <a:xfrm>
            <a:off x="4152305" y="5054203"/>
            <a:ext cx="982268" cy="149125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6404" name="Rectangle 20"/>
          <p:cNvSpPr>
            <a:spLocks/>
          </p:cNvSpPr>
          <p:nvPr/>
        </p:nvSpPr>
        <p:spPr bwMode="auto">
          <a:xfrm>
            <a:off x="5250656" y="5054203"/>
            <a:ext cx="982268" cy="149125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 rot="10800000" flipH="1">
            <a:off x="6213950" y="1358429"/>
            <a:ext cx="429741" cy="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06" name="Rectangle 22"/>
          <p:cNvSpPr>
            <a:spLocks/>
          </p:cNvSpPr>
          <p:nvPr/>
        </p:nvSpPr>
        <p:spPr bwMode="auto">
          <a:xfrm>
            <a:off x="6634759" y="933155"/>
            <a:ext cx="1669853" cy="946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ja-JP" sz="2900" dirty="0">
                <a:solidFill>
                  <a:srgbClr val="D90B00"/>
                </a:solidFill>
                <a:latin typeface="Helvetica" charset="0"/>
                <a:ea typeface="ＭＳ Ｐゴシック" charset="-128"/>
                <a:sym typeface="Helvetica" charset="0"/>
              </a:rPr>
              <a:t>Accuracy increase</a:t>
            </a:r>
          </a:p>
        </p:txBody>
      </p:sp>
      <p:sp>
        <p:nvSpPr>
          <p:cNvPr id="16407" name="AutoShape 23"/>
          <p:cNvSpPr>
            <a:spLocks/>
          </p:cNvSpPr>
          <p:nvPr/>
        </p:nvSpPr>
        <p:spPr bwMode="auto">
          <a:xfrm>
            <a:off x="419696" y="4839892"/>
            <a:ext cx="7902773" cy="1946672"/>
          </a:xfrm>
          <a:prstGeom prst="roundRect">
            <a:avLst>
              <a:gd name="adj" fmla="val 688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6408" name="Rectangle 24"/>
          <p:cNvSpPr>
            <a:spLocks/>
          </p:cNvSpPr>
          <p:nvPr/>
        </p:nvSpPr>
        <p:spPr bwMode="auto">
          <a:xfrm>
            <a:off x="812601" y="4098727"/>
            <a:ext cx="1669853" cy="1366242"/>
          </a:xfrm>
          <a:prstGeom prst="rect">
            <a:avLst/>
          </a:prstGeom>
          <a:solidFill>
            <a:srgbClr val="996633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ja-JP" sz="1700" dirty="0">
                <a:solidFill>
                  <a:srgbClr val="0000FF"/>
                </a:solidFill>
                <a:latin typeface="Helvetica" charset="0"/>
                <a:ea typeface="ＭＳ Ｐゴシック" charset="-128"/>
                <a:sym typeface="Helvetica" charset="0"/>
              </a:rPr>
              <a:t>Clustering learners according to the shape of development</a:t>
            </a:r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 rot="10800000" flipH="1">
            <a:off x="3580806" y="4557493"/>
            <a:ext cx="343793" cy="344909"/>
          </a:xfrm>
          <a:prstGeom prst="line">
            <a:avLst/>
          </a:prstGeom>
          <a:noFill/>
          <a:ln w="76200">
            <a:solidFill>
              <a:srgbClr val="0000FF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rot="10800000">
            <a:off x="5383490" y="4557491"/>
            <a:ext cx="341561" cy="340444"/>
          </a:xfrm>
          <a:prstGeom prst="line">
            <a:avLst/>
          </a:prstGeom>
          <a:noFill/>
          <a:ln w="76200">
            <a:solidFill>
              <a:srgbClr val="0000FF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11" name="Line 27"/>
          <p:cNvSpPr>
            <a:spLocks noChangeShapeType="1"/>
          </p:cNvSpPr>
          <p:nvPr/>
        </p:nvSpPr>
        <p:spPr bwMode="auto">
          <a:xfrm rot="10800000" flipH="1">
            <a:off x="4670228" y="4563070"/>
            <a:ext cx="0" cy="357188"/>
          </a:xfrm>
          <a:prstGeom prst="line">
            <a:avLst/>
          </a:prstGeom>
          <a:noFill/>
          <a:ln w="76200">
            <a:solidFill>
              <a:srgbClr val="0000FF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12" name="Line 28"/>
          <p:cNvSpPr>
            <a:spLocks noChangeShapeType="1"/>
          </p:cNvSpPr>
          <p:nvPr/>
        </p:nvSpPr>
        <p:spPr bwMode="auto">
          <a:xfrm rot="10800000" flipH="1">
            <a:off x="1650876" y="5491758"/>
            <a:ext cx="0" cy="349374"/>
          </a:xfrm>
          <a:prstGeom prst="line">
            <a:avLst/>
          </a:prstGeom>
          <a:noFill/>
          <a:ln w="889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47835" y="2819400"/>
            <a:ext cx="5562600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dirty="0" smtClean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Maria </a:t>
            </a:r>
            <a:r>
              <a:rPr lang="en-US" sz="4400" dirty="0" err="1" smtClean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Kunevich</a:t>
            </a:r>
            <a:endParaRPr lang="en-US" sz="4400" dirty="0" smtClean="0">
              <a:ln w="6350">
                <a:noFill/>
              </a:ln>
              <a:solidFill>
                <a:schemeClr val="tx2">
                  <a:lumMod val="75000"/>
                </a:schemeClr>
              </a:solidFill>
              <a:latin typeface="Cooper Black" pitchFamily="18" charset="0"/>
            </a:endParaRPr>
          </a:p>
          <a:p>
            <a:r>
              <a:rPr lang="en-US" dirty="0" smtClean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Department of Theoretical and Applied Linguistics</a:t>
            </a:r>
          </a:p>
          <a:p>
            <a:r>
              <a:rPr lang="en-US" dirty="0" smtClean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University of Cambridge</a:t>
            </a:r>
            <a:endParaRPr lang="en-US" dirty="0" smtClean="0">
              <a:ln w="6350">
                <a:noFill/>
              </a:ln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endParaRPr lang="en-US" sz="2400" dirty="0" smtClean="0">
              <a:ln w="6350">
                <a:noFill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638800" y="0"/>
            <a:ext cx="35052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6553200" y="1972508"/>
            <a:ext cx="1676400" cy="212217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/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KEEP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CALM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AND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SPEAK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FASTER!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Grafik 1" descr="crown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4700" y="1972508"/>
            <a:ext cx="533400" cy="487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ce_100_logo_landsca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4572000"/>
            <a:ext cx="2819400" cy="1990725"/>
          </a:xfrm>
          <a:prstGeom prst="rect">
            <a:avLst/>
          </a:prstGeom>
        </p:spPr>
      </p:pic>
      <p:pic>
        <p:nvPicPr>
          <p:cNvPr id="8" name="Grafik 7" descr="University of Cambrid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4267200"/>
            <a:ext cx="2664461" cy="7760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9" name="Grafik 8" descr="Cambridge-Language-Sciences-logo-we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6096000"/>
            <a:ext cx="4324350" cy="55245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228600" y="1295400"/>
            <a:ext cx="701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6350">
                  <a:noFill/>
                </a:ln>
                <a:solidFill>
                  <a:schemeClr val="bg1"/>
                </a:solidFill>
              </a:rPr>
              <a:t>Language Sciences in the 21</a:t>
            </a:r>
            <a:r>
              <a:rPr lang="en-US" sz="2000" b="1" baseline="30000" dirty="0" smtClean="0">
                <a:ln w="6350">
                  <a:noFill/>
                </a:ln>
                <a:solidFill>
                  <a:schemeClr val="bg1"/>
                </a:solidFill>
              </a:rPr>
              <a:t>st</a:t>
            </a:r>
            <a:r>
              <a:rPr lang="en-US" sz="2000" b="1" dirty="0" smtClean="0">
                <a:ln w="6350">
                  <a:noFill/>
                </a:ln>
                <a:solidFill>
                  <a:schemeClr val="bg1"/>
                </a:solidFill>
              </a:rPr>
              <a:t> century, Cambridge 3-4 October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21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18" y="274640"/>
            <a:ext cx="8415311" cy="13930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en-GB" sz="3200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a typeface="+mj-ea"/>
              </a:rPr>
              <a:t>Learners’ grammar development: the interactions between phonology, information structure, and discourse</a:t>
            </a:r>
            <a:endParaRPr lang="en-GB" sz="3200" dirty="0">
              <a:ln>
                <a:solidFill>
                  <a:schemeClr val="tx1"/>
                </a:solidFill>
              </a:ln>
              <a:solidFill>
                <a:srgbClr val="0000FF"/>
              </a:solidFill>
              <a:ea typeface="+mj-e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1026" y="1774825"/>
            <a:ext cx="8247063" cy="47577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GB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GB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GB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GB" dirty="0" smtClean="0">
              <a:ea typeface="+mn-ea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GB" sz="1800" i="1" dirty="0" smtClean="0">
              <a:solidFill>
                <a:schemeClr val="tx2">
                  <a:lumMod val="75000"/>
                </a:schemeClr>
              </a:solidFill>
              <a:ea typeface="+mn-ea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GB" sz="1800" i="1" dirty="0" smtClean="0">
              <a:solidFill>
                <a:schemeClr val="tx2">
                  <a:lumMod val="75000"/>
                </a:schemeClr>
              </a:solidFill>
              <a:ea typeface="+mn-ea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GB" sz="1800" i="1" dirty="0" smtClean="0">
              <a:solidFill>
                <a:schemeClr val="tx2">
                  <a:lumMod val="75000"/>
                </a:schemeClr>
              </a:solidFill>
              <a:ea typeface="+mn-ea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GB" sz="1800" i="1" dirty="0" smtClean="0">
              <a:solidFill>
                <a:schemeClr val="tx2">
                  <a:lumMod val="75000"/>
                </a:schemeClr>
              </a:solidFill>
              <a:ea typeface="+mn-ea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GB" sz="1800" i="1" dirty="0" smtClean="0">
              <a:solidFill>
                <a:schemeClr val="tx2">
                  <a:lumMod val="75000"/>
                </a:schemeClr>
              </a:solidFill>
              <a:ea typeface="+mn-ea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GB" sz="1800" i="1" dirty="0" smtClean="0">
              <a:solidFill>
                <a:schemeClr val="tx2">
                  <a:lumMod val="75000"/>
                </a:schemeClr>
              </a:solidFill>
              <a:ea typeface="+mn-ea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GB" sz="1800" i="1" dirty="0" smtClean="0">
              <a:solidFill>
                <a:schemeClr val="tx2">
                  <a:lumMod val="75000"/>
                </a:schemeClr>
              </a:solidFill>
              <a:ea typeface="+mn-ea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GB" sz="1800" i="1" dirty="0" smtClean="0">
              <a:solidFill>
                <a:schemeClr val="tx2">
                  <a:lumMod val="75000"/>
                </a:schemeClr>
              </a:solidFill>
              <a:ea typeface="+mn-ea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GB" sz="1800" b="1" i="1" dirty="0" smtClean="0">
                <a:solidFill>
                  <a:schemeClr val="tx2">
                    <a:lumMod val="75000"/>
                  </a:schemeClr>
                </a:solidFill>
                <a:ea typeface="+mn-ea"/>
              </a:rPr>
              <a:t>Maria Kunevich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GB" sz="1800" i="1" dirty="0" smtClean="0">
                <a:solidFill>
                  <a:schemeClr val="tx2">
                    <a:lumMod val="75000"/>
                  </a:schemeClr>
                </a:solidFill>
                <a:ea typeface="+mn-ea"/>
              </a:rPr>
              <a:t>msk41@cam.ac.uk</a:t>
            </a:r>
          </a:p>
        </p:txBody>
      </p:sp>
      <p:pic>
        <p:nvPicPr>
          <p:cNvPr id="2052" name="Picture 8" descr="english-not-goo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75" y="1873253"/>
            <a:ext cx="2097088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197225" y="2263776"/>
            <a:ext cx="2540000" cy="596900"/>
          </a:xfrm>
          <a:prstGeom prst="ellipse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2"/>
                </a:solidFill>
                <a:latin typeface="+mn-lt"/>
                <a:ea typeface="+mn-ea"/>
              </a:rPr>
              <a:t>L1 Russian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434140" y="2263776"/>
            <a:ext cx="2317751" cy="596900"/>
          </a:xfrm>
          <a:prstGeom prst="ellipse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2"/>
                </a:solidFill>
                <a:latin typeface="+mn-lt"/>
                <a:ea typeface="+mn-ea"/>
              </a:rPr>
              <a:t>L1 Italian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911727" y="1905003"/>
            <a:ext cx="2317751" cy="595313"/>
          </a:xfrm>
          <a:prstGeom prst="ellipse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2"/>
                </a:solidFill>
                <a:latin typeface="+mn-lt"/>
                <a:ea typeface="+mn-ea"/>
              </a:rPr>
              <a:t>L2 English</a:t>
            </a:r>
          </a:p>
        </p:txBody>
      </p:sp>
      <p:sp>
        <p:nvSpPr>
          <p:cNvPr id="12" name="Round Diagonal Corner Rectangle 11"/>
          <p:cNvSpPr>
            <a:spLocks/>
          </p:cNvSpPr>
          <p:nvPr/>
        </p:nvSpPr>
        <p:spPr bwMode="auto">
          <a:xfrm>
            <a:off x="3914777" y="3803653"/>
            <a:ext cx="1697039" cy="720725"/>
          </a:xfrm>
          <a:custGeom>
            <a:avLst/>
            <a:gdLst>
              <a:gd name="T0" fmla="*/ 120002 w 1698360"/>
              <a:gd name="T1" fmla="*/ 0 h 720000"/>
              <a:gd name="T2" fmla="*/ 1698360 w 1698360"/>
              <a:gd name="T3" fmla="*/ 0 h 720000"/>
              <a:gd name="T4" fmla="*/ 1698360 w 1698360"/>
              <a:gd name="T5" fmla="*/ 0 h 720000"/>
              <a:gd name="T6" fmla="*/ 1698360 w 1698360"/>
              <a:gd name="T7" fmla="*/ 599998 h 720000"/>
              <a:gd name="T8" fmla="*/ 1578358 w 1698360"/>
              <a:gd name="T9" fmla="*/ 720000 h 720000"/>
              <a:gd name="T10" fmla="*/ 0 w 1698360"/>
              <a:gd name="T11" fmla="*/ 720000 h 720000"/>
              <a:gd name="T12" fmla="*/ 0 w 1698360"/>
              <a:gd name="T13" fmla="*/ 720000 h 720000"/>
              <a:gd name="T14" fmla="*/ 0 w 1698360"/>
              <a:gd name="T15" fmla="*/ 120002 h 720000"/>
              <a:gd name="T16" fmla="*/ 120002 w 1698360"/>
              <a:gd name="T17" fmla="*/ 0 h 72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98360"/>
              <a:gd name="T28" fmla="*/ 0 h 720000"/>
              <a:gd name="T29" fmla="*/ 1698360 w 1698360"/>
              <a:gd name="T30" fmla="*/ 720000 h 72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98360" h="720000">
                <a:moveTo>
                  <a:pt x="120002" y="0"/>
                </a:moveTo>
                <a:lnTo>
                  <a:pt x="1698360" y="0"/>
                </a:lnTo>
                <a:lnTo>
                  <a:pt x="1698360" y="599998"/>
                </a:lnTo>
                <a:cubicBezTo>
                  <a:pt x="1698360" y="666273"/>
                  <a:pt x="1644633" y="720000"/>
                  <a:pt x="1578358" y="720000"/>
                </a:cubicBezTo>
                <a:lnTo>
                  <a:pt x="0" y="720000"/>
                </a:lnTo>
                <a:lnTo>
                  <a:pt x="0" y="120002"/>
                </a:lnTo>
                <a:cubicBezTo>
                  <a:pt x="0" y="53727"/>
                  <a:pt x="53727" y="0"/>
                  <a:pt x="120002" y="0"/>
                </a:cubicBezTo>
                <a:close/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1F497D"/>
                </a:solidFill>
                <a:latin typeface="+mn-lt"/>
                <a:ea typeface="+mn-ea"/>
              </a:rPr>
              <a:t>Intonation</a:t>
            </a:r>
          </a:p>
        </p:txBody>
      </p:sp>
      <p:sp>
        <p:nvSpPr>
          <p:cNvPr id="8" name="Round Diagonal Corner Rectangle 7"/>
          <p:cNvSpPr>
            <a:spLocks/>
          </p:cNvSpPr>
          <p:nvPr/>
        </p:nvSpPr>
        <p:spPr bwMode="auto">
          <a:xfrm>
            <a:off x="3074989" y="3116266"/>
            <a:ext cx="1836738" cy="719137"/>
          </a:xfrm>
          <a:custGeom>
            <a:avLst/>
            <a:gdLst>
              <a:gd name="T0" fmla="*/ 178726 w 1836000"/>
              <a:gd name="T1" fmla="*/ 0 h 720000"/>
              <a:gd name="T2" fmla="*/ 1836000 w 1836000"/>
              <a:gd name="T3" fmla="*/ 0 h 720000"/>
              <a:gd name="T4" fmla="*/ 1836000 w 1836000"/>
              <a:gd name="T5" fmla="*/ 0 h 720000"/>
              <a:gd name="T6" fmla="*/ 1836000 w 1836000"/>
              <a:gd name="T7" fmla="*/ 541274 h 720000"/>
              <a:gd name="T8" fmla="*/ 1657274 w 1836000"/>
              <a:gd name="T9" fmla="*/ 720000 h 720000"/>
              <a:gd name="T10" fmla="*/ 0 w 1836000"/>
              <a:gd name="T11" fmla="*/ 720000 h 720000"/>
              <a:gd name="T12" fmla="*/ 0 w 1836000"/>
              <a:gd name="T13" fmla="*/ 720000 h 720000"/>
              <a:gd name="T14" fmla="*/ 0 w 1836000"/>
              <a:gd name="T15" fmla="*/ 178726 h 720000"/>
              <a:gd name="T16" fmla="*/ 178726 w 1836000"/>
              <a:gd name="T17" fmla="*/ 0 h 72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36000"/>
              <a:gd name="T28" fmla="*/ 0 h 720000"/>
              <a:gd name="T29" fmla="*/ 1836000 w 1836000"/>
              <a:gd name="T30" fmla="*/ 720000 h 72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36000" h="720000">
                <a:moveTo>
                  <a:pt x="178726" y="0"/>
                </a:moveTo>
                <a:lnTo>
                  <a:pt x="1836000" y="0"/>
                </a:lnTo>
                <a:lnTo>
                  <a:pt x="1836000" y="541274"/>
                </a:lnTo>
                <a:cubicBezTo>
                  <a:pt x="1836000" y="639982"/>
                  <a:pt x="1755982" y="720000"/>
                  <a:pt x="1657274" y="720000"/>
                </a:cubicBezTo>
                <a:lnTo>
                  <a:pt x="0" y="720000"/>
                </a:lnTo>
                <a:lnTo>
                  <a:pt x="0" y="178726"/>
                </a:lnTo>
                <a:cubicBezTo>
                  <a:pt x="0" y="80018"/>
                  <a:pt x="80018" y="0"/>
                  <a:pt x="178726" y="0"/>
                </a:cubicBezTo>
                <a:close/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1F497D"/>
                </a:solidFill>
                <a:latin typeface="+mn-lt"/>
                <a:ea typeface="+mn-ea"/>
              </a:rPr>
              <a:t>Nuclear stress</a:t>
            </a:r>
          </a:p>
        </p:txBody>
      </p:sp>
      <p:sp>
        <p:nvSpPr>
          <p:cNvPr id="13" name="Round Diagonal Corner Rectangle 12"/>
          <p:cNvSpPr>
            <a:spLocks/>
          </p:cNvSpPr>
          <p:nvPr/>
        </p:nvSpPr>
        <p:spPr bwMode="auto">
          <a:xfrm>
            <a:off x="5611814" y="3803653"/>
            <a:ext cx="1836738" cy="720725"/>
          </a:xfrm>
          <a:custGeom>
            <a:avLst/>
            <a:gdLst>
              <a:gd name="T0" fmla="*/ 120002 w 1836000"/>
              <a:gd name="T1" fmla="*/ 0 h 720000"/>
              <a:gd name="T2" fmla="*/ 1836000 w 1836000"/>
              <a:gd name="T3" fmla="*/ 0 h 720000"/>
              <a:gd name="T4" fmla="*/ 1836000 w 1836000"/>
              <a:gd name="T5" fmla="*/ 0 h 720000"/>
              <a:gd name="T6" fmla="*/ 1836000 w 1836000"/>
              <a:gd name="T7" fmla="*/ 599998 h 720000"/>
              <a:gd name="T8" fmla="*/ 1715998 w 1836000"/>
              <a:gd name="T9" fmla="*/ 720000 h 720000"/>
              <a:gd name="T10" fmla="*/ 0 w 1836000"/>
              <a:gd name="T11" fmla="*/ 720000 h 720000"/>
              <a:gd name="T12" fmla="*/ 0 w 1836000"/>
              <a:gd name="T13" fmla="*/ 720000 h 720000"/>
              <a:gd name="T14" fmla="*/ 0 w 1836000"/>
              <a:gd name="T15" fmla="*/ 120002 h 720000"/>
              <a:gd name="T16" fmla="*/ 120002 w 1836000"/>
              <a:gd name="T17" fmla="*/ 0 h 72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36000"/>
              <a:gd name="T28" fmla="*/ 0 h 720000"/>
              <a:gd name="T29" fmla="*/ 1836000 w 1836000"/>
              <a:gd name="T30" fmla="*/ 720000 h 72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36000" h="720000">
                <a:moveTo>
                  <a:pt x="120002" y="0"/>
                </a:moveTo>
                <a:lnTo>
                  <a:pt x="1836000" y="0"/>
                </a:lnTo>
                <a:lnTo>
                  <a:pt x="1836000" y="599998"/>
                </a:lnTo>
                <a:cubicBezTo>
                  <a:pt x="1836000" y="666273"/>
                  <a:pt x="1782273" y="720000"/>
                  <a:pt x="1715998" y="720000"/>
                </a:cubicBezTo>
                <a:lnTo>
                  <a:pt x="0" y="720000"/>
                </a:lnTo>
                <a:lnTo>
                  <a:pt x="0" y="120002"/>
                </a:lnTo>
                <a:cubicBezTo>
                  <a:pt x="0" y="53727"/>
                  <a:pt x="53727" y="0"/>
                  <a:pt x="120002" y="0"/>
                </a:cubicBezTo>
                <a:close/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1F497D"/>
                </a:solidFill>
                <a:latin typeface="+mn-lt"/>
                <a:ea typeface="+mn-ea"/>
              </a:rPr>
              <a:t>Information structure</a:t>
            </a:r>
          </a:p>
        </p:txBody>
      </p:sp>
      <p:sp>
        <p:nvSpPr>
          <p:cNvPr id="14" name="Round Diagonal Corner Rectangle 13"/>
          <p:cNvSpPr>
            <a:spLocks/>
          </p:cNvSpPr>
          <p:nvPr/>
        </p:nvSpPr>
        <p:spPr bwMode="auto">
          <a:xfrm>
            <a:off x="6808789" y="3116266"/>
            <a:ext cx="1836738" cy="719137"/>
          </a:xfrm>
          <a:custGeom>
            <a:avLst/>
            <a:gdLst>
              <a:gd name="T0" fmla="*/ 120002 w 1836000"/>
              <a:gd name="T1" fmla="*/ 0 h 720000"/>
              <a:gd name="T2" fmla="*/ 1836000 w 1836000"/>
              <a:gd name="T3" fmla="*/ 0 h 720000"/>
              <a:gd name="T4" fmla="*/ 1836000 w 1836000"/>
              <a:gd name="T5" fmla="*/ 0 h 720000"/>
              <a:gd name="T6" fmla="*/ 1836000 w 1836000"/>
              <a:gd name="T7" fmla="*/ 599998 h 720000"/>
              <a:gd name="T8" fmla="*/ 1715998 w 1836000"/>
              <a:gd name="T9" fmla="*/ 720000 h 720000"/>
              <a:gd name="T10" fmla="*/ 0 w 1836000"/>
              <a:gd name="T11" fmla="*/ 720000 h 720000"/>
              <a:gd name="T12" fmla="*/ 0 w 1836000"/>
              <a:gd name="T13" fmla="*/ 720000 h 720000"/>
              <a:gd name="T14" fmla="*/ 0 w 1836000"/>
              <a:gd name="T15" fmla="*/ 120002 h 720000"/>
              <a:gd name="T16" fmla="*/ 120002 w 1836000"/>
              <a:gd name="T17" fmla="*/ 0 h 72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36000"/>
              <a:gd name="T28" fmla="*/ 0 h 720000"/>
              <a:gd name="T29" fmla="*/ 1836000 w 1836000"/>
              <a:gd name="T30" fmla="*/ 720000 h 72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36000" h="720000">
                <a:moveTo>
                  <a:pt x="120002" y="0"/>
                </a:moveTo>
                <a:lnTo>
                  <a:pt x="1836000" y="0"/>
                </a:lnTo>
                <a:lnTo>
                  <a:pt x="1836000" y="599998"/>
                </a:lnTo>
                <a:cubicBezTo>
                  <a:pt x="1836000" y="666273"/>
                  <a:pt x="1782273" y="720000"/>
                  <a:pt x="1715998" y="720000"/>
                </a:cubicBezTo>
                <a:lnTo>
                  <a:pt x="0" y="720000"/>
                </a:lnTo>
                <a:lnTo>
                  <a:pt x="0" y="120002"/>
                </a:lnTo>
                <a:cubicBezTo>
                  <a:pt x="0" y="53727"/>
                  <a:pt x="53727" y="0"/>
                  <a:pt x="120002" y="0"/>
                </a:cubicBezTo>
                <a:close/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1F497D"/>
                </a:solidFill>
                <a:latin typeface="+mn-lt"/>
                <a:ea typeface="+mn-ea"/>
              </a:rPr>
              <a:t>Discourse organisation</a:t>
            </a:r>
          </a:p>
        </p:txBody>
      </p:sp>
      <p:sp>
        <p:nvSpPr>
          <p:cNvPr id="18" name="Round Single Corner Rectangle 17"/>
          <p:cNvSpPr>
            <a:spLocks/>
          </p:cNvSpPr>
          <p:nvPr/>
        </p:nvSpPr>
        <p:spPr bwMode="auto">
          <a:xfrm>
            <a:off x="5969002" y="4862514"/>
            <a:ext cx="2520951" cy="900112"/>
          </a:xfrm>
          <a:custGeom>
            <a:avLst/>
            <a:gdLst>
              <a:gd name="T0" fmla="*/ 0 w 2520000"/>
              <a:gd name="T1" fmla="*/ 0 h 900000"/>
              <a:gd name="T2" fmla="*/ 2398518 w 2520000"/>
              <a:gd name="T3" fmla="*/ 0 h 900000"/>
              <a:gd name="T4" fmla="*/ 2520000 w 2520000"/>
              <a:gd name="T5" fmla="*/ 121482 h 900000"/>
              <a:gd name="T6" fmla="*/ 2520000 w 2520000"/>
              <a:gd name="T7" fmla="*/ 900000 h 900000"/>
              <a:gd name="T8" fmla="*/ 0 w 2520000"/>
              <a:gd name="T9" fmla="*/ 900000 h 900000"/>
              <a:gd name="T10" fmla="*/ 0 w 2520000"/>
              <a:gd name="T11" fmla="*/ 0 h 90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20000"/>
              <a:gd name="T19" fmla="*/ 0 h 900000"/>
              <a:gd name="T20" fmla="*/ 2520000 w 2520000"/>
              <a:gd name="T21" fmla="*/ 900000 h 90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20000" h="900000">
                <a:moveTo>
                  <a:pt x="0" y="0"/>
                </a:moveTo>
                <a:lnTo>
                  <a:pt x="2398518" y="0"/>
                </a:lnTo>
                <a:cubicBezTo>
                  <a:pt x="2465611" y="0"/>
                  <a:pt x="2520000" y="54389"/>
                  <a:pt x="2520000" y="121482"/>
                </a:cubicBezTo>
                <a:lnTo>
                  <a:pt x="2520000" y="900000"/>
                </a:lnTo>
                <a:lnTo>
                  <a:pt x="0" y="90000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dk1"/>
                </a:solidFill>
                <a:latin typeface="+mn-lt"/>
                <a:ea typeface="+mn-ea"/>
              </a:rPr>
              <a:t>Corpus-based research</a:t>
            </a:r>
          </a:p>
        </p:txBody>
      </p:sp>
      <p:sp>
        <p:nvSpPr>
          <p:cNvPr id="17" name="Round Single Corner Rectangle 16"/>
          <p:cNvSpPr>
            <a:spLocks/>
          </p:cNvSpPr>
          <p:nvPr/>
        </p:nvSpPr>
        <p:spPr bwMode="auto">
          <a:xfrm>
            <a:off x="3217864" y="4862514"/>
            <a:ext cx="2519363" cy="900112"/>
          </a:xfrm>
          <a:custGeom>
            <a:avLst/>
            <a:gdLst>
              <a:gd name="T0" fmla="*/ 0 w 2520000"/>
              <a:gd name="T1" fmla="*/ 0 h 900000"/>
              <a:gd name="T2" fmla="*/ 2398518 w 2520000"/>
              <a:gd name="T3" fmla="*/ 0 h 900000"/>
              <a:gd name="T4" fmla="*/ 2520000 w 2520000"/>
              <a:gd name="T5" fmla="*/ 121482 h 900000"/>
              <a:gd name="T6" fmla="*/ 2520000 w 2520000"/>
              <a:gd name="T7" fmla="*/ 900000 h 900000"/>
              <a:gd name="T8" fmla="*/ 0 w 2520000"/>
              <a:gd name="T9" fmla="*/ 900000 h 900000"/>
              <a:gd name="T10" fmla="*/ 0 w 2520000"/>
              <a:gd name="T11" fmla="*/ 0 h 90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20000"/>
              <a:gd name="T19" fmla="*/ 0 h 900000"/>
              <a:gd name="T20" fmla="*/ 2520000 w 2520000"/>
              <a:gd name="T21" fmla="*/ 900000 h 90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20000" h="900000">
                <a:moveTo>
                  <a:pt x="0" y="0"/>
                </a:moveTo>
                <a:lnTo>
                  <a:pt x="2398518" y="0"/>
                </a:lnTo>
                <a:cubicBezTo>
                  <a:pt x="2465611" y="0"/>
                  <a:pt x="2520000" y="54389"/>
                  <a:pt x="2520000" y="121482"/>
                </a:cubicBezTo>
                <a:lnTo>
                  <a:pt x="2520000" y="900000"/>
                </a:lnTo>
                <a:lnTo>
                  <a:pt x="0" y="90000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dk1"/>
                </a:solidFill>
                <a:latin typeface="+mn-lt"/>
                <a:ea typeface="+mn-ea"/>
              </a:rPr>
              <a:t>Perception and production data</a:t>
            </a:r>
          </a:p>
        </p:txBody>
      </p:sp>
      <p:pic>
        <p:nvPicPr>
          <p:cNvPr id="2062" name="Picture 9" descr="EF_research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4325" y="5949953"/>
            <a:ext cx="202247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47835" y="2819400"/>
            <a:ext cx="5562600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dirty="0" smtClean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Chris </a:t>
            </a:r>
            <a:r>
              <a:rPr lang="en-US" sz="4400" dirty="0" err="1" smtClean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Fresch</a:t>
            </a:r>
            <a:endParaRPr lang="en-US" sz="4400" dirty="0" smtClean="0">
              <a:ln w="6350">
                <a:noFill/>
              </a:ln>
              <a:solidFill>
                <a:schemeClr val="tx2">
                  <a:lumMod val="75000"/>
                </a:schemeClr>
              </a:solidFill>
              <a:latin typeface="Cooper Black" pitchFamily="18" charset="0"/>
            </a:endParaRPr>
          </a:p>
          <a:p>
            <a:r>
              <a:rPr lang="en-US" dirty="0" smtClean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Faculty</a:t>
            </a:r>
            <a:r>
              <a:rPr lang="en-US" dirty="0" smtClean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of Divinity</a:t>
            </a:r>
          </a:p>
          <a:p>
            <a:r>
              <a:rPr lang="en-US" dirty="0" smtClean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University of Cambridge</a:t>
            </a:r>
            <a:endParaRPr lang="en-US" dirty="0" smtClean="0">
              <a:ln w="6350">
                <a:noFill/>
              </a:ln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endParaRPr lang="en-US" sz="2400" dirty="0" smtClean="0">
              <a:ln w="6350">
                <a:noFill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638800" y="0"/>
            <a:ext cx="35052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6553200" y="1972508"/>
            <a:ext cx="1676400" cy="212217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/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KEEP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CALM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AND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SPEAK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FASTER!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Grafik 1" descr="crown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4700" y="1972508"/>
            <a:ext cx="533400" cy="487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ce_100_logo_landsca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4572000"/>
            <a:ext cx="2819400" cy="1990725"/>
          </a:xfrm>
          <a:prstGeom prst="rect">
            <a:avLst/>
          </a:prstGeom>
        </p:spPr>
      </p:pic>
      <p:pic>
        <p:nvPicPr>
          <p:cNvPr id="8" name="Grafik 7" descr="University of Cambrid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4267200"/>
            <a:ext cx="2664461" cy="7760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9" name="Grafik 8" descr="Cambridge-Language-Sciences-logo-we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6096000"/>
            <a:ext cx="4324350" cy="55245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228600" y="1295400"/>
            <a:ext cx="701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6350">
                  <a:noFill/>
                </a:ln>
                <a:solidFill>
                  <a:schemeClr val="bg1"/>
                </a:solidFill>
              </a:rPr>
              <a:t>Language Sciences in the 21</a:t>
            </a:r>
            <a:r>
              <a:rPr lang="en-US" sz="2000" b="1" baseline="30000" dirty="0" smtClean="0">
                <a:ln w="6350">
                  <a:noFill/>
                </a:ln>
                <a:solidFill>
                  <a:schemeClr val="bg1"/>
                </a:solidFill>
              </a:rPr>
              <a:t>st</a:t>
            </a:r>
            <a:r>
              <a:rPr lang="en-US" sz="2000" b="1" dirty="0" smtClean="0">
                <a:ln w="6350">
                  <a:noFill/>
                </a:ln>
                <a:solidFill>
                  <a:schemeClr val="bg1"/>
                </a:solidFill>
              </a:rPr>
              <a:t> century, Cambridge 3-4 October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4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302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47835" y="2819400"/>
            <a:ext cx="5562600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dirty="0" smtClean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Christian </a:t>
            </a:r>
            <a:r>
              <a:rPr lang="en-US" sz="4400" dirty="0" err="1" smtClean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Bentz</a:t>
            </a:r>
            <a:endParaRPr lang="en-US" sz="4400" dirty="0" smtClean="0">
              <a:ln w="6350">
                <a:noFill/>
              </a:ln>
              <a:solidFill>
                <a:schemeClr val="tx2">
                  <a:lumMod val="75000"/>
                </a:schemeClr>
              </a:solidFill>
              <a:latin typeface="Cooper Black" pitchFamily="18" charset="0"/>
            </a:endParaRPr>
          </a:p>
          <a:p>
            <a:r>
              <a:rPr lang="en-US" dirty="0" smtClean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Department of Theoretical and Applied Linguistics</a:t>
            </a:r>
          </a:p>
          <a:p>
            <a:r>
              <a:rPr lang="en-US" dirty="0" smtClean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University of Cambridge</a:t>
            </a:r>
            <a:endParaRPr lang="en-US" dirty="0" smtClean="0">
              <a:ln w="6350">
                <a:noFill/>
              </a:ln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endParaRPr lang="en-US" sz="2400" dirty="0" smtClean="0">
              <a:ln w="6350">
                <a:noFill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638800" y="0"/>
            <a:ext cx="35052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6553200" y="1972508"/>
            <a:ext cx="1676400" cy="212217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/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KEEP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CALM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AND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SPEAK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FASTER!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Grafik 1" descr="crown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4700" y="1972508"/>
            <a:ext cx="533400" cy="487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ce_100_logo_landsca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4572000"/>
            <a:ext cx="2819400" cy="1990725"/>
          </a:xfrm>
          <a:prstGeom prst="rect">
            <a:avLst/>
          </a:prstGeom>
        </p:spPr>
      </p:pic>
      <p:pic>
        <p:nvPicPr>
          <p:cNvPr id="8" name="Grafik 7" descr="University of Cambrid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4267200"/>
            <a:ext cx="2664461" cy="7760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9" name="Grafik 8" descr="Cambridge-Language-Sciences-logo-we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6096000"/>
            <a:ext cx="4324350" cy="55245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228600" y="1295400"/>
            <a:ext cx="701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6350">
                  <a:noFill/>
                </a:ln>
                <a:solidFill>
                  <a:schemeClr val="bg1"/>
                </a:solidFill>
              </a:rPr>
              <a:t>Language Sciences in the 21</a:t>
            </a:r>
            <a:r>
              <a:rPr lang="en-US" sz="2000" b="1" baseline="30000" dirty="0" smtClean="0">
                <a:ln w="6350">
                  <a:noFill/>
                </a:ln>
                <a:solidFill>
                  <a:schemeClr val="bg1"/>
                </a:solidFill>
              </a:rPr>
              <a:t>st</a:t>
            </a:r>
            <a:r>
              <a:rPr lang="en-US" sz="2000" b="1" dirty="0" smtClean="0">
                <a:ln w="6350">
                  <a:noFill/>
                </a:ln>
                <a:solidFill>
                  <a:schemeClr val="bg1"/>
                </a:solidFill>
              </a:rPr>
              <a:t> century, Cambridge 3-4 October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95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Lederh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219203"/>
            <a:ext cx="2742038" cy="33362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17" name="Rechtwinkliges Dreieck 16"/>
          <p:cNvSpPr/>
          <p:nvPr/>
        </p:nvSpPr>
        <p:spPr>
          <a:xfrm flipV="1">
            <a:off x="3886200" y="1981200"/>
            <a:ext cx="2133600" cy="1371600"/>
          </a:xfrm>
          <a:prstGeom prst="rtTriangle">
            <a:avLst/>
          </a:prstGeom>
          <a:solidFill>
            <a:srgbClr val="A8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533400" y="1981200"/>
            <a:ext cx="3352800" cy="1371600"/>
          </a:xfrm>
          <a:prstGeom prst="rect">
            <a:avLst/>
          </a:prstGeom>
          <a:solidFill>
            <a:srgbClr val="A8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533400" y="457200"/>
            <a:ext cx="3352800" cy="1371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0" y="5562603"/>
            <a:ext cx="9144000" cy="113877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oper Black" pitchFamily="18" charset="0"/>
              </a:rPr>
              <a:t>	 </a:t>
            </a:r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                       </a:t>
            </a:r>
            <a:r>
              <a:rPr lang="en-US" dirty="0" err="1" smtClean="0">
                <a:solidFill>
                  <a:schemeClr val="bg1"/>
                </a:solidFill>
                <a:latin typeface="Cooper Black" pitchFamily="18" charset="0"/>
              </a:rPr>
              <a:t>Zipf’s</a:t>
            </a:r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 law and the grammar of languages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       </a:t>
            </a:r>
            <a:r>
              <a:rPr lang="en-US" sz="1600" dirty="0" smtClean="0">
                <a:solidFill>
                  <a:schemeClr val="bg1"/>
                </a:solidFill>
              </a:rPr>
              <a:t>Christian </a:t>
            </a:r>
            <a:r>
              <a:rPr lang="en-US" sz="1600" dirty="0" err="1" smtClean="0">
                <a:solidFill>
                  <a:schemeClr val="bg1"/>
                </a:solidFill>
              </a:rPr>
              <a:t>Bentz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	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                         Department of Theoretical and Applied Linguistics</a:t>
            </a:r>
          </a:p>
          <a:p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                                       University of Cambridge                                                                       </a:t>
            </a:r>
            <a:endParaRPr lang="en-US" sz="16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04800" y="4876800"/>
            <a:ext cx="1981200" cy="1752600"/>
          </a:xfrm>
          <a:prstGeom prst="ellipse">
            <a:avLst/>
          </a:prstGeom>
          <a:solidFill>
            <a:srgbClr val="64D28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457200" y="5410202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Cooper Black" pitchFamily="18" charset="0"/>
              </a:rPr>
              <a:t>Poster</a:t>
            </a:r>
            <a:endParaRPr lang="en-US" sz="4000" dirty="0">
              <a:solidFill>
                <a:srgbClr val="7030A0"/>
              </a:solidFill>
              <a:latin typeface="Cooper Black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3400" y="533401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oper Black" pitchFamily="18" charset="0"/>
              </a:rPr>
              <a:t>d</a:t>
            </a:r>
            <a:r>
              <a:rPr lang="en-US" sz="1600" dirty="0" smtClean="0">
                <a:solidFill>
                  <a:schemeClr val="bg1"/>
                </a:solidFill>
                <a:latin typeface="Cooper Black" pitchFamily="18" charset="0"/>
              </a:rPr>
              <a:t>ie</a:t>
            </a:r>
            <a:r>
              <a:rPr lang="en-US" sz="1600" dirty="0" smtClean="0">
                <a:solidFill>
                  <a:srgbClr val="7030A0"/>
                </a:solidFill>
                <a:latin typeface="Cooper Black" pitchFamily="18" charset="0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Cooper Black" pitchFamily="18" charset="0"/>
              </a:rPr>
              <a:t>Lederhose</a:t>
            </a:r>
            <a:endParaRPr lang="en-US" sz="1600" dirty="0" smtClean="0">
              <a:solidFill>
                <a:srgbClr val="7030A0"/>
              </a:solidFill>
              <a:latin typeface="Cooper Black" pitchFamily="18" charset="0"/>
            </a:endParaRPr>
          </a:p>
          <a:p>
            <a:endParaRPr lang="en-US" sz="1600" dirty="0">
              <a:solidFill>
                <a:srgbClr val="7030A0"/>
              </a:solidFill>
              <a:latin typeface="Cooper Black" pitchFamily="18" charset="0"/>
            </a:endParaRPr>
          </a:p>
          <a:p>
            <a:r>
              <a:rPr lang="en-US" sz="1600" dirty="0" err="1">
                <a:solidFill>
                  <a:schemeClr val="bg1"/>
                </a:solidFill>
                <a:latin typeface="Cooper Black" pitchFamily="18" charset="0"/>
              </a:rPr>
              <a:t>d</a:t>
            </a:r>
            <a:r>
              <a:rPr lang="en-US" sz="1600" dirty="0" err="1" smtClean="0">
                <a:solidFill>
                  <a:schemeClr val="bg1"/>
                </a:solidFill>
                <a:latin typeface="Cooper Black" pitchFamily="18" charset="0"/>
              </a:rPr>
              <a:t>er</a:t>
            </a:r>
            <a:r>
              <a:rPr lang="en-US" sz="1600" dirty="0" smtClean="0">
                <a:solidFill>
                  <a:srgbClr val="7030A0"/>
                </a:solidFill>
                <a:latin typeface="Cooper Black" pitchFamily="18" charset="0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Cooper Black" pitchFamily="18" charset="0"/>
              </a:rPr>
              <a:t>Lederhosenhalter</a:t>
            </a:r>
            <a:endParaRPr lang="en-US" sz="1600" dirty="0" smtClean="0">
              <a:solidFill>
                <a:srgbClr val="7030A0"/>
              </a:solidFill>
              <a:latin typeface="Cooper Black" pitchFamily="18" charset="0"/>
            </a:endParaRPr>
          </a:p>
          <a:p>
            <a:endParaRPr lang="en-US" sz="1600" dirty="0">
              <a:solidFill>
                <a:srgbClr val="7030A0"/>
              </a:solidFill>
              <a:latin typeface="Cooper Black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oper Black" pitchFamily="18" charset="0"/>
              </a:rPr>
              <a:t>d</a:t>
            </a:r>
            <a:r>
              <a:rPr lang="en-US" sz="1600" dirty="0" smtClean="0">
                <a:solidFill>
                  <a:schemeClr val="bg1"/>
                </a:solidFill>
                <a:latin typeface="Cooper Black" pitchFamily="18" charset="0"/>
              </a:rPr>
              <a:t>ie</a:t>
            </a:r>
            <a:r>
              <a:rPr lang="en-US" sz="1600" dirty="0" smtClean="0">
                <a:solidFill>
                  <a:srgbClr val="7030A0"/>
                </a:solidFill>
                <a:latin typeface="Cooper Black" pitchFamily="18" charset="0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Cooper Black" pitchFamily="18" charset="0"/>
              </a:rPr>
              <a:t>Lederhosenhalterschnalle</a:t>
            </a:r>
            <a:endParaRPr lang="en-US" sz="1600" dirty="0" smtClean="0">
              <a:solidFill>
                <a:srgbClr val="7030A0"/>
              </a:solidFill>
              <a:latin typeface="Cooper Black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33400" y="1981202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en-US" sz="1600" dirty="0" smtClean="0">
                <a:solidFill>
                  <a:srgbClr val="7030A0"/>
                </a:solidFill>
                <a:latin typeface="Cooper Black" pitchFamily="18" charset="0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Cooper Black" pitchFamily="18" charset="0"/>
              </a:rPr>
              <a:t>buckel</a:t>
            </a:r>
            <a:r>
              <a:rPr lang="en-US" sz="1600" dirty="0" smtClean="0">
                <a:solidFill>
                  <a:srgbClr val="7030A0"/>
                </a:solidFill>
                <a:latin typeface="Cooper Black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oper Black" pitchFamily="18" charset="0"/>
              </a:rPr>
              <a:t>for the </a:t>
            </a:r>
            <a:r>
              <a:rPr lang="en-US" sz="1600" dirty="0" smtClean="0">
                <a:solidFill>
                  <a:srgbClr val="7030A0"/>
                </a:solidFill>
                <a:latin typeface="Cooper Black" pitchFamily="18" charset="0"/>
              </a:rPr>
              <a:t>straps </a:t>
            </a:r>
            <a:r>
              <a:rPr lang="en-US" sz="1600" dirty="0" smtClean="0">
                <a:solidFill>
                  <a:schemeClr val="bg1"/>
                </a:solidFill>
                <a:latin typeface="Cooper Black" pitchFamily="18" charset="0"/>
              </a:rPr>
              <a:t>on the</a:t>
            </a:r>
            <a:r>
              <a:rPr lang="en-US" sz="1600" dirty="0" smtClean="0">
                <a:solidFill>
                  <a:srgbClr val="7030A0"/>
                </a:solidFill>
                <a:latin typeface="Cooper Black" pitchFamily="18" charset="0"/>
              </a:rPr>
              <a:t> leather shorts</a:t>
            </a:r>
          </a:p>
          <a:p>
            <a:endParaRPr lang="en-US" sz="1600" dirty="0" smtClean="0">
              <a:solidFill>
                <a:srgbClr val="7030A0"/>
              </a:solidFill>
              <a:latin typeface="Cooper Black" pitchFamily="18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en-US" sz="1600" dirty="0" smtClean="0">
                <a:solidFill>
                  <a:srgbClr val="7030A0"/>
                </a:solidFill>
                <a:latin typeface="Cooper Black" pitchFamily="18" charset="0"/>
              </a:rPr>
              <a:t> straps </a:t>
            </a:r>
            <a:r>
              <a:rPr lang="en-US" sz="1600" dirty="0" smtClean="0">
                <a:solidFill>
                  <a:schemeClr val="bg1"/>
                </a:solidFill>
                <a:latin typeface="Cooper Black" pitchFamily="18" charset="0"/>
              </a:rPr>
              <a:t>on the </a:t>
            </a:r>
            <a:r>
              <a:rPr lang="en-US" sz="1600" dirty="0" smtClean="0">
                <a:solidFill>
                  <a:srgbClr val="7030A0"/>
                </a:solidFill>
                <a:latin typeface="Cooper Black" pitchFamily="18" charset="0"/>
              </a:rPr>
              <a:t>leather shorts</a:t>
            </a:r>
          </a:p>
          <a:p>
            <a:endParaRPr lang="en-US" sz="1600" dirty="0" smtClean="0">
              <a:solidFill>
                <a:srgbClr val="7030A0"/>
              </a:solidFill>
              <a:latin typeface="Cooper Black" pitchFamily="18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en-US" sz="1600" dirty="0" smtClean="0">
                <a:solidFill>
                  <a:srgbClr val="7030A0"/>
                </a:solidFill>
                <a:latin typeface="Cooper Black" pitchFamily="18" charset="0"/>
              </a:rPr>
              <a:t> leather shorts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16" name="Rechtwinkliges Dreieck 15"/>
          <p:cNvSpPr/>
          <p:nvPr/>
        </p:nvSpPr>
        <p:spPr>
          <a:xfrm>
            <a:off x="3886200" y="457200"/>
            <a:ext cx="2133600" cy="1371600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feld 17"/>
          <p:cNvSpPr txBox="1"/>
          <p:nvPr/>
        </p:nvSpPr>
        <p:spPr>
          <a:xfrm rot="2002977">
            <a:off x="4142003" y="853707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Synthetic</a:t>
            </a:r>
            <a:endParaRPr lang="en-US" sz="2400" b="1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0" name="Textfeld 19"/>
          <p:cNvSpPr txBox="1"/>
          <p:nvPr/>
        </p:nvSpPr>
        <p:spPr>
          <a:xfrm rot="19590963">
            <a:off x="4217508" y="2455252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3C79B"/>
                </a:solidFill>
                <a:latin typeface="+mj-lt"/>
              </a:rPr>
              <a:t>Analytic</a:t>
            </a:r>
            <a:endParaRPr lang="en-US" sz="2400" b="1" dirty="0">
              <a:solidFill>
                <a:srgbClr val="73C79B"/>
              </a:solidFill>
              <a:latin typeface="+mj-lt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6781800" y="152400"/>
            <a:ext cx="1905000" cy="1828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feld 21"/>
          <p:cNvSpPr txBox="1"/>
          <p:nvPr/>
        </p:nvSpPr>
        <p:spPr>
          <a:xfrm>
            <a:off x="6705600" y="990601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ooper Black" pitchFamily="18" charset="0"/>
              </a:rPr>
              <a:t>Quantitative measure</a:t>
            </a:r>
            <a:endParaRPr lang="en-US" sz="20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7467600" y="3"/>
            <a:ext cx="60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Cooper Black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24" name="Ellipse 23"/>
          <p:cNvSpPr/>
          <p:nvPr/>
        </p:nvSpPr>
        <p:spPr>
          <a:xfrm>
            <a:off x="7086600" y="2895600"/>
            <a:ext cx="1905000" cy="1828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feld 24"/>
          <p:cNvSpPr txBox="1"/>
          <p:nvPr/>
        </p:nvSpPr>
        <p:spPr>
          <a:xfrm>
            <a:off x="7772400" y="2743203"/>
            <a:ext cx="60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Cooper Black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28" name="Textfeld 27"/>
          <p:cNvSpPr txBox="1"/>
          <p:nvPr/>
        </p:nvSpPr>
        <p:spPr>
          <a:xfrm>
            <a:off x="7086600" y="3810003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ooper Black" pitchFamily="18" charset="0"/>
              </a:rPr>
              <a:t>Cross-linguistic comparison</a:t>
            </a:r>
            <a:endParaRPr lang="en-US" sz="16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3581400" y="3581400"/>
            <a:ext cx="1905000" cy="1828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feld 25"/>
          <p:cNvSpPr txBox="1"/>
          <p:nvPr/>
        </p:nvSpPr>
        <p:spPr>
          <a:xfrm>
            <a:off x="4267200" y="3505203"/>
            <a:ext cx="60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Cooper Black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31" name="Textfeld 30"/>
          <p:cNvSpPr txBox="1"/>
          <p:nvPr/>
        </p:nvSpPr>
        <p:spPr>
          <a:xfrm>
            <a:off x="3505200" y="4495803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 Factors of change</a:t>
            </a:r>
            <a:endParaRPr lang="en-US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32" name="Pfeil nach rechts 31"/>
          <p:cNvSpPr/>
          <p:nvPr/>
        </p:nvSpPr>
        <p:spPr>
          <a:xfrm rot="2156031">
            <a:off x="68570" y="4746011"/>
            <a:ext cx="461655" cy="395682"/>
          </a:xfrm>
          <a:prstGeom prst="rightArrow">
            <a:avLst/>
          </a:prstGeom>
          <a:solidFill>
            <a:srgbClr val="64D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feil nach rechts 32"/>
          <p:cNvSpPr/>
          <p:nvPr/>
        </p:nvSpPr>
        <p:spPr>
          <a:xfrm rot="3653188">
            <a:off x="515926" y="4373466"/>
            <a:ext cx="503084" cy="442091"/>
          </a:xfrm>
          <a:prstGeom prst="rightArrow">
            <a:avLst/>
          </a:prstGeom>
          <a:solidFill>
            <a:srgbClr val="64D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feil nach rechts 33"/>
          <p:cNvSpPr/>
          <p:nvPr/>
        </p:nvSpPr>
        <p:spPr>
          <a:xfrm rot="5400000">
            <a:off x="1104900" y="4305300"/>
            <a:ext cx="533400" cy="457200"/>
          </a:xfrm>
          <a:prstGeom prst="rightArrow">
            <a:avLst/>
          </a:prstGeom>
          <a:solidFill>
            <a:srgbClr val="64D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feil nach rechts 34"/>
          <p:cNvSpPr/>
          <p:nvPr/>
        </p:nvSpPr>
        <p:spPr>
          <a:xfrm rot="9046486">
            <a:off x="2278284" y="5058610"/>
            <a:ext cx="469319" cy="416468"/>
          </a:xfrm>
          <a:prstGeom prst="rightArrow">
            <a:avLst/>
          </a:prstGeom>
          <a:solidFill>
            <a:srgbClr val="64D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feil nach rechts 35"/>
          <p:cNvSpPr/>
          <p:nvPr/>
        </p:nvSpPr>
        <p:spPr>
          <a:xfrm rot="7815584">
            <a:off x="1829825" y="4540318"/>
            <a:ext cx="522451" cy="444565"/>
          </a:xfrm>
          <a:prstGeom prst="rightArrow">
            <a:avLst/>
          </a:prstGeom>
          <a:solidFill>
            <a:srgbClr val="64D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Grafik 37" descr="cambridge assess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2" y="5867400"/>
            <a:ext cx="1385241" cy="760708"/>
          </a:xfrm>
          <a:prstGeom prst="rect">
            <a:avLst/>
          </a:prstGeom>
        </p:spPr>
      </p:pic>
      <p:pic>
        <p:nvPicPr>
          <p:cNvPr id="39" name="Grafik 38" descr="ahrc-logo-forwe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4876803"/>
            <a:ext cx="990600" cy="922125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</TotalTime>
  <Words>421</Words>
  <Application>Microsoft Office PowerPoint</Application>
  <PresentationFormat>On-screen Show (4:3)</PresentationFormat>
  <Paragraphs>154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Larissa-Design</vt:lpstr>
      <vt:lpstr>PowerPoint Presentation</vt:lpstr>
      <vt:lpstr>PowerPoint Presentation</vt:lpstr>
      <vt:lpstr>Accuracy development of the L2 English article</vt:lpstr>
      <vt:lpstr>PowerPoint Presentation</vt:lpstr>
      <vt:lpstr>Learners’ grammar development: the interactions between phonology, information structure, and discourse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Politeness and off-record  indirectness</vt:lpstr>
      <vt:lpstr>PowerPoint Presentation</vt:lpstr>
      <vt:lpstr>PowerPoint Presentation</vt:lpstr>
      <vt:lpstr>PowerPoint Presentation</vt:lpstr>
      <vt:lpstr>PowerPoint Presentation</vt:lpstr>
    </vt:vector>
  </TitlesOfParts>
  <Company>MAXDATA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Ihr Benutzername</dc:creator>
  <cp:lastModifiedBy>C. Bentz</cp:lastModifiedBy>
  <cp:revision>7</cp:revision>
  <dcterms:created xsi:type="dcterms:W3CDTF">2013-10-02T08:35:15Z</dcterms:created>
  <dcterms:modified xsi:type="dcterms:W3CDTF">2013-10-03T11:18:22Z</dcterms:modified>
</cp:coreProperties>
</file>