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299" r:id="rId1"/>
  </p:sldMasterIdLst>
  <p:notesMasterIdLst>
    <p:notesMasterId r:id="rId62"/>
  </p:notesMasterIdLst>
  <p:handoutMasterIdLst>
    <p:handoutMasterId r:id="rId63"/>
  </p:handoutMasterIdLst>
  <p:sldIdLst>
    <p:sldId id="256" r:id="rId2"/>
    <p:sldId id="318" r:id="rId3"/>
    <p:sldId id="319" r:id="rId4"/>
    <p:sldId id="321" r:id="rId5"/>
    <p:sldId id="320" r:id="rId6"/>
    <p:sldId id="323" r:id="rId7"/>
    <p:sldId id="327" r:id="rId8"/>
    <p:sldId id="324" r:id="rId9"/>
    <p:sldId id="326" r:id="rId10"/>
    <p:sldId id="263" r:id="rId11"/>
    <p:sldId id="341" r:id="rId12"/>
    <p:sldId id="264" r:id="rId13"/>
    <p:sldId id="271" r:id="rId14"/>
    <p:sldId id="272" r:id="rId15"/>
    <p:sldId id="274" r:id="rId16"/>
    <p:sldId id="275" r:id="rId17"/>
    <p:sldId id="276" r:id="rId18"/>
    <p:sldId id="316"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265" r:id="rId40"/>
    <p:sldId id="300" r:id="rId41"/>
    <p:sldId id="301" r:id="rId42"/>
    <p:sldId id="313" r:id="rId43"/>
    <p:sldId id="302" r:id="rId44"/>
    <p:sldId id="303" r:id="rId45"/>
    <p:sldId id="342" r:id="rId46"/>
    <p:sldId id="343" r:id="rId47"/>
    <p:sldId id="344" r:id="rId48"/>
    <p:sldId id="345" r:id="rId49"/>
    <p:sldId id="346" r:id="rId50"/>
    <p:sldId id="304" r:id="rId51"/>
    <p:sldId id="305" r:id="rId52"/>
    <p:sldId id="329" r:id="rId53"/>
    <p:sldId id="347" r:id="rId54"/>
    <p:sldId id="348" r:id="rId55"/>
    <p:sldId id="349" r:id="rId56"/>
    <p:sldId id="330" r:id="rId57"/>
    <p:sldId id="331" r:id="rId58"/>
    <p:sldId id="350" r:id="rId59"/>
    <p:sldId id="332" r:id="rId60"/>
    <p:sldId id="333"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82" autoAdjust="0"/>
  </p:normalViewPr>
  <p:slideViewPr>
    <p:cSldViewPr snapToGrid="0" snapToObjects="1">
      <p:cViewPr varScale="1">
        <p:scale>
          <a:sx n="122" d="100"/>
          <a:sy n="122" d="100"/>
        </p:scale>
        <p:origin x="-2680" y="-120"/>
      </p:cViewPr>
      <p:guideLst>
        <p:guide orient="horz" pos="401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ohn:Dropbox:Language%20Sciences%20conference%202013:Charts%20for%20ergativity%20talk.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ohn:Dropbox:Language%20Sciences%20conference%202013:Charts%20for%20ergativity%20talk.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johnwilliams:Dropbox:Language%20Sciences%20conference%202013:Charts%20for%20ergativity%20talk.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johnwilliams:Dropbox:Language%20Sciences%20conference%202013:Charts%20for%20ergativity%20talk.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johnwilliams:Dropbox:Language%20Sciences%20conference%202013:Charts%20for%20ergativity%20talk.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johnwilliams:Dropbox:Language%20Sciences%20conference%202013:Charts%20for%20ergativity%20talk.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johnwilliams:Dropbox:Language%20Sciences%20conference%202013:Charts%20for%20ergativity%20talk.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johnwilliams:Dropbox:Language%20Sciences%20conference%202013:Charts%20for%20ergativity%20talk.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johnwilliams:Dropbox:Language%20Sciences%20conference%202013:Charts%20for%20ergativity%20tal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400"/>
              <a:t>verb inflection recall, unaware</a:t>
            </a:r>
          </a:p>
        </c:rich>
      </c:tx>
      <c:overlay val="0"/>
    </c:title>
    <c:autoTitleDeleted val="0"/>
    <c:plotArea>
      <c:layout/>
      <c:lineChart>
        <c:grouping val="standard"/>
        <c:varyColors val="0"/>
        <c:ser>
          <c:idx val="0"/>
          <c:order val="0"/>
          <c:tx>
            <c:strRef>
              <c:f>'E1 verb recall unaware'!$C$42</c:f>
              <c:strCache>
                <c:ptCount val="1"/>
                <c:pt idx="0">
                  <c:v>NOM-ERG</c:v>
                </c:pt>
              </c:strCache>
            </c:strRef>
          </c:tx>
          <c:spPr>
            <a:ln>
              <a:solidFill>
                <a:srgbClr val="FF0000"/>
              </a:solidFill>
            </a:ln>
          </c:spPr>
          <c:marker>
            <c:symbol val="none"/>
          </c:marker>
          <c:cat>
            <c:strRef>
              <c:f>'E1 verb recall unaware'!$B$43:$B$46</c:f>
              <c:strCache>
                <c:ptCount val="4"/>
                <c:pt idx="0">
                  <c:v>B1</c:v>
                </c:pt>
                <c:pt idx="1">
                  <c:v>B2</c:v>
                </c:pt>
                <c:pt idx="2">
                  <c:v>B3</c:v>
                </c:pt>
                <c:pt idx="3">
                  <c:v>B4</c:v>
                </c:pt>
              </c:strCache>
            </c:strRef>
          </c:cat>
          <c:val>
            <c:numRef>
              <c:f>'E1 verb recall unaware'!$C$43:$C$46</c:f>
              <c:numCache>
                <c:formatCode>General</c:formatCode>
                <c:ptCount val="4"/>
                <c:pt idx="0">
                  <c:v>0.254</c:v>
                </c:pt>
                <c:pt idx="1">
                  <c:v>0.16</c:v>
                </c:pt>
                <c:pt idx="2">
                  <c:v>0.139</c:v>
                </c:pt>
                <c:pt idx="3">
                  <c:v>0.118</c:v>
                </c:pt>
              </c:numCache>
            </c:numRef>
          </c:val>
          <c:smooth val="0"/>
        </c:ser>
        <c:ser>
          <c:idx val="1"/>
          <c:order val="1"/>
          <c:tx>
            <c:strRef>
              <c:f>'E1 verb recall unaware'!$D$42</c:f>
              <c:strCache>
                <c:ptCount val="1"/>
                <c:pt idx="0">
                  <c:v>ERG-ERG</c:v>
                </c:pt>
              </c:strCache>
            </c:strRef>
          </c:tx>
          <c:spPr>
            <a:ln>
              <a:solidFill>
                <a:srgbClr val="0000FF"/>
              </a:solidFill>
            </a:ln>
          </c:spPr>
          <c:marker>
            <c:symbol val="none"/>
          </c:marker>
          <c:cat>
            <c:strRef>
              <c:f>'E1 verb recall unaware'!$B$43:$B$46</c:f>
              <c:strCache>
                <c:ptCount val="4"/>
                <c:pt idx="0">
                  <c:v>B1</c:v>
                </c:pt>
                <c:pt idx="1">
                  <c:v>B2</c:v>
                </c:pt>
                <c:pt idx="2">
                  <c:v>B3</c:v>
                </c:pt>
                <c:pt idx="3">
                  <c:v>B4</c:v>
                </c:pt>
              </c:strCache>
            </c:strRef>
          </c:cat>
          <c:val>
            <c:numRef>
              <c:f>'E1 verb recall unaware'!$D$43:$D$46</c:f>
              <c:numCache>
                <c:formatCode>General</c:formatCode>
                <c:ptCount val="4"/>
                <c:pt idx="0">
                  <c:v>0.21</c:v>
                </c:pt>
                <c:pt idx="1">
                  <c:v>0.076</c:v>
                </c:pt>
                <c:pt idx="2">
                  <c:v>0.044</c:v>
                </c:pt>
                <c:pt idx="3">
                  <c:v>0.037</c:v>
                </c:pt>
              </c:numCache>
            </c:numRef>
          </c:val>
          <c:smooth val="0"/>
        </c:ser>
        <c:dLbls>
          <c:showLegendKey val="0"/>
          <c:showVal val="0"/>
          <c:showCatName val="0"/>
          <c:showSerName val="0"/>
          <c:showPercent val="0"/>
          <c:showBubbleSize val="0"/>
        </c:dLbls>
        <c:marker val="1"/>
        <c:smooth val="0"/>
        <c:axId val="681813576"/>
        <c:axId val="681816584"/>
      </c:lineChart>
      <c:catAx>
        <c:axId val="681813576"/>
        <c:scaling>
          <c:orientation val="minMax"/>
        </c:scaling>
        <c:delete val="0"/>
        <c:axPos val="b"/>
        <c:majorTickMark val="out"/>
        <c:minorTickMark val="none"/>
        <c:tickLblPos val="nextTo"/>
        <c:txPr>
          <a:bodyPr/>
          <a:lstStyle/>
          <a:p>
            <a:pPr>
              <a:defRPr sz="1600"/>
            </a:pPr>
            <a:endParaRPr lang="en-US"/>
          </a:p>
        </c:txPr>
        <c:crossAx val="681816584"/>
        <c:crosses val="autoZero"/>
        <c:auto val="1"/>
        <c:lblAlgn val="ctr"/>
        <c:lblOffset val="100"/>
        <c:noMultiLvlLbl val="0"/>
      </c:catAx>
      <c:valAx>
        <c:axId val="681816584"/>
        <c:scaling>
          <c:orientation val="minMax"/>
        </c:scaling>
        <c:delete val="0"/>
        <c:axPos val="l"/>
        <c:majorGridlines/>
        <c:title>
          <c:tx>
            <c:rich>
              <a:bodyPr rot="-5400000" vert="horz"/>
              <a:lstStyle/>
              <a:p>
                <a:pPr>
                  <a:defRPr sz="1600"/>
                </a:pPr>
                <a:r>
                  <a:rPr lang="en-US" sz="1600"/>
                  <a:t>proportion error</a:t>
                </a:r>
              </a:p>
            </c:rich>
          </c:tx>
          <c:overlay val="0"/>
        </c:title>
        <c:numFmt formatCode="General" sourceLinked="1"/>
        <c:majorTickMark val="out"/>
        <c:minorTickMark val="none"/>
        <c:tickLblPos val="nextTo"/>
        <c:txPr>
          <a:bodyPr/>
          <a:lstStyle/>
          <a:p>
            <a:pPr>
              <a:defRPr sz="1600"/>
            </a:pPr>
            <a:endParaRPr lang="en-US"/>
          </a:p>
        </c:txPr>
        <c:crossAx val="681813576"/>
        <c:crosses val="autoZero"/>
        <c:crossBetween val="between"/>
      </c:valAx>
    </c:plotArea>
    <c:legend>
      <c:legendPos val="r"/>
      <c:overlay val="0"/>
      <c:txPr>
        <a:bodyPr/>
        <a:lstStyle/>
        <a:p>
          <a:pPr>
            <a:defRPr sz="20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pPr>
            <a:r>
              <a:rPr lang="en-US" sz="1600"/>
              <a:t>Verb inflection recall</a:t>
            </a:r>
            <a:r>
              <a:rPr lang="en-US" sz="1600" baseline="0"/>
              <a:t> errors, aware</a:t>
            </a:r>
            <a:endParaRPr lang="en-US" sz="1600"/>
          </a:p>
        </c:rich>
      </c:tx>
      <c:overlay val="0"/>
    </c:title>
    <c:autoTitleDeleted val="0"/>
    <c:plotArea>
      <c:layout/>
      <c:lineChart>
        <c:grouping val="standard"/>
        <c:varyColors val="0"/>
        <c:ser>
          <c:idx val="0"/>
          <c:order val="0"/>
          <c:tx>
            <c:strRef>
              <c:f>'E1 recall aware'!$C$35</c:f>
              <c:strCache>
                <c:ptCount val="1"/>
                <c:pt idx="0">
                  <c:v>NOM-ERG</c:v>
                </c:pt>
              </c:strCache>
            </c:strRef>
          </c:tx>
          <c:spPr>
            <a:ln w="34925">
              <a:solidFill>
                <a:srgbClr val="FF0000"/>
              </a:solidFill>
            </a:ln>
          </c:spPr>
          <c:marker>
            <c:symbol val="none"/>
          </c:marker>
          <c:cat>
            <c:strRef>
              <c:f>'E1 recall aware'!$B$36:$B$39</c:f>
              <c:strCache>
                <c:ptCount val="4"/>
                <c:pt idx="0">
                  <c:v>B1</c:v>
                </c:pt>
                <c:pt idx="1">
                  <c:v>B2</c:v>
                </c:pt>
                <c:pt idx="2">
                  <c:v>B3</c:v>
                </c:pt>
                <c:pt idx="3">
                  <c:v>B4</c:v>
                </c:pt>
              </c:strCache>
            </c:strRef>
          </c:cat>
          <c:val>
            <c:numRef>
              <c:f>'E1 recall aware'!$C$36:$C$39</c:f>
              <c:numCache>
                <c:formatCode>General</c:formatCode>
                <c:ptCount val="4"/>
                <c:pt idx="0">
                  <c:v>0.169</c:v>
                </c:pt>
                <c:pt idx="1">
                  <c:v>0.102</c:v>
                </c:pt>
                <c:pt idx="2">
                  <c:v>0.073</c:v>
                </c:pt>
                <c:pt idx="3">
                  <c:v>0.066</c:v>
                </c:pt>
              </c:numCache>
            </c:numRef>
          </c:val>
          <c:smooth val="0"/>
        </c:ser>
        <c:ser>
          <c:idx val="1"/>
          <c:order val="1"/>
          <c:tx>
            <c:strRef>
              <c:f>'E1 recall aware'!$D$35</c:f>
              <c:strCache>
                <c:ptCount val="1"/>
                <c:pt idx="0">
                  <c:v>ERG-ERG</c:v>
                </c:pt>
              </c:strCache>
            </c:strRef>
          </c:tx>
          <c:spPr>
            <a:ln w="34925">
              <a:solidFill>
                <a:srgbClr val="0000FF"/>
              </a:solidFill>
            </a:ln>
          </c:spPr>
          <c:marker>
            <c:symbol val="none"/>
          </c:marker>
          <c:cat>
            <c:strRef>
              <c:f>'E1 recall aware'!$B$36:$B$39</c:f>
              <c:strCache>
                <c:ptCount val="4"/>
                <c:pt idx="0">
                  <c:v>B1</c:v>
                </c:pt>
                <c:pt idx="1">
                  <c:v>B2</c:v>
                </c:pt>
                <c:pt idx="2">
                  <c:v>B3</c:v>
                </c:pt>
                <c:pt idx="3">
                  <c:v>B4</c:v>
                </c:pt>
              </c:strCache>
            </c:strRef>
          </c:cat>
          <c:val>
            <c:numRef>
              <c:f>'E1 recall aware'!$D$36:$D$39</c:f>
              <c:numCache>
                <c:formatCode>General</c:formatCode>
                <c:ptCount val="4"/>
                <c:pt idx="0">
                  <c:v>0.216</c:v>
                </c:pt>
                <c:pt idx="1">
                  <c:v>0.121</c:v>
                </c:pt>
                <c:pt idx="2">
                  <c:v>0.097</c:v>
                </c:pt>
                <c:pt idx="3">
                  <c:v>0.082</c:v>
                </c:pt>
              </c:numCache>
            </c:numRef>
          </c:val>
          <c:smooth val="0"/>
        </c:ser>
        <c:dLbls>
          <c:showLegendKey val="0"/>
          <c:showVal val="0"/>
          <c:showCatName val="0"/>
          <c:showSerName val="0"/>
          <c:showPercent val="0"/>
          <c:showBubbleSize val="0"/>
        </c:dLbls>
        <c:marker val="1"/>
        <c:smooth val="0"/>
        <c:axId val="681850632"/>
        <c:axId val="681853640"/>
      </c:lineChart>
      <c:catAx>
        <c:axId val="681850632"/>
        <c:scaling>
          <c:orientation val="minMax"/>
        </c:scaling>
        <c:delete val="0"/>
        <c:axPos val="b"/>
        <c:majorTickMark val="out"/>
        <c:minorTickMark val="none"/>
        <c:tickLblPos val="nextTo"/>
        <c:txPr>
          <a:bodyPr/>
          <a:lstStyle/>
          <a:p>
            <a:pPr>
              <a:defRPr sz="1200"/>
            </a:pPr>
            <a:endParaRPr lang="en-US"/>
          </a:p>
        </c:txPr>
        <c:crossAx val="681853640"/>
        <c:crosses val="autoZero"/>
        <c:auto val="1"/>
        <c:lblAlgn val="ctr"/>
        <c:lblOffset val="100"/>
        <c:noMultiLvlLbl val="0"/>
      </c:catAx>
      <c:valAx>
        <c:axId val="681853640"/>
        <c:scaling>
          <c:orientation val="minMax"/>
        </c:scaling>
        <c:delete val="0"/>
        <c:axPos val="l"/>
        <c:majorGridlines/>
        <c:title>
          <c:tx>
            <c:rich>
              <a:bodyPr rot="-5400000" vert="horz"/>
              <a:lstStyle/>
              <a:p>
                <a:pPr>
                  <a:defRPr sz="1200"/>
                </a:pPr>
                <a:r>
                  <a:rPr lang="en-US" sz="1200"/>
                  <a:t>proportion error</a:t>
                </a:r>
              </a:p>
            </c:rich>
          </c:tx>
          <c:overlay val="0"/>
        </c:title>
        <c:numFmt formatCode="General" sourceLinked="1"/>
        <c:majorTickMark val="out"/>
        <c:minorTickMark val="none"/>
        <c:tickLblPos val="nextTo"/>
        <c:txPr>
          <a:bodyPr/>
          <a:lstStyle/>
          <a:p>
            <a:pPr>
              <a:defRPr sz="1200"/>
            </a:pPr>
            <a:endParaRPr lang="en-US"/>
          </a:p>
        </c:txPr>
        <c:crossAx val="681850632"/>
        <c:crosses val="autoZero"/>
        <c:crossBetween val="between"/>
      </c:valAx>
    </c:plotArea>
    <c:legend>
      <c:legendPos val="r"/>
      <c:overlay val="0"/>
      <c:txPr>
        <a:bodyPr/>
        <a:lstStyle/>
        <a:p>
          <a:pPr>
            <a:defRPr sz="1200"/>
          </a:pPr>
          <a:endParaRPr lang="en-US"/>
        </a:p>
      </c:txPr>
    </c:legend>
    <c:plotVisOnly val="1"/>
    <c:dispBlanksAs val="gap"/>
    <c:showDLblsOverMax val="0"/>
  </c:chart>
  <c:spPr>
    <a:solidFill>
      <a:schemeClr val="bg1"/>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Transitive verb inflection recall</a:t>
            </a:r>
          </a:p>
        </c:rich>
      </c:tx>
      <c:overlay val="0"/>
    </c:title>
    <c:autoTitleDeleted val="0"/>
    <c:plotArea>
      <c:layout/>
      <c:lineChart>
        <c:grouping val="standard"/>
        <c:varyColors val="0"/>
        <c:ser>
          <c:idx val="0"/>
          <c:order val="0"/>
          <c:tx>
            <c:strRef>
              <c:f>'E1 verb recall C = 24, D = 28'!$L$43</c:f>
              <c:strCache>
                <c:ptCount val="1"/>
                <c:pt idx="0">
                  <c:v>NOM-ERG</c:v>
                </c:pt>
              </c:strCache>
            </c:strRef>
          </c:tx>
          <c:spPr>
            <a:ln>
              <a:solidFill>
                <a:srgbClr val="FF0000"/>
              </a:solidFill>
            </a:ln>
          </c:spPr>
          <c:marker>
            <c:symbol val="none"/>
          </c:marker>
          <c:cat>
            <c:strRef>
              <c:f>'E1 verb recall C = 24, D = 28'!$K$44:$K$47</c:f>
              <c:strCache>
                <c:ptCount val="4"/>
                <c:pt idx="0">
                  <c:v>B1</c:v>
                </c:pt>
                <c:pt idx="1">
                  <c:v>B2</c:v>
                </c:pt>
                <c:pt idx="2">
                  <c:v>B3</c:v>
                </c:pt>
                <c:pt idx="3">
                  <c:v>B4</c:v>
                </c:pt>
              </c:strCache>
            </c:strRef>
          </c:cat>
          <c:val>
            <c:numRef>
              <c:f>'E1 verb recall C = 24, D = 28'!$L$44:$L$47</c:f>
              <c:numCache>
                <c:formatCode>General</c:formatCode>
                <c:ptCount val="4"/>
                <c:pt idx="0">
                  <c:v>0.348</c:v>
                </c:pt>
                <c:pt idx="1">
                  <c:v>0.201</c:v>
                </c:pt>
                <c:pt idx="2">
                  <c:v>0.148</c:v>
                </c:pt>
                <c:pt idx="3">
                  <c:v>0.115</c:v>
                </c:pt>
              </c:numCache>
            </c:numRef>
          </c:val>
          <c:smooth val="0"/>
        </c:ser>
        <c:ser>
          <c:idx val="1"/>
          <c:order val="1"/>
          <c:tx>
            <c:strRef>
              <c:f>'E1 verb recall C = 24, D = 28'!$M$43</c:f>
              <c:strCache>
                <c:ptCount val="1"/>
                <c:pt idx="0">
                  <c:v>ERG-ERG</c:v>
                </c:pt>
              </c:strCache>
            </c:strRef>
          </c:tx>
          <c:spPr>
            <a:ln>
              <a:solidFill>
                <a:srgbClr val="0000FF"/>
              </a:solidFill>
            </a:ln>
          </c:spPr>
          <c:marker>
            <c:symbol val="none"/>
          </c:marker>
          <c:cat>
            <c:strRef>
              <c:f>'E1 verb recall C = 24, D = 28'!$K$44:$K$47</c:f>
              <c:strCache>
                <c:ptCount val="4"/>
                <c:pt idx="0">
                  <c:v>B1</c:v>
                </c:pt>
                <c:pt idx="1">
                  <c:v>B2</c:v>
                </c:pt>
                <c:pt idx="2">
                  <c:v>B3</c:v>
                </c:pt>
                <c:pt idx="3">
                  <c:v>B4</c:v>
                </c:pt>
              </c:strCache>
            </c:strRef>
          </c:cat>
          <c:val>
            <c:numRef>
              <c:f>'E1 verb recall C = 24, D = 28'!$M$44:$M$47</c:f>
              <c:numCache>
                <c:formatCode>General</c:formatCode>
                <c:ptCount val="4"/>
                <c:pt idx="0">
                  <c:v>0.291</c:v>
                </c:pt>
                <c:pt idx="1">
                  <c:v>0.11</c:v>
                </c:pt>
                <c:pt idx="2">
                  <c:v>0.063</c:v>
                </c:pt>
                <c:pt idx="3">
                  <c:v>0.046</c:v>
                </c:pt>
              </c:numCache>
            </c:numRef>
          </c:val>
          <c:smooth val="0"/>
        </c:ser>
        <c:dLbls>
          <c:showLegendKey val="0"/>
          <c:showVal val="0"/>
          <c:showCatName val="0"/>
          <c:showSerName val="0"/>
          <c:showPercent val="0"/>
          <c:showBubbleSize val="0"/>
        </c:dLbls>
        <c:marker val="1"/>
        <c:smooth val="0"/>
        <c:axId val="641081336"/>
        <c:axId val="641077816"/>
      </c:lineChart>
      <c:catAx>
        <c:axId val="641081336"/>
        <c:scaling>
          <c:orientation val="minMax"/>
        </c:scaling>
        <c:delete val="0"/>
        <c:axPos val="b"/>
        <c:majorTickMark val="out"/>
        <c:minorTickMark val="none"/>
        <c:tickLblPos val="nextTo"/>
        <c:crossAx val="641077816"/>
        <c:crosses val="autoZero"/>
        <c:auto val="1"/>
        <c:lblAlgn val="ctr"/>
        <c:lblOffset val="100"/>
        <c:noMultiLvlLbl val="0"/>
      </c:catAx>
      <c:valAx>
        <c:axId val="641077816"/>
        <c:scaling>
          <c:orientation val="minMax"/>
        </c:scaling>
        <c:delete val="0"/>
        <c:axPos val="l"/>
        <c:majorGridlines/>
        <c:title>
          <c:tx>
            <c:rich>
              <a:bodyPr rot="-5400000" vert="horz"/>
              <a:lstStyle/>
              <a:p>
                <a:pPr>
                  <a:defRPr/>
                </a:pPr>
                <a:r>
                  <a:rPr lang="en-US"/>
                  <a:t>proportion error</a:t>
                </a:r>
              </a:p>
            </c:rich>
          </c:tx>
          <c:overlay val="0"/>
        </c:title>
        <c:numFmt formatCode="General" sourceLinked="1"/>
        <c:majorTickMark val="out"/>
        <c:minorTickMark val="none"/>
        <c:tickLblPos val="nextTo"/>
        <c:crossAx val="641081336"/>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Intransitive verb</a:t>
            </a:r>
            <a:r>
              <a:rPr lang="en-US" baseline="0"/>
              <a:t> inflection</a:t>
            </a:r>
            <a:r>
              <a:rPr lang="en-US"/>
              <a:t> recall</a:t>
            </a:r>
          </a:p>
        </c:rich>
      </c:tx>
      <c:overlay val="0"/>
    </c:title>
    <c:autoTitleDeleted val="0"/>
    <c:plotArea>
      <c:layout/>
      <c:lineChart>
        <c:grouping val="standard"/>
        <c:varyColors val="0"/>
        <c:ser>
          <c:idx val="0"/>
          <c:order val="0"/>
          <c:tx>
            <c:strRef>
              <c:f>'E1 verb recall C = 24, D = 28'!$P$43</c:f>
              <c:strCache>
                <c:ptCount val="1"/>
                <c:pt idx="0">
                  <c:v>NOM-ERG</c:v>
                </c:pt>
              </c:strCache>
            </c:strRef>
          </c:tx>
          <c:spPr>
            <a:ln>
              <a:solidFill>
                <a:srgbClr val="FF0000"/>
              </a:solidFill>
            </a:ln>
          </c:spPr>
          <c:marker>
            <c:symbol val="none"/>
          </c:marker>
          <c:cat>
            <c:strRef>
              <c:f>'E1 verb recall C = 24, D = 28'!$O$44:$O$47</c:f>
              <c:strCache>
                <c:ptCount val="4"/>
                <c:pt idx="0">
                  <c:v>B1</c:v>
                </c:pt>
                <c:pt idx="1">
                  <c:v>B2</c:v>
                </c:pt>
                <c:pt idx="2">
                  <c:v>B3</c:v>
                </c:pt>
                <c:pt idx="3">
                  <c:v>B4</c:v>
                </c:pt>
              </c:strCache>
            </c:strRef>
          </c:cat>
          <c:val>
            <c:numRef>
              <c:f>'E1 verb recall C = 24, D = 28'!$P$44:$P$47</c:f>
              <c:numCache>
                <c:formatCode>General</c:formatCode>
                <c:ptCount val="4"/>
                <c:pt idx="0">
                  <c:v>0.16</c:v>
                </c:pt>
                <c:pt idx="1">
                  <c:v>0.12</c:v>
                </c:pt>
                <c:pt idx="2">
                  <c:v>0.131</c:v>
                </c:pt>
                <c:pt idx="3">
                  <c:v>0.121</c:v>
                </c:pt>
              </c:numCache>
            </c:numRef>
          </c:val>
          <c:smooth val="0"/>
        </c:ser>
        <c:ser>
          <c:idx val="1"/>
          <c:order val="1"/>
          <c:tx>
            <c:strRef>
              <c:f>'E1 verb recall C = 24, D = 28'!$Q$43</c:f>
              <c:strCache>
                <c:ptCount val="1"/>
                <c:pt idx="0">
                  <c:v>ERG-ERG</c:v>
                </c:pt>
              </c:strCache>
            </c:strRef>
          </c:tx>
          <c:spPr>
            <a:ln>
              <a:solidFill>
                <a:srgbClr val="0000FF"/>
              </a:solidFill>
            </a:ln>
          </c:spPr>
          <c:marker>
            <c:symbol val="none"/>
          </c:marker>
          <c:cat>
            <c:strRef>
              <c:f>'E1 verb recall C = 24, D = 28'!$O$44:$O$47</c:f>
              <c:strCache>
                <c:ptCount val="4"/>
                <c:pt idx="0">
                  <c:v>B1</c:v>
                </c:pt>
                <c:pt idx="1">
                  <c:v>B2</c:v>
                </c:pt>
                <c:pt idx="2">
                  <c:v>B3</c:v>
                </c:pt>
                <c:pt idx="3">
                  <c:v>B4</c:v>
                </c:pt>
              </c:strCache>
            </c:strRef>
          </c:cat>
          <c:val>
            <c:numRef>
              <c:f>'E1 verb recall C = 24, D = 28'!$Q$44:$Q$47</c:f>
              <c:numCache>
                <c:formatCode>General</c:formatCode>
                <c:ptCount val="4"/>
                <c:pt idx="0">
                  <c:v>0.128</c:v>
                </c:pt>
                <c:pt idx="1">
                  <c:v>0.042</c:v>
                </c:pt>
                <c:pt idx="2">
                  <c:v>0.026</c:v>
                </c:pt>
                <c:pt idx="3">
                  <c:v>0.029</c:v>
                </c:pt>
              </c:numCache>
            </c:numRef>
          </c:val>
          <c:smooth val="0"/>
        </c:ser>
        <c:dLbls>
          <c:showLegendKey val="0"/>
          <c:showVal val="0"/>
          <c:showCatName val="0"/>
          <c:showSerName val="0"/>
          <c:showPercent val="0"/>
          <c:showBubbleSize val="0"/>
        </c:dLbls>
        <c:marker val="1"/>
        <c:smooth val="0"/>
        <c:axId val="641144456"/>
        <c:axId val="641147432"/>
      </c:lineChart>
      <c:catAx>
        <c:axId val="641144456"/>
        <c:scaling>
          <c:orientation val="minMax"/>
        </c:scaling>
        <c:delete val="0"/>
        <c:axPos val="b"/>
        <c:majorTickMark val="out"/>
        <c:minorTickMark val="none"/>
        <c:tickLblPos val="nextTo"/>
        <c:crossAx val="641147432"/>
        <c:crosses val="autoZero"/>
        <c:auto val="1"/>
        <c:lblAlgn val="ctr"/>
        <c:lblOffset val="100"/>
        <c:noMultiLvlLbl val="0"/>
      </c:catAx>
      <c:valAx>
        <c:axId val="641147432"/>
        <c:scaling>
          <c:orientation val="minMax"/>
          <c:max val="0.4"/>
        </c:scaling>
        <c:delete val="0"/>
        <c:axPos val="l"/>
        <c:majorGridlines/>
        <c:title>
          <c:tx>
            <c:rich>
              <a:bodyPr rot="-5400000" vert="horz"/>
              <a:lstStyle/>
              <a:p>
                <a:pPr>
                  <a:defRPr/>
                </a:pPr>
                <a:r>
                  <a:rPr lang="en-US"/>
                  <a:t>proportion error</a:t>
                </a:r>
              </a:p>
            </c:rich>
          </c:tx>
          <c:overlay val="0"/>
        </c:title>
        <c:numFmt formatCode="General" sourceLinked="1"/>
        <c:majorTickMark val="out"/>
        <c:minorTickMark val="none"/>
        <c:tickLblPos val="nextTo"/>
        <c:crossAx val="641144456"/>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b="1" i="0"/>
            </a:pPr>
            <a:r>
              <a:rPr lang="en-US" sz="2400" b="1" i="0"/>
              <a:t>Verb</a:t>
            </a:r>
            <a:r>
              <a:rPr lang="en-US" sz="2400" b="1" i="0" baseline="0"/>
              <a:t> inflection recall errors</a:t>
            </a:r>
            <a:endParaRPr lang="en-US" sz="2400" b="1" i="0"/>
          </a:p>
        </c:rich>
      </c:tx>
      <c:overlay val="0"/>
    </c:title>
    <c:autoTitleDeleted val="0"/>
    <c:plotArea>
      <c:layout/>
      <c:lineChart>
        <c:grouping val="standard"/>
        <c:varyColors val="0"/>
        <c:ser>
          <c:idx val="0"/>
          <c:order val="0"/>
          <c:tx>
            <c:strRef>
              <c:f>'E2 charts'!$L$27</c:f>
              <c:strCache>
                <c:ptCount val="1"/>
                <c:pt idx="0">
                  <c:v>NOM-ERG</c:v>
                </c:pt>
              </c:strCache>
            </c:strRef>
          </c:tx>
          <c:spPr>
            <a:ln>
              <a:solidFill>
                <a:srgbClr val="FF0000"/>
              </a:solidFill>
            </a:ln>
          </c:spPr>
          <c:marker>
            <c:symbol val="none"/>
          </c:marker>
          <c:cat>
            <c:strRef>
              <c:f>'E2 charts'!$K$28:$K$35</c:f>
              <c:strCache>
                <c:ptCount val="8"/>
                <c:pt idx="0">
                  <c:v>B1</c:v>
                </c:pt>
                <c:pt idx="1">
                  <c:v>B2</c:v>
                </c:pt>
                <c:pt idx="2">
                  <c:v>B3</c:v>
                </c:pt>
                <c:pt idx="3">
                  <c:v>B4</c:v>
                </c:pt>
                <c:pt idx="4">
                  <c:v>B5</c:v>
                </c:pt>
                <c:pt idx="5">
                  <c:v>B6</c:v>
                </c:pt>
                <c:pt idx="6">
                  <c:v>B7</c:v>
                </c:pt>
                <c:pt idx="7">
                  <c:v>B8</c:v>
                </c:pt>
              </c:strCache>
            </c:strRef>
          </c:cat>
          <c:val>
            <c:numRef>
              <c:f>'E2 charts'!$L$28:$L$35</c:f>
              <c:numCache>
                <c:formatCode>General</c:formatCode>
                <c:ptCount val="8"/>
                <c:pt idx="0">
                  <c:v>0.213</c:v>
                </c:pt>
                <c:pt idx="1">
                  <c:v>0.224</c:v>
                </c:pt>
                <c:pt idx="2">
                  <c:v>0.194</c:v>
                </c:pt>
                <c:pt idx="3">
                  <c:v>0.155</c:v>
                </c:pt>
                <c:pt idx="4">
                  <c:v>0.188</c:v>
                </c:pt>
                <c:pt idx="5">
                  <c:v>0.172</c:v>
                </c:pt>
                <c:pt idx="6">
                  <c:v>0.22</c:v>
                </c:pt>
                <c:pt idx="7">
                  <c:v>0.177</c:v>
                </c:pt>
              </c:numCache>
            </c:numRef>
          </c:val>
          <c:smooth val="0"/>
        </c:ser>
        <c:ser>
          <c:idx val="1"/>
          <c:order val="1"/>
          <c:tx>
            <c:strRef>
              <c:f>'E2 charts'!$M$27</c:f>
              <c:strCache>
                <c:ptCount val="1"/>
                <c:pt idx="0">
                  <c:v>ERG-ERG</c:v>
                </c:pt>
              </c:strCache>
            </c:strRef>
          </c:tx>
          <c:spPr>
            <a:ln>
              <a:solidFill>
                <a:srgbClr val="3366FF"/>
              </a:solidFill>
            </a:ln>
          </c:spPr>
          <c:marker>
            <c:symbol val="none"/>
          </c:marker>
          <c:cat>
            <c:strRef>
              <c:f>'E2 charts'!$K$28:$K$35</c:f>
              <c:strCache>
                <c:ptCount val="8"/>
                <c:pt idx="0">
                  <c:v>B1</c:v>
                </c:pt>
                <c:pt idx="1">
                  <c:v>B2</c:v>
                </c:pt>
                <c:pt idx="2">
                  <c:v>B3</c:v>
                </c:pt>
                <c:pt idx="3">
                  <c:v>B4</c:v>
                </c:pt>
                <c:pt idx="4">
                  <c:v>B5</c:v>
                </c:pt>
                <c:pt idx="5">
                  <c:v>B6</c:v>
                </c:pt>
                <c:pt idx="6">
                  <c:v>B7</c:v>
                </c:pt>
                <c:pt idx="7">
                  <c:v>B8</c:v>
                </c:pt>
              </c:strCache>
            </c:strRef>
          </c:cat>
          <c:val>
            <c:numRef>
              <c:f>'E2 charts'!$M$28:$M$35</c:f>
              <c:numCache>
                <c:formatCode>General</c:formatCode>
                <c:ptCount val="8"/>
                <c:pt idx="0">
                  <c:v>0.175</c:v>
                </c:pt>
                <c:pt idx="1">
                  <c:v>0.075</c:v>
                </c:pt>
                <c:pt idx="2">
                  <c:v>0.086</c:v>
                </c:pt>
                <c:pt idx="3">
                  <c:v>0.067</c:v>
                </c:pt>
                <c:pt idx="4">
                  <c:v>0.148</c:v>
                </c:pt>
                <c:pt idx="5">
                  <c:v>0.157</c:v>
                </c:pt>
                <c:pt idx="6">
                  <c:v>0.203</c:v>
                </c:pt>
                <c:pt idx="7">
                  <c:v>0.114</c:v>
                </c:pt>
              </c:numCache>
            </c:numRef>
          </c:val>
          <c:smooth val="0"/>
        </c:ser>
        <c:dLbls>
          <c:showLegendKey val="0"/>
          <c:showVal val="0"/>
          <c:showCatName val="0"/>
          <c:showSerName val="0"/>
          <c:showPercent val="0"/>
          <c:showBubbleSize val="0"/>
        </c:dLbls>
        <c:marker val="1"/>
        <c:smooth val="0"/>
        <c:axId val="639759688"/>
        <c:axId val="639762696"/>
      </c:lineChart>
      <c:catAx>
        <c:axId val="639759688"/>
        <c:scaling>
          <c:orientation val="minMax"/>
        </c:scaling>
        <c:delete val="0"/>
        <c:axPos val="b"/>
        <c:majorTickMark val="out"/>
        <c:minorTickMark val="none"/>
        <c:tickLblPos val="nextTo"/>
        <c:txPr>
          <a:bodyPr/>
          <a:lstStyle/>
          <a:p>
            <a:pPr>
              <a:defRPr sz="1600"/>
            </a:pPr>
            <a:endParaRPr lang="en-US"/>
          </a:p>
        </c:txPr>
        <c:crossAx val="639762696"/>
        <c:crosses val="autoZero"/>
        <c:auto val="1"/>
        <c:lblAlgn val="ctr"/>
        <c:lblOffset val="100"/>
        <c:noMultiLvlLbl val="0"/>
      </c:catAx>
      <c:valAx>
        <c:axId val="639762696"/>
        <c:scaling>
          <c:orientation val="minMax"/>
        </c:scaling>
        <c:delete val="0"/>
        <c:axPos val="l"/>
        <c:majorGridlines/>
        <c:title>
          <c:tx>
            <c:rich>
              <a:bodyPr rot="-5400000" vert="horz"/>
              <a:lstStyle/>
              <a:p>
                <a:pPr>
                  <a:defRPr sz="1600"/>
                </a:pPr>
                <a:r>
                  <a:rPr lang="en-US" sz="1600"/>
                  <a:t>proportion error</a:t>
                </a:r>
              </a:p>
            </c:rich>
          </c:tx>
          <c:overlay val="0"/>
        </c:title>
        <c:numFmt formatCode="General" sourceLinked="1"/>
        <c:majorTickMark val="out"/>
        <c:minorTickMark val="none"/>
        <c:tickLblPos val="nextTo"/>
        <c:txPr>
          <a:bodyPr/>
          <a:lstStyle/>
          <a:p>
            <a:pPr>
              <a:defRPr sz="1600"/>
            </a:pPr>
            <a:endParaRPr lang="en-US"/>
          </a:p>
        </c:txPr>
        <c:crossAx val="639759688"/>
        <c:crosses val="autoZero"/>
        <c:crossBetween val="between"/>
      </c:valAx>
    </c:plotArea>
    <c:legend>
      <c:legendPos val="r"/>
      <c:overlay val="0"/>
      <c:txPr>
        <a:bodyPr/>
        <a:lstStyle/>
        <a:p>
          <a:pPr>
            <a:defRPr sz="16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Transitive verb inflection recall errors</a:t>
            </a:r>
          </a:p>
        </c:rich>
      </c:tx>
      <c:overlay val="0"/>
    </c:title>
    <c:autoTitleDeleted val="0"/>
    <c:plotArea>
      <c:layout/>
      <c:lineChart>
        <c:grouping val="standard"/>
        <c:varyColors val="0"/>
        <c:ser>
          <c:idx val="0"/>
          <c:order val="0"/>
          <c:tx>
            <c:strRef>
              <c:f>'E2 charts'!$T$46</c:f>
              <c:strCache>
                <c:ptCount val="1"/>
                <c:pt idx="0">
                  <c:v>NOM-ERG</c:v>
                </c:pt>
              </c:strCache>
            </c:strRef>
          </c:tx>
          <c:spPr>
            <a:ln>
              <a:solidFill>
                <a:srgbClr val="FF0000"/>
              </a:solidFill>
            </a:ln>
          </c:spPr>
          <c:marker>
            <c:symbol val="none"/>
          </c:marker>
          <c:cat>
            <c:strRef>
              <c:f>'E2 charts'!$S$47:$S$54</c:f>
              <c:strCache>
                <c:ptCount val="8"/>
                <c:pt idx="0">
                  <c:v>B1</c:v>
                </c:pt>
                <c:pt idx="1">
                  <c:v>B2</c:v>
                </c:pt>
                <c:pt idx="2">
                  <c:v>B3</c:v>
                </c:pt>
                <c:pt idx="3">
                  <c:v>B4</c:v>
                </c:pt>
                <c:pt idx="4">
                  <c:v>B5</c:v>
                </c:pt>
                <c:pt idx="5">
                  <c:v>B6</c:v>
                </c:pt>
                <c:pt idx="6">
                  <c:v>B7</c:v>
                </c:pt>
                <c:pt idx="7">
                  <c:v>B8</c:v>
                </c:pt>
              </c:strCache>
            </c:strRef>
          </c:cat>
          <c:val>
            <c:numRef>
              <c:f>'E2 charts'!$T$47:$T$54</c:f>
              <c:numCache>
                <c:formatCode>General</c:formatCode>
                <c:ptCount val="8"/>
                <c:pt idx="0">
                  <c:v>0.321</c:v>
                </c:pt>
                <c:pt idx="1">
                  <c:v>0.255</c:v>
                </c:pt>
                <c:pt idx="2">
                  <c:v>0.245</c:v>
                </c:pt>
                <c:pt idx="3">
                  <c:v>0.19</c:v>
                </c:pt>
                <c:pt idx="4">
                  <c:v>0.177</c:v>
                </c:pt>
                <c:pt idx="5">
                  <c:v>0.224</c:v>
                </c:pt>
                <c:pt idx="6">
                  <c:v>0.252</c:v>
                </c:pt>
                <c:pt idx="7">
                  <c:v>0.146</c:v>
                </c:pt>
              </c:numCache>
            </c:numRef>
          </c:val>
          <c:smooth val="0"/>
        </c:ser>
        <c:ser>
          <c:idx val="1"/>
          <c:order val="1"/>
          <c:tx>
            <c:strRef>
              <c:f>'E2 charts'!$U$46</c:f>
              <c:strCache>
                <c:ptCount val="1"/>
                <c:pt idx="0">
                  <c:v>ERG-ERG</c:v>
                </c:pt>
              </c:strCache>
            </c:strRef>
          </c:tx>
          <c:spPr>
            <a:ln>
              <a:solidFill>
                <a:srgbClr val="3366FF"/>
              </a:solidFill>
            </a:ln>
          </c:spPr>
          <c:marker>
            <c:symbol val="none"/>
          </c:marker>
          <c:cat>
            <c:strRef>
              <c:f>'E2 charts'!$S$47:$S$54</c:f>
              <c:strCache>
                <c:ptCount val="8"/>
                <c:pt idx="0">
                  <c:v>B1</c:v>
                </c:pt>
                <c:pt idx="1">
                  <c:v>B2</c:v>
                </c:pt>
                <c:pt idx="2">
                  <c:v>B3</c:v>
                </c:pt>
                <c:pt idx="3">
                  <c:v>B4</c:v>
                </c:pt>
                <c:pt idx="4">
                  <c:v>B5</c:v>
                </c:pt>
                <c:pt idx="5">
                  <c:v>B6</c:v>
                </c:pt>
                <c:pt idx="6">
                  <c:v>B7</c:v>
                </c:pt>
                <c:pt idx="7">
                  <c:v>B8</c:v>
                </c:pt>
              </c:strCache>
            </c:strRef>
          </c:cat>
          <c:val>
            <c:numRef>
              <c:f>'E2 charts'!$U$47:$U$54</c:f>
              <c:numCache>
                <c:formatCode>General</c:formatCode>
                <c:ptCount val="8"/>
                <c:pt idx="0">
                  <c:v>0.122</c:v>
                </c:pt>
                <c:pt idx="1">
                  <c:v>0.094</c:v>
                </c:pt>
                <c:pt idx="2">
                  <c:v>0.122</c:v>
                </c:pt>
                <c:pt idx="3">
                  <c:v>0.133</c:v>
                </c:pt>
                <c:pt idx="4">
                  <c:v>0.124</c:v>
                </c:pt>
                <c:pt idx="5">
                  <c:v>0.206</c:v>
                </c:pt>
                <c:pt idx="6">
                  <c:v>0.25</c:v>
                </c:pt>
                <c:pt idx="7">
                  <c:v>0.139</c:v>
                </c:pt>
              </c:numCache>
            </c:numRef>
          </c:val>
          <c:smooth val="0"/>
        </c:ser>
        <c:dLbls>
          <c:showLegendKey val="0"/>
          <c:showVal val="0"/>
          <c:showCatName val="0"/>
          <c:showSerName val="0"/>
          <c:showPercent val="0"/>
          <c:showBubbleSize val="0"/>
        </c:dLbls>
        <c:marker val="1"/>
        <c:smooth val="0"/>
        <c:axId val="640168760"/>
        <c:axId val="640171736"/>
      </c:lineChart>
      <c:catAx>
        <c:axId val="640168760"/>
        <c:scaling>
          <c:orientation val="minMax"/>
        </c:scaling>
        <c:delete val="0"/>
        <c:axPos val="b"/>
        <c:majorTickMark val="out"/>
        <c:minorTickMark val="none"/>
        <c:tickLblPos val="nextTo"/>
        <c:crossAx val="640171736"/>
        <c:crosses val="autoZero"/>
        <c:auto val="1"/>
        <c:lblAlgn val="ctr"/>
        <c:lblOffset val="100"/>
        <c:noMultiLvlLbl val="0"/>
      </c:catAx>
      <c:valAx>
        <c:axId val="640171736"/>
        <c:scaling>
          <c:orientation val="minMax"/>
        </c:scaling>
        <c:delete val="0"/>
        <c:axPos val="l"/>
        <c:majorGridlines/>
        <c:title>
          <c:tx>
            <c:rich>
              <a:bodyPr rot="-5400000" vert="horz"/>
              <a:lstStyle/>
              <a:p>
                <a:pPr>
                  <a:defRPr/>
                </a:pPr>
                <a:r>
                  <a:rPr lang="en-US"/>
                  <a:t>proportion</a:t>
                </a:r>
                <a:r>
                  <a:rPr lang="en-US" baseline="0"/>
                  <a:t> error</a:t>
                </a:r>
                <a:endParaRPr lang="en-US"/>
              </a:p>
            </c:rich>
          </c:tx>
          <c:overlay val="0"/>
        </c:title>
        <c:numFmt formatCode="General" sourceLinked="1"/>
        <c:majorTickMark val="out"/>
        <c:minorTickMark val="none"/>
        <c:tickLblPos val="nextTo"/>
        <c:crossAx val="640168760"/>
        <c:crosses val="autoZero"/>
        <c:crossBetween val="between"/>
      </c:valAx>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Intransitive verb inflection</a:t>
            </a:r>
            <a:r>
              <a:rPr lang="en-US" baseline="0"/>
              <a:t> recall errors</a:t>
            </a:r>
            <a:endParaRPr lang="en-US"/>
          </a:p>
        </c:rich>
      </c:tx>
      <c:overlay val="0"/>
    </c:title>
    <c:autoTitleDeleted val="0"/>
    <c:plotArea>
      <c:layout/>
      <c:lineChart>
        <c:grouping val="standard"/>
        <c:varyColors val="0"/>
        <c:ser>
          <c:idx val="0"/>
          <c:order val="0"/>
          <c:tx>
            <c:strRef>
              <c:f>'E2 charts'!$T$66</c:f>
              <c:strCache>
                <c:ptCount val="1"/>
                <c:pt idx="0">
                  <c:v>NOM-ERG</c:v>
                </c:pt>
              </c:strCache>
            </c:strRef>
          </c:tx>
          <c:spPr>
            <a:ln>
              <a:solidFill>
                <a:srgbClr val="FF0000"/>
              </a:solidFill>
            </a:ln>
          </c:spPr>
          <c:marker>
            <c:symbol val="none"/>
          </c:marker>
          <c:cat>
            <c:strRef>
              <c:f>'E2 charts'!$S$67:$S$74</c:f>
              <c:strCache>
                <c:ptCount val="8"/>
                <c:pt idx="0">
                  <c:v>B1</c:v>
                </c:pt>
                <c:pt idx="1">
                  <c:v>B2</c:v>
                </c:pt>
                <c:pt idx="2">
                  <c:v>B3</c:v>
                </c:pt>
                <c:pt idx="3">
                  <c:v>B4</c:v>
                </c:pt>
                <c:pt idx="4">
                  <c:v>B5</c:v>
                </c:pt>
                <c:pt idx="5">
                  <c:v>B6</c:v>
                </c:pt>
                <c:pt idx="6">
                  <c:v>B7</c:v>
                </c:pt>
                <c:pt idx="7">
                  <c:v>B8</c:v>
                </c:pt>
              </c:strCache>
            </c:strRef>
          </c:cat>
          <c:val>
            <c:numRef>
              <c:f>'E2 charts'!$T$67:$T$74</c:f>
              <c:numCache>
                <c:formatCode>General</c:formatCode>
                <c:ptCount val="8"/>
                <c:pt idx="0">
                  <c:v>0.104</c:v>
                </c:pt>
                <c:pt idx="1">
                  <c:v>0.193</c:v>
                </c:pt>
                <c:pt idx="2">
                  <c:v>0.143</c:v>
                </c:pt>
                <c:pt idx="3">
                  <c:v>0.12</c:v>
                </c:pt>
                <c:pt idx="4">
                  <c:v>0.198</c:v>
                </c:pt>
                <c:pt idx="5">
                  <c:v>0.12</c:v>
                </c:pt>
                <c:pt idx="6">
                  <c:v>0.188</c:v>
                </c:pt>
                <c:pt idx="7">
                  <c:v>0.208</c:v>
                </c:pt>
              </c:numCache>
            </c:numRef>
          </c:val>
          <c:smooth val="0"/>
        </c:ser>
        <c:ser>
          <c:idx val="1"/>
          <c:order val="1"/>
          <c:tx>
            <c:strRef>
              <c:f>'E2 charts'!$U$66</c:f>
              <c:strCache>
                <c:ptCount val="1"/>
                <c:pt idx="0">
                  <c:v>ERG-ERG</c:v>
                </c:pt>
              </c:strCache>
            </c:strRef>
          </c:tx>
          <c:spPr>
            <a:ln>
              <a:solidFill>
                <a:srgbClr val="3366FF"/>
              </a:solidFill>
            </a:ln>
          </c:spPr>
          <c:marker>
            <c:symbol val="none"/>
          </c:marker>
          <c:cat>
            <c:strRef>
              <c:f>'E2 charts'!$S$67:$S$74</c:f>
              <c:strCache>
                <c:ptCount val="8"/>
                <c:pt idx="0">
                  <c:v>B1</c:v>
                </c:pt>
                <c:pt idx="1">
                  <c:v>B2</c:v>
                </c:pt>
                <c:pt idx="2">
                  <c:v>B3</c:v>
                </c:pt>
                <c:pt idx="3">
                  <c:v>B4</c:v>
                </c:pt>
                <c:pt idx="4">
                  <c:v>B5</c:v>
                </c:pt>
                <c:pt idx="5">
                  <c:v>B6</c:v>
                </c:pt>
                <c:pt idx="6">
                  <c:v>B7</c:v>
                </c:pt>
                <c:pt idx="7">
                  <c:v>B8</c:v>
                </c:pt>
              </c:strCache>
            </c:strRef>
          </c:cat>
          <c:val>
            <c:numRef>
              <c:f>'E2 charts'!$U$67:$U$74</c:f>
              <c:numCache>
                <c:formatCode>General</c:formatCode>
                <c:ptCount val="8"/>
                <c:pt idx="0">
                  <c:v>0.228</c:v>
                </c:pt>
                <c:pt idx="1">
                  <c:v>0.056</c:v>
                </c:pt>
                <c:pt idx="2">
                  <c:v>0.05</c:v>
                </c:pt>
                <c:pt idx="3" formatCode="0.00E+00">
                  <c:v>1.388E-17</c:v>
                </c:pt>
                <c:pt idx="4">
                  <c:v>0.172</c:v>
                </c:pt>
                <c:pt idx="5">
                  <c:v>0.109</c:v>
                </c:pt>
                <c:pt idx="6">
                  <c:v>0.156</c:v>
                </c:pt>
                <c:pt idx="7">
                  <c:v>0.089</c:v>
                </c:pt>
              </c:numCache>
            </c:numRef>
          </c:val>
          <c:smooth val="0"/>
        </c:ser>
        <c:dLbls>
          <c:showLegendKey val="0"/>
          <c:showVal val="0"/>
          <c:showCatName val="0"/>
          <c:showSerName val="0"/>
          <c:showPercent val="0"/>
          <c:showBubbleSize val="0"/>
        </c:dLbls>
        <c:marker val="1"/>
        <c:smooth val="0"/>
        <c:axId val="640202776"/>
        <c:axId val="640205720"/>
      </c:lineChart>
      <c:catAx>
        <c:axId val="640202776"/>
        <c:scaling>
          <c:orientation val="minMax"/>
        </c:scaling>
        <c:delete val="0"/>
        <c:axPos val="b"/>
        <c:majorTickMark val="out"/>
        <c:minorTickMark val="none"/>
        <c:tickLblPos val="nextTo"/>
        <c:crossAx val="640205720"/>
        <c:crosses val="autoZero"/>
        <c:auto val="1"/>
        <c:lblAlgn val="ctr"/>
        <c:lblOffset val="100"/>
        <c:noMultiLvlLbl val="0"/>
      </c:catAx>
      <c:valAx>
        <c:axId val="640205720"/>
        <c:scaling>
          <c:orientation val="minMax"/>
          <c:max val="0.35"/>
        </c:scaling>
        <c:delete val="0"/>
        <c:axPos val="l"/>
        <c:majorGridlines/>
        <c:title>
          <c:tx>
            <c:rich>
              <a:bodyPr rot="-5400000" vert="horz"/>
              <a:lstStyle/>
              <a:p>
                <a:pPr>
                  <a:defRPr/>
                </a:pPr>
                <a:r>
                  <a:rPr lang="en-US"/>
                  <a:t>proportion error</a:t>
                </a:r>
              </a:p>
            </c:rich>
          </c:tx>
          <c:overlay val="0"/>
        </c:title>
        <c:numFmt formatCode="General" sourceLinked="1"/>
        <c:majorTickMark val="out"/>
        <c:minorTickMark val="none"/>
        <c:tickLblPos val="nextTo"/>
        <c:crossAx val="640202776"/>
        <c:crosses val="autoZero"/>
        <c:crossBetween val="between"/>
      </c:valAx>
    </c:plotArea>
    <c:legend>
      <c:legendPos val="r"/>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400"/>
              <a:t>Post-test accuracy</a:t>
            </a:r>
          </a:p>
        </c:rich>
      </c:tx>
      <c:layout/>
      <c:overlay val="0"/>
    </c:title>
    <c:autoTitleDeleted val="0"/>
    <c:plotArea>
      <c:layout/>
      <c:barChart>
        <c:barDir val="col"/>
        <c:grouping val="clustered"/>
        <c:varyColors val="0"/>
        <c:ser>
          <c:idx val="0"/>
          <c:order val="0"/>
          <c:tx>
            <c:strRef>
              <c:f>'E2 critical and post-test'!$Q$53</c:f>
              <c:strCache>
                <c:ptCount val="1"/>
                <c:pt idx="0">
                  <c:v>ERG-ERG</c:v>
                </c:pt>
              </c:strCache>
            </c:strRef>
          </c:tx>
          <c:spPr>
            <a:solidFill>
              <a:srgbClr val="3366FF"/>
            </a:solidFill>
          </c:spPr>
          <c:invertIfNegative val="0"/>
          <c:cat>
            <c:multiLvlStrRef>
              <c:f>'E2 critical and post-test'!$R$51:$U$52</c:f>
              <c:multiLvlStrCache>
                <c:ptCount val="4"/>
                <c:lvl>
                  <c:pt idx="0">
                    <c:v>Noun case</c:v>
                  </c:pt>
                  <c:pt idx="1">
                    <c:v>Verb infl</c:v>
                  </c:pt>
                  <c:pt idx="2">
                    <c:v>Noun case</c:v>
                  </c:pt>
                  <c:pt idx="3">
                    <c:v>Verb infl</c:v>
                  </c:pt>
                </c:lvl>
                <c:lvl>
                  <c:pt idx="0">
                    <c:v>Intransitive</c:v>
                  </c:pt>
                  <c:pt idx="2">
                    <c:v>Transitive</c:v>
                  </c:pt>
                </c:lvl>
              </c:multiLvlStrCache>
            </c:multiLvlStrRef>
          </c:cat>
          <c:val>
            <c:numRef>
              <c:f>'E2 critical and post-test'!$R$53:$U$53</c:f>
              <c:numCache>
                <c:formatCode>General</c:formatCode>
                <c:ptCount val="4"/>
                <c:pt idx="0">
                  <c:v>0.7625</c:v>
                </c:pt>
                <c:pt idx="1">
                  <c:v>0.725</c:v>
                </c:pt>
                <c:pt idx="2">
                  <c:v>0.7625</c:v>
                </c:pt>
                <c:pt idx="3">
                  <c:v>0.691666666666667</c:v>
                </c:pt>
              </c:numCache>
            </c:numRef>
          </c:val>
        </c:ser>
        <c:ser>
          <c:idx val="1"/>
          <c:order val="1"/>
          <c:tx>
            <c:strRef>
              <c:f>'E2 critical and post-test'!$Q$54</c:f>
              <c:strCache>
                <c:ptCount val="1"/>
                <c:pt idx="0">
                  <c:v>NOM-ERG</c:v>
                </c:pt>
              </c:strCache>
            </c:strRef>
          </c:tx>
          <c:spPr>
            <a:solidFill>
              <a:srgbClr val="FF0000"/>
            </a:solidFill>
          </c:spPr>
          <c:invertIfNegative val="0"/>
          <c:cat>
            <c:multiLvlStrRef>
              <c:f>'E2 critical and post-test'!$R$51:$U$52</c:f>
              <c:multiLvlStrCache>
                <c:ptCount val="4"/>
                <c:lvl>
                  <c:pt idx="0">
                    <c:v>Noun case</c:v>
                  </c:pt>
                  <c:pt idx="1">
                    <c:v>Verb infl</c:v>
                  </c:pt>
                  <c:pt idx="2">
                    <c:v>Noun case</c:v>
                  </c:pt>
                  <c:pt idx="3">
                    <c:v>Verb infl</c:v>
                  </c:pt>
                </c:lvl>
                <c:lvl>
                  <c:pt idx="0">
                    <c:v>Intransitive</c:v>
                  </c:pt>
                  <c:pt idx="2">
                    <c:v>Transitive</c:v>
                  </c:pt>
                </c:lvl>
              </c:multiLvlStrCache>
            </c:multiLvlStrRef>
          </c:cat>
          <c:val>
            <c:numRef>
              <c:f>'E2 critical and post-test'!$R$54:$U$54</c:f>
              <c:numCache>
                <c:formatCode>General</c:formatCode>
                <c:ptCount val="4"/>
                <c:pt idx="0">
                  <c:v>0.80859375</c:v>
                </c:pt>
                <c:pt idx="1">
                  <c:v>0.78125</c:v>
                </c:pt>
                <c:pt idx="2">
                  <c:v>0.86328125</c:v>
                </c:pt>
                <c:pt idx="3">
                  <c:v>0.7421875</c:v>
                </c:pt>
              </c:numCache>
            </c:numRef>
          </c:val>
        </c:ser>
        <c:dLbls>
          <c:showLegendKey val="0"/>
          <c:showVal val="0"/>
          <c:showCatName val="0"/>
          <c:showSerName val="0"/>
          <c:showPercent val="0"/>
          <c:showBubbleSize val="0"/>
        </c:dLbls>
        <c:gapWidth val="150"/>
        <c:axId val="640262648"/>
        <c:axId val="640265656"/>
      </c:barChart>
      <c:catAx>
        <c:axId val="640262648"/>
        <c:scaling>
          <c:orientation val="minMax"/>
        </c:scaling>
        <c:delete val="0"/>
        <c:axPos val="b"/>
        <c:majorTickMark val="out"/>
        <c:minorTickMark val="none"/>
        <c:tickLblPos val="nextTo"/>
        <c:txPr>
          <a:bodyPr/>
          <a:lstStyle/>
          <a:p>
            <a:pPr>
              <a:defRPr sz="1600"/>
            </a:pPr>
            <a:endParaRPr lang="en-US"/>
          </a:p>
        </c:txPr>
        <c:crossAx val="640265656"/>
        <c:crosses val="autoZero"/>
        <c:auto val="1"/>
        <c:lblAlgn val="ctr"/>
        <c:lblOffset val="100"/>
        <c:noMultiLvlLbl val="0"/>
      </c:catAx>
      <c:valAx>
        <c:axId val="640265656"/>
        <c:scaling>
          <c:orientation val="minMax"/>
        </c:scaling>
        <c:delete val="0"/>
        <c:axPos val="l"/>
        <c:majorGridlines/>
        <c:title>
          <c:tx>
            <c:rich>
              <a:bodyPr rot="-5400000" vert="horz"/>
              <a:lstStyle/>
              <a:p>
                <a:pPr>
                  <a:defRPr sz="1600"/>
                </a:pPr>
                <a:r>
                  <a:rPr lang="en-US" sz="1600"/>
                  <a:t>proportion correct</a:t>
                </a:r>
              </a:p>
            </c:rich>
          </c:tx>
          <c:layout/>
          <c:overlay val="0"/>
        </c:title>
        <c:numFmt formatCode="General" sourceLinked="1"/>
        <c:majorTickMark val="out"/>
        <c:minorTickMark val="none"/>
        <c:tickLblPos val="nextTo"/>
        <c:txPr>
          <a:bodyPr/>
          <a:lstStyle/>
          <a:p>
            <a:pPr>
              <a:defRPr sz="1600"/>
            </a:pPr>
            <a:endParaRPr lang="en-US"/>
          </a:p>
        </c:txPr>
        <c:crossAx val="640262648"/>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'recall vs test correls'!$A$40</c:f>
              <c:strCache>
                <c:ptCount val="1"/>
                <c:pt idx="0">
                  <c:v>ERG-ERG</c:v>
                </c:pt>
              </c:strCache>
            </c:strRef>
          </c:tx>
          <c:spPr>
            <a:solidFill>
              <a:srgbClr val="3366FF"/>
            </a:solidFill>
          </c:spPr>
          <c:invertIfNegative val="0"/>
          <c:cat>
            <c:strRef>
              <c:f>'recall vs test correls'!$B$39:$I$39</c:f>
              <c:strCache>
                <c:ptCount val="8"/>
                <c:pt idx="0">
                  <c:v>B1</c:v>
                </c:pt>
                <c:pt idx="1">
                  <c:v>B2</c:v>
                </c:pt>
                <c:pt idx="2">
                  <c:v>B3</c:v>
                </c:pt>
                <c:pt idx="3">
                  <c:v>B4</c:v>
                </c:pt>
                <c:pt idx="4">
                  <c:v>B5</c:v>
                </c:pt>
                <c:pt idx="5">
                  <c:v>B6</c:v>
                </c:pt>
                <c:pt idx="6">
                  <c:v>B7</c:v>
                </c:pt>
                <c:pt idx="7">
                  <c:v>B8</c:v>
                </c:pt>
              </c:strCache>
            </c:strRef>
          </c:cat>
          <c:val>
            <c:numRef>
              <c:f>'recall vs test correls'!$B$40:$I$40</c:f>
              <c:numCache>
                <c:formatCode>General</c:formatCode>
                <c:ptCount val="8"/>
                <c:pt idx="0">
                  <c:v>-0.220687867231682</c:v>
                </c:pt>
                <c:pt idx="1">
                  <c:v>-0.560918800993645</c:v>
                </c:pt>
                <c:pt idx="2">
                  <c:v>-0.670496517073763</c:v>
                </c:pt>
                <c:pt idx="3">
                  <c:v>-0.759581399058976</c:v>
                </c:pt>
                <c:pt idx="4">
                  <c:v>-0.733931141791828</c:v>
                </c:pt>
                <c:pt idx="5">
                  <c:v>-0.673499368676412</c:v>
                </c:pt>
                <c:pt idx="6">
                  <c:v>-0.421250195089345</c:v>
                </c:pt>
                <c:pt idx="7">
                  <c:v>-0.648805470805628</c:v>
                </c:pt>
              </c:numCache>
            </c:numRef>
          </c:val>
        </c:ser>
        <c:ser>
          <c:idx val="1"/>
          <c:order val="1"/>
          <c:tx>
            <c:strRef>
              <c:f>'recall vs test correls'!$A$41</c:f>
              <c:strCache>
                <c:ptCount val="1"/>
                <c:pt idx="0">
                  <c:v>NOM-ERG</c:v>
                </c:pt>
              </c:strCache>
            </c:strRef>
          </c:tx>
          <c:spPr>
            <a:solidFill>
              <a:srgbClr val="FF0000"/>
            </a:solidFill>
          </c:spPr>
          <c:invertIfNegative val="0"/>
          <c:cat>
            <c:strRef>
              <c:f>'recall vs test correls'!$B$39:$I$39</c:f>
              <c:strCache>
                <c:ptCount val="8"/>
                <c:pt idx="0">
                  <c:v>B1</c:v>
                </c:pt>
                <c:pt idx="1">
                  <c:v>B2</c:v>
                </c:pt>
                <c:pt idx="2">
                  <c:v>B3</c:v>
                </c:pt>
                <c:pt idx="3">
                  <c:v>B4</c:v>
                </c:pt>
                <c:pt idx="4">
                  <c:v>B5</c:v>
                </c:pt>
                <c:pt idx="5">
                  <c:v>B6</c:v>
                </c:pt>
                <c:pt idx="6">
                  <c:v>B7</c:v>
                </c:pt>
                <c:pt idx="7">
                  <c:v>B8</c:v>
                </c:pt>
              </c:strCache>
            </c:strRef>
          </c:cat>
          <c:val>
            <c:numRef>
              <c:f>'recall vs test correls'!$B$41:$I$41</c:f>
              <c:numCache>
                <c:formatCode>General</c:formatCode>
                <c:ptCount val="8"/>
                <c:pt idx="0">
                  <c:v>-0.139812700999994</c:v>
                </c:pt>
                <c:pt idx="1">
                  <c:v>-0.252010556315493</c:v>
                </c:pt>
                <c:pt idx="2">
                  <c:v>0.0506449799032053</c:v>
                </c:pt>
                <c:pt idx="3">
                  <c:v>0.0214264010271636</c:v>
                </c:pt>
                <c:pt idx="4">
                  <c:v>-0.3629673804707</c:v>
                </c:pt>
                <c:pt idx="5">
                  <c:v>-0.503717272686128</c:v>
                </c:pt>
                <c:pt idx="6">
                  <c:v>-0.454977075567779</c:v>
                </c:pt>
                <c:pt idx="7">
                  <c:v>-0.725185808031461</c:v>
                </c:pt>
              </c:numCache>
            </c:numRef>
          </c:val>
        </c:ser>
        <c:dLbls>
          <c:showLegendKey val="0"/>
          <c:showVal val="0"/>
          <c:showCatName val="0"/>
          <c:showSerName val="0"/>
          <c:showPercent val="0"/>
          <c:showBubbleSize val="0"/>
        </c:dLbls>
        <c:gapWidth val="150"/>
        <c:axId val="640377608"/>
        <c:axId val="640380616"/>
      </c:barChart>
      <c:catAx>
        <c:axId val="640377608"/>
        <c:scaling>
          <c:orientation val="minMax"/>
        </c:scaling>
        <c:delete val="0"/>
        <c:axPos val="b"/>
        <c:majorTickMark val="out"/>
        <c:minorTickMark val="none"/>
        <c:tickLblPos val="nextTo"/>
        <c:txPr>
          <a:bodyPr/>
          <a:lstStyle/>
          <a:p>
            <a:pPr>
              <a:defRPr sz="1600"/>
            </a:pPr>
            <a:endParaRPr lang="en-US"/>
          </a:p>
        </c:txPr>
        <c:crossAx val="640380616"/>
        <c:crosses val="autoZero"/>
        <c:auto val="1"/>
        <c:lblAlgn val="ctr"/>
        <c:lblOffset val="100"/>
        <c:noMultiLvlLbl val="0"/>
      </c:catAx>
      <c:valAx>
        <c:axId val="640380616"/>
        <c:scaling>
          <c:orientation val="minMax"/>
        </c:scaling>
        <c:delete val="0"/>
        <c:axPos val="l"/>
        <c:title>
          <c:tx>
            <c:rich>
              <a:bodyPr rot="-5400000" vert="horz"/>
              <a:lstStyle/>
              <a:p>
                <a:pPr>
                  <a:defRPr sz="1600"/>
                </a:pPr>
                <a:r>
                  <a:rPr lang="en-US" sz="1600"/>
                  <a:t>corelation coefficiet</a:t>
                </a:r>
              </a:p>
            </c:rich>
          </c:tx>
          <c:layout/>
          <c:overlay val="0"/>
        </c:title>
        <c:numFmt formatCode="General" sourceLinked="1"/>
        <c:majorTickMark val="out"/>
        <c:minorTickMark val="none"/>
        <c:tickLblPos val="nextTo"/>
        <c:txPr>
          <a:bodyPr/>
          <a:lstStyle/>
          <a:p>
            <a:pPr>
              <a:defRPr sz="1600"/>
            </a:pPr>
            <a:endParaRPr lang="en-US"/>
          </a:p>
        </c:txPr>
        <c:crossAx val="640377608"/>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81CA06-C4DD-BD40-9783-29CB91AA077F}" type="datetimeFigureOut">
              <a:rPr lang="en-US" smtClean="0"/>
              <a:t>04/10/2013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99C183-F116-FD45-AC7E-D8DBD67FB49C}" type="slidenum">
              <a:rPr lang="en-US" smtClean="0"/>
              <a:t>‹#›</a:t>
            </a:fld>
            <a:endParaRPr lang="en-US"/>
          </a:p>
        </p:txBody>
      </p:sp>
    </p:spTree>
    <p:extLst>
      <p:ext uri="{BB962C8B-B14F-4D97-AF65-F5344CB8AC3E}">
        <p14:creationId xmlns:p14="http://schemas.microsoft.com/office/powerpoint/2010/main" val="28355934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14336-3068-1C4D-ABB7-E59435E0F60D}" type="datetimeFigureOut">
              <a:rPr lang="en-US" smtClean="0"/>
              <a:t>04/10/2013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EC4A0-28C0-8C43-B63D-A6E7680FEE09}" type="slidenum">
              <a:rPr lang="en-US" smtClean="0"/>
              <a:t>‹#›</a:t>
            </a:fld>
            <a:endParaRPr lang="en-US"/>
          </a:p>
        </p:txBody>
      </p:sp>
    </p:spTree>
    <p:extLst>
      <p:ext uri="{BB962C8B-B14F-4D97-AF65-F5344CB8AC3E}">
        <p14:creationId xmlns:p14="http://schemas.microsoft.com/office/powerpoint/2010/main" val="1273445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1</a:t>
            </a:fld>
            <a:endParaRPr lang="en-US"/>
          </a:p>
        </p:txBody>
      </p:sp>
    </p:spTree>
    <p:extLst>
      <p:ext uri="{BB962C8B-B14F-4D97-AF65-F5344CB8AC3E}">
        <p14:creationId xmlns:p14="http://schemas.microsoft.com/office/powerpoint/2010/main" val="2967761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Colours</a:t>
            </a:r>
            <a:r>
              <a:rPr lang="en-US" dirty="0" smtClean="0"/>
              <a:t> are swapped</a:t>
            </a:r>
            <a:r>
              <a:rPr lang="en-US" baseline="0" dirty="0" smtClean="0"/>
              <a:t> over – confusing? </a:t>
            </a:r>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43</a:t>
            </a:fld>
            <a:endParaRPr lang="en-US"/>
          </a:p>
        </p:txBody>
      </p:sp>
    </p:spTree>
    <p:extLst>
      <p:ext uri="{BB962C8B-B14F-4D97-AF65-F5344CB8AC3E}">
        <p14:creationId xmlns:p14="http://schemas.microsoft.com/office/powerpoint/2010/main" val="3303167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 O an A are the labels used</a:t>
            </a:r>
            <a:r>
              <a:rPr lang="en-US" baseline="0" dirty="0" smtClean="0"/>
              <a:t> by Dixon to refer to the three semantic roles in transitive and intransitive scenarios. S = only argument of an intransitive verb (subject). A = the semantic role most likely to be “most relevant to the success of an activity” or “able to initiate an activity” (agent, speaker, perceiver etc.) and O = the other role in transitive contexts. In Generative terms, O is the internal argument (generated inside VP) and S/A are external arguments (generated outside VP). The basic semantic roles are grouped together differently in nominative-accusative (henceforth accusative) systems and ergative-</a:t>
            </a:r>
            <a:r>
              <a:rPr lang="en-US" baseline="0" dirty="0" err="1" smtClean="0"/>
              <a:t>absolutive</a:t>
            </a:r>
            <a:r>
              <a:rPr lang="en-US" baseline="0" dirty="0" smtClean="0"/>
              <a:t> systems (henceforth ergative). These two systems are, in a sense, mirror images of each other. O is special in accusative systems, whereas A is special in ergative systems. S/A pattern alike in accusative systems (as subjects). S/O pattern alike in prototypical ergative systems. </a:t>
            </a:r>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3</a:t>
            </a:fld>
            <a:endParaRPr lang="en-US"/>
          </a:p>
        </p:txBody>
      </p:sp>
    </p:spTree>
    <p:extLst>
      <p:ext uri="{BB962C8B-B14F-4D97-AF65-F5344CB8AC3E}">
        <p14:creationId xmlns:p14="http://schemas.microsoft.com/office/powerpoint/2010/main" val="942381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same can be said</a:t>
            </a:r>
            <a:r>
              <a:rPr lang="en-US" baseline="0" dirty="0" smtClean="0"/>
              <a:t> of more familiar accusative systems, such as that seen in Spanish. The verb always agrees with the nominative argument. In Spanish, this is always S?A, so agreement always tracks the ‘subject’. </a:t>
            </a:r>
          </a:p>
          <a:p>
            <a:r>
              <a:rPr lang="en-US" baseline="0" dirty="0" smtClean="0"/>
              <a:t>Change to ITALIAN</a:t>
            </a:r>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4</a:t>
            </a:fld>
            <a:endParaRPr lang="en-US"/>
          </a:p>
        </p:txBody>
      </p:sp>
    </p:spTree>
    <p:extLst>
      <p:ext uri="{BB962C8B-B14F-4D97-AF65-F5344CB8AC3E}">
        <p14:creationId xmlns:p14="http://schemas.microsoft.com/office/powerpoint/2010/main" val="2992926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many systems case and agreement align in that case determines verbal agreement. That is to say that there is an unmarked Nominative/</a:t>
            </a:r>
            <a:r>
              <a:rPr lang="en-US" baseline="0" dirty="0" err="1" smtClean="0"/>
              <a:t>Absolutive</a:t>
            </a:r>
            <a:r>
              <a:rPr lang="en-US" baseline="0" dirty="0" smtClean="0"/>
              <a:t> case  (which is very often not morphologically marked). In many Indo-European languages the finite verb can only ever agree with the argument marked with this case. Hindi is a Split </a:t>
            </a:r>
            <a:r>
              <a:rPr lang="en-US" baseline="0" dirty="0" err="1" smtClean="0"/>
              <a:t>erhative</a:t>
            </a:r>
            <a:r>
              <a:rPr lang="en-US" baseline="0" dirty="0" smtClean="0"/>
              <a:t> language in that it only has ergative subjects in perfective aspects. As the examples show, where the subject is ergative, the finite verb cannot agree with it (and nor can the participle). In (3a) the verb agrees with S (marked </a:t>
            </a:r>
            <a:r>
              <a:rPr lang="en-US" baseline="0" dirty="0" err="1" smtClean="0"/>
              <a:t>absolutive</a:t>
            </a:r>
            <a:r>
              <a:rPr lang="en-US" baseline="0" dirty="0" smtClean="0"/>
              <a:t>), whereas in  (3b) it agrees with O (which appears to be </a:t>
            </a:r>
            <a:r>
              <a:rPr lang="en-US" baseline="0" dirty="0" err="1" smtClean="0"/>
              <a:t>absolutive</a:t>
            </a:r>
            <a:r>
              <a:rPr lang="en-US" baseline="0" dirty="0" smtClean="0"/>
              <a:t>). There are other complications in Hindi as it also has differential object marking meaning that certain kinds of objects can surface with a marked case, even in such contexts. Crucially, where the object has such a case, the verb gets default agreement. In all cases then, case determines agreement. </a:t>
            </a:r>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5</a:t>
            </a:fld>
            <a:endParaRPr lang="en-US"/>
          </a:p>
        </p:txBody>
      </p:sp>
    </p:spTree>
    <p:extLst>
      <p:ext uri="{BB962C8B-B14F-4D97-AF65-F5344CB8AC3E}">
        <p14:creationId xmlns:p14="http://schemas.microsoft.com/office/powerpoint/2010/main" val="25400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more interesting</a:t>
            </a:r>
            <a:r>
              <a:rPr lang="en-US" baseline="0" dirty="0" smtClean="0"/>
              <a:t> systems, from our perspective, are those where case/agreement do not match up: i.e. where agreement is not determined by case and the two align differently. In </a:t>
            </a:r>
            <a:r>
              <a:rPr lang="en-US" baseline="0" dirty="0" err="1" smtClean="0"/>
              <a:t>Nepalil</a:t>
            </a:r>
            <a:r>
              <a:rPr lang="en-US" baseline="0" dirty="0" smtClean="0"/>
              <a:t>, then, the finite verb agrees with A/S (i.e. the subject), regardless of what case A/S has. In (6b), for example, A is ergative but the verb ‘buy’ still agrees with it. This is different from the situation observed in the related language Hindi, where the verb can only agree with nominative/</a:t>
            </a:r>
            <a:r>
              <a:rPr lang="en-US" baseline="0" dirty="0" err="1" smtClean="0"/>
              <a:t>absolutive</a:t>
            </a:r>
            <a:r>
              <a:rPr lang="en-US" baseline="0" dirty="0" smtClean="0"/>
              <a:t> (unmarked) arguments. In simple terms this equates to a system with ergative case alignment and accusative agreement alignment. </a:t>
            </a:r>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6</a:t>
            </a:fld>
            <a:endParaRPr lang="en-US"/>
          </a:p>
        </p:txBody>
      </p:sp>
    </p:spTree>
    <p:extLst>
      <p:ext uri="{BB962C8B-B14F-4D97-AF65-F5344CB8AC3E}">
        <p14:creationId xmlns:p14="http://schemas.microsoft.com/office/powerpoint/2010/main" val="1022777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Whereas</a:t>
            </a:r>
            <a:r>
              <a:rPr lang="en-US" baseline="0" dirty="0" smtClean="0"/>
              <a:t> there are a few more unrelated languages like Nepali. Something which has been remarked upon time and time again in the literature, though, is that there are seemingly no languages with the reverse alignment: ergative agreement and accusative case alignment. This would look like the fictional version of Spanish in (7). In these examples A/S receive unmarked nominative case and O receives a distinct marked accusative case (accusative alignment) and the finite verb agrees with S in (7a) and O in (7b) (ergative alignment). It is highly mysterious why one kind of mismatch would be available while the reverse is unattested. Asymmetries like this have the potential to tell us something important about human language. </a:t>
            </a:r>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8</a:t>
            </a:fld>
            <a:endParaRPr lang="en-US"/>
          </a:p>
        </p:txBody>
      </p:sp>
    </p:spTree>
    <p:extLst>
      <p:ext uri="{BB962C8B-B14F-4D97-AF65-F5344CB8AC3E}">
        <p14:creationId xmlns:p14="http://schemas.microsoft.com/office/powerpoint/2010/main" val="942381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generative</a:t>
            </a:r>
            <a:r>
              <a:rPr lang="en-US" baseline="0" dirty="0" smtClean="0"/>
              <a:t> literature, several different kinds of formal accounts have been given of this asymmetry, all of which rely on the existence of a kind of accusative bias in natural language. For </a:t>
            </a:r>
            <a:r>
              <a:rPr lang="en-US" baseline="0" dirty="0" err="1" smtClean="0"/>
              <a:t>Bobaljik</a:t>
            </a:r>
            <a:r>
              <a:rPr lang="en-US" baseline="0" dirty="0" smtClean="0"/>
              <a:t>/Baker, for example, agreement can be determined either by case (post-syntactically) or by superiority in the syntax. Ergative agreement alignment is thus only possible in the presence of ergative case alignment. While these approaches are appealing, it is notoriously controversial to attribute gaps to ungrammaticality. We can never be sure why something is unattested and the sample of natural languages we have is hopelessly biased and incomplete. Many (potential) languages have died out, are undocumented or have not yet come into existence. The documented languages of the world are largely interrelated possibly genetically and certainly by contact, so many shared/absent properties may be due to this rather than any inherent ungrammaticality/impossibility. Artificial language experiments offer us a way of testing whether lack of attestation is meaningful or not. If it can be shown that a language is </a:t>
            </a:r>
            <a:r>
              <a:rPr lang="en-US" baseline="0" dirty="0" err="1" smtClean="0"/>
              <a:t>diifficult</a:t>
            </a:r>
            <a:r>
              <a:rPr lang="en-US" baseline="0" dirty="0" smtClean="0"/>
              <a:t> or even impossible to acquire then this can be taken as evidence that a gap might tell us something about the language faculty. This is particularly true if we can tap into implicit learning and show that an unattested system is difficult to acquire at this implicit level. </a:t>
            </a:r>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9</a:t>
            </a:fld>
            <a:endParaRPr lang="en-US"/>
          </a:p>
        </p:txBody>
      </p:sp>
    </p:spTree>
    <p:extLst>
      <p:ext uri="{BB962C8B-B14F-4D97-AF65-F5344CB8AC3E}">
        <p14:creationId xmlns:p14="http://schemas.microsoft.com/office/powerpoint/2010/main" val="3646626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17</a:t>
            </a:fld>
            <a:endParaRPr lang="en-US"/>
          </a:p>
        </p:txBody>
      </p:sp>
    </p:spTree>
    <p:extLst>
      <p:ext uri="{BB962C8B-B14F-4D97-AF65-F5344CB8AC3E}">
        <p14:creationId xmlns:p14="http://schemas.microsoft.com/office/powerpoint/2010/main" val="1824241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too, is there a typo? </a:t>
            </a:r>
            <a:endParaRPr lang="en-US" dirty="0"/>
          </a:p>
        </p:txBody>
      </p:sp>
      <p:sp>
        <p:nvSpPr>
          <p:cNvPr id="4" name="Slide Number Placeholder 3"/>
          <p:cNvSpPr>
            <a:spLocks noGrp="1"/>
          </p:cNvSpPr>
          <p:nvPr>
            <p:ph type="sldNum" sz="quarter" idx="10"/>
          </p:nvPr>
        </p:nvSpPr>
        <p:spPr/>
        <p:txBody>
          <a:bodyPr/>
          <a:lstStyle/>
          <a:p>
            <a:fld id="{887EC4A0-28C0-8C43-B63D-A6E7680FEE09}" type="slidenum">
              <a:rPr lang="en-US" smtClean="0"/>
              <a:t>37</a:t>
            </a:fld>
            <a:endParaRPr lang="en-US"/>
          </a:p>
        </p:txBody>
      </p:sp>
    </p:spTree>
    <p:extLst>
      <p:ext uri="{BB962C8B-B14F-4D97-AF65-F5344CB8AC3E}">
        <p14:creationId xmlns:p14="http://schemas.microsoft.com/office/powerpoint/2010/main" val="3671841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GB"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01BB96D1-87A6-1E4B-B028-7BC79AD890E2}" type="datetime1">
              <a:rPr lang="en-GB" smtClean="0"/>
              <a:t>04/10/2013</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FFF1B2E1-09F8-884B-B375-DDBA68036B45}" type="datetime1">
              <a:rPr lang="en-GB" smtClean="0"/>
              <a:t>04/10/2013</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30388262-007A-824A-8D5B-8983A38367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GB" smtClean="0"/>
              <a:t>Click to edit Master title style</a:t>
            </a:r>
            <a:endParaRPr/>
          </a:p>
        </p:txBody>
      </p:sp>
      <p:sp>
        <p:nvSpPr>
          <p:cNvPr id="3" name="Date Placeholder 2"/>
          <p:cNvSpPr>
            <a:spLocks noGrp="1"/>
          </p:cNvSpPr>
          <p:nvPr>
            <p:ph type="dt" sz="half" idx="10"/>
          </p:nvPr>
        </p:nvSpPr>
        <p:spPr/>
        <p:txBody>
          <a:bodyPr/>
          <a:lstStyle/>
          <a:p>
            <a:fld id="{CD4F55BF-7602-C04B-834D-6CDB1FEE1C36}" type="datetime1">
              <a:rPr lang="en-GB" smtClean="0"/>
              <a:t>04/10/2013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88262-007A-824A-8D5B-8983A3836749}"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D11820-3CEC-AA40-8C86-9D801260A289}" type="datetime1">
              <a:rPr lang="en-GB" smtClean="0"/>
              <a:t>04/10/2013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88262-007A-824A-8D5B-8983A383674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22D6F8BC-124A-7647-837B-9D69AA36E88F}" type="datetime1">
              <a:rPr lang="en-GB" smtClean="0"/>
              <a:t>04/10/2013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88262-007A-824A-8D5B-8983A383674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9B0E9FBD-A269-0D45-B22B-A6D9E7B85A2D}" type="datetime1">
              <a:rPr lang="en-GB" smtClean="0"/>
              <a:t>04/10/2013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88262-007A-824A-8D5B-8983A38367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C57857CD-FD86-4B43-BADD-94AB0137F1AE}" type="datetime1">
              <a:rPr lang="en-GB" smtClean="0"/>
              <a:t>04/10/2013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88262-007A-824A-8D5B-8983A38367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GB"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5B93E78-DDA6-3B4B-A33F-699176158784}" type="datetime1">
              <a:rPr lang="en-GB" smtClean="0"/>
              <a:t>04/10/2013</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9F93173C-B8FF-A746-9656-2AF71D1F7B92}" type="datetime1">
              <a:rPr lang="en-GB" smtClean="0"/>
              <a:t>04/10/2013</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661783B-7F14-E949-BC68-3E90BDB1D64E}" type="datetime1">
              <a:rPr lang="en-GB" smtClean="0"/>
              <a:t>04/10/2013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88262-007A-824A-8D5B-8983A38367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C9DEEE1F-33D1-2644-8711-49EC0DF94AB0}" type="datetime1">
              <a:rPr lang="en-GB" smtClean="0"/>
              <a:t>04/10/2013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388262-007A-824A-8D5B-8983A38367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2444679C-24BA-AD41-9B50-8C2813946F35}" type="datetime1">
              <a:rPr lang="en-GB" smtClean="0"/>
              <a:t>04/10/2013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88262-007A-824A-8D5B-8983A38367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41EB65EB-B0F3-E54B-8923-EEB21A5674CD}" type="datetime1">
              <a:rPr lang="en-GB" smtClean="0"/>
              <a:t>04/10/2013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388262-007A-824A-8D5B-8983A38367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GB"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E829C843-6813-DC4E-A07B-BCC60C74A572}" type="datetime1">
              <a:rPr lang="en-GB" smtClean="0"/>
              <a:t>04/10/2013</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30388262-007A-824A-8D5B-8983A38367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GB"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3697459C-C6CF-624E-831B-7741926392F2}" type="datetime1">
              <a:rPr lang="en-GB" smtClean="0"/>
              <a:t>04/10/2013</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30388262-007A-824A-8D5B-8983A38367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300" r:id="rId1"/>
    <p:sldLayoutId id="2147484301" r:id="rId2"/>
    <p:sldLayoutId id="2147484302" r:id="rId3"/>
    <p:sldLayoutId id="2147484303" r:id="rId4"/>
    <p:sldLayoutId id="2147484304" r:id="rId5"/>
    <p:sldLayoutId id="2147484305" r:id="rId6"/>
    <p:sldLayoutId id="2147484306" r:id="rId7"/>
    <p:sldLayoutId id="2147484307" r:id="rId8"/>
    <p:sldLayoutId id="2147484308" r:id="rId9"/>
    <p:sldLayoutId id="2147484309" r:id="rId10"/>
    <p:sldLayoutId id="2147484310" r:id="rId11"/>
    <p:sldLayoutId id="2147484311" r:id="rId12"/>
    <p:sldLayoutId id="2147484312" r:id="rId13"/>
    <p:sldLayoutId id="2147484313" r:id="rId14"/>
  </p:sldLayoutIdLst>
  <p:hf hdr="0" ftr="0" dt="0"/>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3.xml"/><Relationship Id="rId3" Type="http://schemas.openxmlformats.org/officeDocument/2006/relationships/chart" Target="../charts/char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chart" Target="../charts/char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6.xml"/><Relationship Id="rId3" Type="http://schemas.openxmlformats.org/officeDocument/2006/relationships/chart" Target="../charts/char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ng.auf.net/lingbuzz/00178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419" y="2901908"/>
            <a:ext cx="6480048" cy="2301240"/>
          </a:xfrm>
        </p:spPr>
        <p:txBody>
          <a:bodyPr>
            <a:normAutofit/>
          </a:bodyPr>
          <a:lstStyle/>
          <a:p>
            <a:pPr algn="l"/>
            <a:r>
              <a:rPr lang="en-US" sz="3600" b="1" cap="none" dirty="0" smtClean="0"/>
              <a:t>Probing a typological gap: cognitive evidence for a nominative bias?</a:t>
            </a:r>
            <a:endParaRPr lang="en-US" sz="3600" b="1" cap="none" dirty="0"/>
          </a:p>
        </p:txBody>
      </p:sp>
      <p:sp>
        <p:nvSpPr>
          <p:cNvPr id="3" name="Subtitle 2"/>
          <p:cNvSpPr>
            <a:spLocks noGrp="1"/>
          </p:cNvSpPr>
          <p:nvPr>
            <p:ph type="subTitle" idx="1"/>
          </p:nvPr>
        </p:nvSpPr>
        <p:spPr>
          <a:xfrm>
            <a:off x="226166" y="5221804"/>
            <a:ext cx="7289950" cy="1752600"/>
          </a:xfrm>
        </p:spPr>
        <p:txBody>
          <a:bodyPr>
            <a:normAutofit/>
          </a:bodyPr>
          <a:lstStyle/>
          <a:p>
            <a:pPr algn="l"/>
            <a:r>
              <a:rPr lang="en-US" sz="2400" dirty="0" smtClean="0"/>
              <a:t> Michelle </a:t>
            </a:r>
            <a:r>
              <a:rPr lang="en-US" sz="2400" dirty="0" smtClean="0"/>
              <a:t>Sheehan, John Williams, &amp; </a:t>
            </a:r>
            <a:r>
              <a:rPr lang="en-US" sz="2400" dirty="0" err="1" smtClean="0"/>
              <a:t>Albertyna</a:t>
            </a:r>
            <a:r>
              <a:rPr lang="en-US" sz="2400" dirty="0" smtClean="0"/>
              <a:t> </a:t>
            </a:r>
            <a:r>
              <a:rPr lang="en-US" sz="2400" dirty="0" err="1" smtClean="0"/>
              <a:t>Paciorek</a:t>
            </a:r>
            <a:endParaRPr lang="en-US" sz="2400" dirty="0" smtClean="0"/>
          </a:p>
          <a:p>
            <a:pPr algn="l"/>
            <a:r>
              <a:rPr lang="en-US" sz="2400" dirty="0" smtClean="0"/>
              <a:t>Dept</a:t>
            </a:r>
            <a:r>
              <a:rPr lang="en-US" sz="2400" dirty="0"/>
              <a:t>. of Theoretical and Applied </a:t>
            </a:r>
            <a:r>
              <a:rPr lang="en-US" sz="2400" dirty="0" smtClean="0"/>
              <a:t>Linguistics</a:t>
            </a:r>
            <a:endParaRPr lang="en-US" sz="2400" dirty="0"/>
          </a:p>
        </p:txBody>
      </p:sp>
    </p:spTree>
    <p:extLst>
      <p:ext uri="{BB962C8B-B14F-4D97-AF65-F5344CB8AC3E}">
        <p14:creationId xmlns:p14="http://schemas.microsoft.com/office/powerpoint/2010/main" val="2126633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Semi-artificial language experiments</a:t>
            </a:r>
            <a:endParaRPr lang="en-US" dirty="0"/>
          </a:p>
        </p:txBody>
      </p:sp>
      <p:sp>
        <p:nvSpPr>
          <p:cNvPr id="3" name="Content Placeholder 2"/>
          <p:cNvSpPr>
            <a:spLocks noGrp="1"/>
          </p:cNvSpPr>
          <p:nvPr>
            <p:ph idx="1"/>
          </p:nvPr>
        </p:nvSpPr>
        <p:spPr/>
        <p:txBody>
          <a:bodyPr>
            <a:normAutofit fontScale="92500"/>
          </a:bodyPr>
          <a:lstStyle/>
          <a:p>
            <a:r>
              <a:rPr lang="en-US" dirty="0" smtClean="0"/>
              <a:t>English lexis plus novel grammatical morphemes and word orders. Incidental and (in some cases implicit) learning of:</a:t>
            </a:r>
          </a:p>
          <a:p>
            <a:r>
              <a:rPr lang="en-US" dirty="0" smtClean="0"/>
              <a:t>Article-noun agreement rules, e.g. “I could hear the sound of </a:t>
            </a:r>
            <a:r>
              <a:rPr lang="en-US" dirty="0" err="1" smtClean="0"/>
              <a:t>ul</a:t>
            </a:r>
            <a:r>
              <a:rPr lang="en-US" dirty="0" smtClean="0"/>
              <a:t> monkey in the tree”, “I could hear the clattering of </a:t>
            </a:r>
            <a:r>
              <a:rPr lang="en-US" dirty="0" err="1" smtClean="0"/>
              <a:t>ro</a:t>
            </a:r>
            <a:r>
              <a:rPr lang="en-US" dirty="0" smtClean="0"/>
              <a:t> plates in the kitchen” (Williams, 2005; Leung &amp; Williams, 2011, 2012)</a:t>
            </a:r>
          </a:p>
          <a:p>
            <a:r>
              <a:rPr lang="en-US" dirty="0"/>
              <a:t>German word order patterns, e.g. “Since his parents groceries needed, purchased David everything necessary” (</a:t>
            </a:r>
            <a:r>
              <a:rPr lang="en-US" dirty="0" err="1"/>
              <a:t>Rebuschat</a:t>
            </a:r>
            <a:r>
              <a:rPr lang="en-US" dirty="0"/>
              <a:t> &amp; Williams, 2011</a:t>
            </a:r>
            <a:r>
              <a:rPr lang="en-US" dirty="0" smtClean="0"/>
              <a:t>)</a:t>
            </a:r>
          </a:p>
          <a:p>
            <a:r>
              <a:rPr lang="en-US" dirty="0" smtClean="0"/>
              <a:t>Japanese word order patterns, e.g. “John-</a:t>
            </a:r>
            <a:r>
              <a:rPr lang="en-US" dirty="0" err="1" smtClean="0"/>
              <a:t>ga</a:t>
            </a:r>
            <a:r>
              <a:rPr lang="en-US" dirty="0"/>
              <a:t> </a:t>
            </a:r>
            <a:r>
              <a:rPr lang="en-US" dirty="0" smtClean="0"/>
              <a:t>Mary-</a:t>
            </a:r>
            <a:r>
              <a:rPr lang="en-US" dirty="0" err="1" smtClean="0"/>
              <a:t>ni</a:t>
            </a:r>
            <a:r>
              <a:rPr lang="en-US" dirty="0" smtClean="0"/>
              <a:t> book-o gave”, “Book-o John-</a:t>
            </a:r>
            <a:r>
              <a:rPr lang="en-US" dirty="0" err="1" smtClean="0"/>
              <a:t>ga</a:t>
            </a:r>
            <a:r>
              <a:rPr lang="en-US" dirty="0" smtClean="0"/>
              <a:t> Mary-</a:t>
            </a:r>
            <a:r>
              <a:rPr lang="en-US" dirty="0" err="1" smtClean="0"/>
              <a:t>ni</a:t>
            </a:r>
            <a:r>
              <a:rPr lang="en-US" dirty="0" smtClean="0"/>
              <a:t> gave” (Williams &amp; </a:t>
            </a:r>
            <a:r>
              <a:rPr lang="en-US" dirty="0" err="1" smtClean="0"/>
              <a:t>Kuribara</a:t>
            </a:r>
            <a:r>
              <a:rPr lang="en-US" dirty="0" smtClean="0"/>
              <a:t>, 2008)</a:t>
            </a:r>
          </a:p>
        </p:txBody>
      </p:sp>
      <p:sp>
        <p:nvSpPr>
          <p:cNvPr id="4" name="Slide Number Placeholder 3"/>
          <p:cNvSpPr>
            <a:spLocks noGrp="1"/>
          </p:cNvSpPr>
          <p:nvPr>
            <p:ph type="sldNum" sz="quarter" idx="12"/>
          </p:nvPr>
        </p:nvSpPr>
        <p:spPr/>
        <p:txBody>
          <a:bodyPr/>
          <a:lstStyle/>
          <a:p>
            <a:fld id="{30388262-007A-824A-8D5B-8983A3836749}" type="slidenum">
              <a:rPr lang="en-US" smtClean="0"/>
              <a:t>10</a:t>
            </a:fld>
            <a:endParaRPr lang="en-US"/>
          </a:p>
        </p:txBody>
      </p:sp>
    </p:spTree>
    <p:extLst>
      <p:ext uri="{BB962C8B-B14F-4D97-AF65-F5344CB8AC3E}">
        <p14:creationId xmlns:p14="http://schemas.microsoft.com/office/powerpoint/2010/main" val="3044567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Experiment: Phase 1</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11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087875104"/>
              </p:ext>
            </p:extLst>
          </p:nvPr>
        </p:nvGraphicFramePr>
        <p:xfrm>
          <a:off x="1524000" y="2245515"/>
          <a:ext cx="6096000" cy="2743199"/>
        </p:xfrm>
        <a:graphic>
          <a:graphicData uri="http://schemas.openxmlformats.org/drawingml/2006/table">
            <a:tbl>
              <a:tblPr firstRow="1" bandRow="1">
                <a:tableStyleId>{5C22544A-7EE6-4342-B048-85BDC9FD1C3A}</a:tableStyleId>
              </a:tblPr>
              <a:tblGrid>
                <a:gridCol w="2032000"/>
                <a:gridCol w="1907120"/>
                <a:gridCol w="2156880"/>
              </a:tblGrid>
              <a:tr h="370840">
                <a:tc>
                  <a:txBody>
                    <a:bodyPr/>
                    <a:lstStyle/>
                    <a:p>
                      <a:endParaRPr lang="en-US" dirty="0"/>
                    </a:p>
                  </a:txBody>
                  <a:tcPr/>
                </a:tc>
                <a:tc>
                  <a:txBody>
                    <a:bodyPr/>
                    <a:lstStyle/>
                    <a:p>
                      <a:r>
                        <a:rPr lang="en-US" dirty="0" smtClean="0"/>
                        <a:t>Nominative</a:t>
                      </a:r>
                      <a:r>
                        <a:rPr lang="en-US" baseline="0" dirty="0" smtClean="0"/>
                        <a:t> case</a:t>
                      </a:r>
                      <a:endParaRPr lang="en-US" dirty="0"/>
                    </a:p>
                  </a:txBody>
                  <a:tcPr/>
                </a:tc>
                <a:tc>
                  <a:txBody>
                    <a:bodyPr/>
                    <a:lstStyle/>
                    <a:p>
                      <a:r>
                        <a:rPr lang="en-US" dirty="0" smtClean="0"/>
                        <a:t>Ergative</a:t>
                      </a:r>
                      <a:r>
                        <a:rPr lang="en-US" baseline="0" dirty="0" smtClean="0"/>
                        <a:t> case</a:t>
                      </a:r>
                    </a:p>
                    <a:p>
                      <a:endParaRPr lang="en-US" dirty="0"/>
                    </a:p>
                  </a:txBody>
                  <a:tcPr/>
                </a:tc>
              </a:tr>
              <a:tr h="370840">
                <a:tc>
                  <a:txBody>
                    <a:bodyPr/>
                    <a:lstStyle/>
                    <a:p>
                      <a:r>
                        <a:rPr lang="en-US" dirty="0" smtClean="0"/>
                        <a:t>Nominative agreement</a:t>
                      </a:r>
                    </a:p>
                  </a:txBody>
                  <a:tcPr/>
                </a:tc>
                <a:tc>
                  <a:txBody>
                    <a:bodyPr/>
                    <a:lstStyle/>
                    <a:p>
                      <a:r>
                        <a:rPr lang="en-US" b="1" dirty="0" smtClean="0"/>
                        <a:t>NOM-NOM</a:t>
                      </a:r>
                    </a:p>
                    <a:p>
                      <a:r>
                        <a:rPr lang="en-US" dirty="0" smtClean="0"/>
                        <a:t>e.g.</a:t>
                      </a:r>
                      <a:r>
                        <a:rPr lang="en-US" baseline="0" dirty="0" smtClean="0"/>
                        <a:t> </a:t>
                      </a:r>
                      <a:r>
                        <a:rPr lang="en-US" dirty="0" smtClean="0"/>
                        <a:t>Italian,</a:t>
                      </a:r>
                      <a:r>
                        <a:rPr lang="en-US" baseline="0" dirty="0" smtClean="0"/>
                        <a:t> German, Hindi (perfective)</a:t>
                      </a:r>
                      <a:endParaRPr lang="en-US" dirty="0"/>
                    </a:p>
                  </a:txBody>
                  <a:tcPr/>
                </a:tc>
                <a:tc>
                  <a:txBody>
                    <a:bodyPr/>
                    <a:lstStyle/>
                    <a:p>
                      <a:r>
                        <a:rPr lang="en-GB" sz="1800" b="1" kern="1200" dirty="0" smtClean="0">
                          <a:solidFill>
                            <a:schemeClr val="dk1"/>
                          </a:solidFill>
                          <a:effectLst/>
                          <a:latin typeface="+mn-lt"/>
                          <a:ea typeface="+mn-ea"/>
                          <a:cs typeface="+mn-cs"/>
                        </a:rPr>
                        <a:t>ERG-NOM</a:t>
                      </a:r>
                    </a:p>
                    <a:p>
                      <a:r>
                        <a:rPr lang="en-GB" sz="1800" kern="1200" dirty="0" smtClean="0">
                          <a:solidFill>
                            <a:schemeClr val="dk1"/>
                          </a:solidFill>
                          <a:effectLst/>
                          <a:latin typeface="+mn-lt"/>
                          <a:ea typeface="+mn-ea"/>
                          <a:cs typeface="+mn-cs"/>
                        </a:rPr>
                        <a:t>Chukchi, </a:t>
                      </a:r>
                      <a:r>
                        <a:rPr lang="en-GB" sz="1800" kern="1200" dirty="0" err="1" smtClean="0">
                          <a:solidFill>
                            <a:schemeClr val="dk1"/>
                          </a:solidFill>
                          <a:effectLst/>
                          <a:latin typeface="+mn-lt"/>
                          <a:ea typeface="+mn-ea"/>
                          <a:cs typeface="+mn-cs"/>
                        </a:rPr>
                        <a:t>Nias</a:t>
                      </a:r>
                      <a:r>
                        <a:rPr lang="en-GB" sz="1800" kern="1200" dirty="0" smtClean="0">
                          <a:solidFill>
                            <a:schemeClr val="dk1"/>
                          </a:solidFill>
                          <a:effectLst/>
                          <a:latin typeface="+mn-lt"/>
                          <a:ea typeface="+mn-ea"/>
                          <a:cs typeface="+mn-cs"/>
                        </a:rPr>
                        <a:t>, </a:t>
                      </a:r>
                      <a:r>
                        <a:rPr lang="en-GB" sz="1800" kern="1200" dirty="0" err="1" smtClean="0">
                          <a:solidFill>
                            <a:schemeClr val="dk1"/>
                          </a:solidFill>
                          <a:effectLst/>
                          <a:latin typeface="+mn-lt"/>
                          <a:ea typeface="+mn-ea"/>
                          <a:cs typeface="+mn-cs"/>
                        </a:rPr>
                        <a:t>Walmatjari</a:t>
                      </a:r>
                      <a:r>
                        <a:rPr lang="en-GB" sz="1800" kern="1200" dirty="0" smtClean="0">
                          <a:solidFill>
                            <a:schemeClr val="dk1"/>
                          </a:solidFill>
                          <a:effectLst/>
                          <a:latin typeface="+mn-lt"/>
                          <a:ea typeface="+mn-ea"/>
                          <a:cs typeface="+mn-cs"/>
                        </a:rPr>
                        <a:t>,</a:t>
                      </a:r>
                      <a:r>
                        <a:rPr lang="en-GB" sz="1800" kern="1200" baseline="0" dirty="0" smtClean="0">
                          <a:solidFill>
                            <a:schemeClr val="dk1"/>
                          </a:solidFill>
                          <a:effectLst/>
                          <a:latin typeface="+mn-lt"/>
                          <a:ea typeface="+mn-ea"/>
                          <a:cs typeface="+mn-cs"/>
                        </a:rPr>
                        <a:t> Nepali (imperfective)</a:t>
                      </a:r>
                      <a:endParaRPr lang="en-US" dirty="0"/>
                    </a:p>
                  </a:txBody>
                  <a:tcPr/>
                </a:tc>
              </a:tr>
              <a:tr h="370840">
                <a:tc>
                  <a:txBody>
                    <a:bodyPr/>
                    <a:lstStyle/>
                    <a:p>
                      <a:r>
                        <a:rPr lang="en-US" dirty="0" smtClean="0"/>
                        <a:t>Ergative</a:t>
                      </a:r>
                      <a:r>
                        <a:rPr lang="en-US" baseline="0" dirty="0" smtClean="0"/>
                        <a:t> agreement</a:t>
                      </a:r>
                    </a:p>
                    <a:p>
                      <a:endParaRPr lang="en-US" baseline="0" dirty="0" smtClean="0"/>
                    </a:p>
                  </a:txBody>
                  <a:tcPr/>
                </a:tc>
                <a:tc>
                  <a:txBody>
                    <a:bodyPr/>
                    <a:lstStyle/>
                    <a:p>
                      <a:r>
                        <a:rPr lang="en-US" b="1" dirty="0" smtClean="0"/>
                        <a:t>NOM-ERG</a:t>
                      </a:r>
                    </a:p>
                    <a:p>
                      <a:r>
                        <a:rPr lang="en-US" dirty="0" smtClean="0"/>
                        <a:t>(unattested)</a:t>
                      </a:r>
                      <a:endParaRPr lang="en-US" dirty="0"/>
                    </a:p>
                  </a:txBody>
                  <a:tcPr/>
                </a:tc>
                <a:tc>
                  <a:txBody>
                    <a:bodyPr/>
                    <a:lstStyle/>
                    <a:p>
                      <a:r>
                        <a:rPr lang="en-US" b="1" dirty="0" smtClean="0"/>
                        <a:t>ERG-ERG</a:t>
                      </a:r>
                    </a:p>
                    <a:p>
                      <a:r>
                        <a:rPr lang="en-US" dirty="0" smtClean="0"/>
                        <a:t>Basque, </a:t>
                      </a:r>
                      <a:r>
                        <a:rPr lang="en-US" dirty="0" err="1" smtClean="0"/>
                        <a:t>Archi</a:t>
                      </a:r>
                      <a:r>
                        <a:rPr lang="en-US" dirty="0" smtClean="0"/>
                        <a:t>, Hindi (imperfective)</a:t>
                      </a:r>
                      <a:endParaRPr lang="en-US" dirty="0"/>
                    </a:p>
                  </a:txBody>
                  <a:tcPr/>
                </a:tc>
              </a:tr>
            </a:tbl>
          </a:graphicData>
        </a:graphic>
      </p:graphicFrame>
      <p:sp>
        <p:nvSpPr>
          <p:cNvPr id="5" name="Rectangle 4"/>
          <p:cNvSpPr/>
          <p:nvPr/>
        </p:nvSpPr>
        <p:spPr>
          <a:xfrm>
            <a:off x="3570675" y="4101787"/>
            <a:ext cx="1863414" cy="886927"/>
          </a:xfrm>
          <a:prstGeom prst="rect">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444282" y="4101787"/>
            <a:ext cx="2133860" cy="886927"/>
          </a:xfrm>
          <a:prstGeom prst="rect">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093064" y="5580096"/>
            <a:ext cx="4716443" cy="369332"/>
          </a:xfrm>
          <a:prstGeom prst="rect">
            <a:avLst/>
          </a:prstGeom>
          <a:noFill/>
        </p:spPr>
        <p:txBody>
          <a:bodyPr wrap="none" rtlCol="0">
            <a:spAutoFit/>
          </a:bodyPr>
          <a:lstStyle/>
          <a:p>
            <a:r>
              <a:rPr lang="en-US" dirty="0" smtClean="0"/>
              <a:t>Participants are adult native speakers of English</a:t>
            </a:r>
            <a:endParaRPr lang="en-US" dirty="0"/>
          </a:p>
        </p:txBody>
      </p:sp>
    </p:spTree>
    <p:extLst>
      <p:ext uri="{BB962C8B-B14F-4D97-AF65-F5344CB8AC3E}">
        <p14:creationId xmlns:p14="http://schemas.microsoft.com/office/powerpoint/2010/main" val="20009289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experiment: The ERG-ERG language</a:t>
            </a:r>
            <a:endParaRPr lang="en-US" dirty="0"/>
          </a:p>
        </p:txBody>
      </p:sp>
      <p:sp>
        <p:nvSpPr>
          <p:cNvPr id="5" name="TextBox 4"/>
          <p:cNvSpPr txBox="1"/>
          <p:nvPr/>
        </p:nvSpPr>
        <p:spPr>
          <a:xfrm>
            <a:off x="779462" y="2248285"/>
            <a:ext cx="7439371" cy="1938992"/>
          </a:xfrm>
          <a:prstGeom prst="rect">
            <a:avLst/>
          </a:prstGeom>
          <a:noFill/>
        </p:spPr>
        <p:txBody>
          <a:bodyPr wrap="square" rtlCol="0">
            <a:spAutoFit/>
          </a:bodyPr>
          <a:lstStyle/>
          <a:p>
            <a:r>
              <a:rPr lang="en-US" sz="2400" b="1" dirty="0" smtClean="0"/>
              <a:t>Ergative case, Ergative agreement (ERG-ERG)</a:t>
            </a:r>
          </a:p>
          <a:p>
            <a:endParaRPr lang="en-US" sz="2400" dirty="0"/>
          </a:p>
          <a:p>
            <a:r>
              <a:rPr lang="en-US" sz="2400" dirty="0" err="1"/>
              <a:t>ku</a:t>
            </a:r>
            <a:r>
              <a:rPr lang="en-US" sz="2400" dirty="0"/>
              <a:t>-youths pa-swing broke-</a:t>
            </a:r>
            <a:r>
              <a:rPr lang="en-US" sz="2400" dirty="0" smtClean="0"/>
              <a:t>o</a:t>
            </a:r>
          </a:p>
          <a:p>
            <a:endParaRPr lang="en-US" sz="2400" dirty="0" smtClean="0"/>
          </a:p>
          <a:p>
            <a:r>
              <a:rPr lang="en-US" sz="2400" dirty="0"/>
              <a:t>pa-</a:t>
            </a:r>
            <a:r>
              <a:rPr lang="en-US" sz="2400" dirty="0" smtClean="0"/>
              <a:t>bombs </a:t>
            </a:r>
            <a:r>
              <a:rPr lang="en-US" sz="2400" dirty="0"/>
              <a:t>ne-</a:t>
            </a:r>
            <a:r>
              <a:rPr lang="en-US" sz="2400" dirty="0" smtClean="0"/>
              <a:t>field </a:t>
            </a:r>
            <a:r>
              <a:rPr lang="en-US" sz="2400" dirty="0"/>
              <a:t>exploded</a:t>
            </a:r>
            <a:r>
              <a:rPr lang="en-US" sz="2400" dirty="0" smtClean="0"/>
              <a:t>-</a:t>
            </a:r>
            <a:r>
              <a:rPr lang="en-US" sz="2400" dirty="0" err="1" smtClean="0"/>
              <a:t>i</a:t>
            </a:r>
            <a:endParaRPr lang="en-US" sz="2400" dirty="0"/>
          </a:p>
        </p:txBody>
      </p:sp>
      <p:sp>
        <p:nvSpPr>
          <p:cNvPr id="7" name="TextBox 6"/>
          <p:cNvSpPr txBox="1"/>
          <p:nvPr/>
        </p:nvSpPr>
        <p:spPr>
          <a:xfrm>
            <a:off x="779463" y="5182735"/>
            <a:ext cx="2326065" cy="369332"/>
          </a:xfrm>
          <a:prstGeom prst="rect">
            <a:avLst/>
          </a:prstGeom>
          <a:noFill/>
        </p:spPr>
        <p:txBody>
          <a:bodyPr wrap="none" rtlCol="0">
            <a:spAutoFit/>
          </a:bodyPr>
          <a:lstStyle/>
          <a:p>
            <a:r>
              <a:rPr lang="en-US" dirty="0" smtClean="0"/>
              <a:t>-o = singular, -</a:t>
            </a:r>
            <a:r>
              <a:rPr lang="en-US" dirty="0" err="1" smtClean="0"/>
              <a:t>i</a:t>
            </a:r>
            <a:r>
              <a:rPr lang="en-US" dirty="0" smtClean="0"/>
              <a:t> = plural</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12</a:t>
            </a:fld>
            <a:endParaRPr lang="en-US"/>
          </a:p>
        </p:txBody>
      </p:sp>
    </p:spTree>
    <p:extLst>
      <p:ext uri="{BB962C8B-B14F-4D97-AF65-F5344CB8AC3E}">
        <p14:creationId xmlns:p14="http://schemas.microsoft.com/office/powerpoint/2010/main" val="39584456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Our experiment: The ERG-ERG language</a:t>
            </a:r>
          </a:p>
        </p:txBody>
      </p:sp>
      <p:sp>
        <p:nvSpPr>
          <p:cNvPr id="5" name="TextBox 4"/>
          <p:cNvSpPr txBox="1"/>
          <p:nvPr/>
        </p:nvSpPr>
        <p:spPr>
          <a:xfrm>
            <a:off x="779462" y="2248285"/>
            <a:ext cx="7439371" cy="1938992"/>
          </a:xfrm>
          <a:prstGeom prst="rect">
            <a:avLst/>
          </a:prstGeom>
          <a:noFill/>
        </p:spPr>
        <p:txBody>
          <a:bodyPr wrap="square" rtlCol="0">
            <a:spAutoFit/>
          </a:bodyPr>
          <a:lstStyle/>
          <a:p>
            <a:r>
              <a:rPr lang="en-US" sz="2400" b="1" dirty="0" smtClean="0">
                <a:solidFill>
                  <a:srgbClr val="FF0000"/>
                </a:solidFill>
              </a:rPr>
              <a:t>Ergative case</a:t>
            </a:r>
            <a:r>
              <a:rPr lang="en-US" sz="2400" b="1" dirty="0" smtClean="0"/>
              <a:t>, Ergative agreement </a:t>
            </a:r>
            <a:r>
              <a:rPr lang="en-US" sz="2400" b="1" dirty="0"/>
              <a:t>(</a:t>
            </a:r>
            <a:r>
              <a:rPr lang="en-US" sz="2400" b="1" dirty="0" smtClean="0"/>
              <a:t>ERG-ERG</a:t>
            </a:r>
            <a:r>
              <a:rPr lang="en-US" sz="2400" b="1" dirty="0"/>
              <a:t>)</a:t>
            </a:r>
          </a:p>
          <a:p>
            <a:endParaRPr lang="en-US" sz="2400" dirty="0"/>
          </a:p>
          <a:p>
            <a:r>
              <a:rPr lang="en-US" sz="2400" dirty="0" err="1">
                <a:solidFill>
                  <a:srgbClr val="FF0000"/>
                </a:solidFill>
              </a:rPr>
              <a:t>ku</a:t>
            </a:r>
            <a:r>
              <a:rPr lang="en-US" sz="2400" dirty="0"/>
              <a:t>-youths </a:t>
            </a:r>
            <a:r>
              <a:rPr lang="en-US" sz="2400" dirty="0">
                <a:solidFill>
                  <a:srgbClr val="0000FF"/>
                </a:solidFill>
              </a:rPr>
              <a:t>pa</a:t>
            </a:r>
            <a:r>
              <a:rPr lang="en-US" sz="2400" dirty="0"/>
              <a:t>-swing broke-</a:t>
            </a:r>
            <a:r>
              <a:rPr lang="en-US" sz="2400" dirty="0" smtClean="0"/>
              <a:t>o</a:t>
            </a:r>
          </a:p>
          <a:p>
            <a:endParaRPr lang="en-US" sz="2400" dirty="0" smtClean="0"/>
          </a:p>
          <a:p>
            <a:r>
              <a:rPr lang="en-US" sz="2400" dirty="0">
                <a:solidFill>
                  <a:srgbClr val="0000FF"/>
                </a:solidFill>
              </a:rPr>
              <a:t>pa</a:t>
            </a:r>
            <a:r>
              <a:rPr lang="en-US" sz="2400" dirty="0"/>
              <a:t>-</a:t>
            </a:r>
            <a:r>
              <a:rPr lang="en-US" sz="2400" dirty="0" smtClean="0"/>
              <a:t>bombs </a:t>
            </a:r>
            <a:r>
              <a:rPr lang="en-US" sz="2400" dirty="0"/>
              <a:t>ne-</a:t>
            </a:r>
            <a:r>
              <a:rPr lang="en-US" sz="2400" dirty="0" smtClean="0"/>
              <a:t>field </a:t>
            </a:r>
            <a:r>
              <a:rPr lang="en-US" sz="2400" dirty="0"/>
              <a:t>exploded</a:t>
            </a:r>
            <a:r>
              <a:rPr lang="en-US" sz="2400" dirty="0" smtClean="0"/>
              <a:t>-</a:t>
            </a:r>
            <a:r>
              <a:rPr lang="en-US" sz="2400" dirty="0" err="1" smtClean="0"/>
              <a:t>i</a:t>
            </a:r>
            <a:endParaRPr lang="en-US" sz="2400" dirty="0"/>
          </a:p>
        </p:txBody>
      </p:sp>
      <p:sp>
        <p:nvSpPr>
          <p:cNvPr id="7" name="TextBox 6"/>
          <p:cNvSpPr txBox="1"/>
          <p:nvPr/>
        </p:nvSpPr>
        <p:spPr>
          <a:xfrm>
            <a:off x="779463" y="5182735"/>
            <a:ext cx="2326065" cy="369332"/>
          </a:xfrm>
          <a:prstGeom prst="rect">
            <a:avLst/>
          </a:prstGeom>
          <a:noFill/>
        </p:spPr>
        <p:txBody>
          <a:bodyPr wrap="none" rtlCol="0">
            <a:spAutoFit/>
          </a:bodyPr>
          <a:lstStyle/>
          <a:p>
            <a:r>
              <a:rPr lang="en-US" dirty="0" smtClean="0"/>
              <a:t>-o = singular, -</a:t>
            </a:r>
            <a:r>
              <a:rPr lang="en-US" dirty="0" err="1" smtClean="0"/>
              <a:t>i</a:t>
            </a:r>
            <a:r>
              <a:rPr lang="en-US" dirty="0" smtClean="0"/>
              <a:t> = plural</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13</a:t>
            </a:fld>
            <a:endParaRPr lang="en-US"/>
          </a:p>
        </p:txBody>
      </p:sp>
    </p:spTree>
    <p:extLst>
      <p:ext uri="{BB962C8B-B14F-4D97-AF65-F5344CB8AC3E}">
        <p14:creationId xmlns:p14="http://schemas.microsoft.com/office/powerpoint/2010/main" val="28655977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Our experiment: The ERG-ERG language</a:t>
            </a:r>
          </a:p>
        </p:txBody>
      </p:sp>
      <p:sp>
        <p:nvSpPr>
          <p:cNvPr id="5" name="TextBox 4"/>
          <p:cNvSpPr txBox="1"/>
          <p:nvPr/>
        </p:nvSpPr>
        <p:spPr>
          <a:xfrm>
            <a:off x="779462" y="2248285"/>
            <a:ext cx="7439371" cy="1938992"/>
          </a:xfrm>
          <a:prstGeom prst="rect">
            <a:avLst/>
          </a:prstGeom>
          <a:noFill/>
        </p:spPr>
        <p:txBody>
          <a:bodyPr wrap="square" rtlCol="0">
            <a:spAutoFit/>
          </a:bodyPr>
          <a:lstStyle/>
          <a:p>
            <a:r>
              <a:rPr lang="en-US" sz="2400" b="1" dirty="0" smtClean="0"/>
              <a:t>Ergative case, </a:t>
            </a:r>
            <a:r>
              <a:rPr lang="en-US" sz="2400" b="1" dirty="0" smtClean="0">
                <a:solidFill>
                  <a:srgbClr val="FF0000"/>
                </a:solidFill>
              </a:rPr>
              <a:t>Ergative agreement </a:t>
            </a:r>
            <a:r>
              <a:rPr lang="en-US" sz="2400" b="1" dirty="0"/>
              <a:t>(ERG/ERG</a:t>
            </a:r>
            <a:r>
              <a:rPr lang="en-US" sz="2400" b="1" dirty="0" smtClean="0"/>
              <a:t>)</a:t>
            </a:r>
            <a:endParaRPr lang="en-US" sz="2400" b="1" dirty="0" smtClean="0">
              <a:solidFill>
                <a:srgbClr val="FF0000"/>
              </a:solidFill>
            </a:endParaRPr>
          </a:p>
          <a:p>
            <a:endParaRPr lang="en-US" sz="2400" dirty="0"/>
          </a:p>
          <a:p>
            <a:r>
              <a:rPr lang="en-US" sz="2400" dirty="0" err="1"/>
              <a:t>ku</a:t>
            </a:r>
            <a:r>
              <a:rPr lang="en-US" sz="2400" dirty="0"/>
              <a:t>-youths pa-</a:t>
            </a:r>
            <a:r>
              <a:rPr lang="en-US" sz="2400" dirty="0">
                <a:solidFill>
                  <a:srgbClr val="FF0000"/>
                </a:solidFill>
              </a:rPr>
              <a:t>swing</a:t>
            </a:r>
            <a:r>
              <a:rPr lang="en-US" sz="2400" dirty="0"/>
              <a:t> broke-</a:t>
            </a:r>
            <a:r>
              <a:rPr lang="en-US" sz="2400" dirty="0" smtClean="0">
                <a:solidFill>
                  <a:srgbClr val="FF0000"/>
                </a:solidFill>
              </a:rPr>
              <a:t>o</a:t>
            </a:r>
          </a:p>
          <a:p>
            <a:endParaRPr lang="en-US" sz="2400" dirty="0" smtClean="0"/>
          </a:p>
          <a:p>
            <a:r>
              <a:rPr lang="en-US" sz="2400" dirty="0"/>
              <a:t>pa-</a:t>
            </a:r>
            <a:r>
              <a:rPr lang="en-US" sz="2400" dirty="0" smtClean="0">
                <a:solidFill>
                  <a:srgbClr val="FF0000"/>
                </a:solidFill>
              </a:rPr>
              <a:t>bombs</a:t>
            </a:r>
            <a:r>
              <a:rPr lang="en-US" sz="2400" dirty="0" smtClean="0"/>
              <a:t> </a:t>
            </a:r>
            <a:r>
              <a:rPr lang="en-US" sz="2400" dirty="0"/>
              <a:t>ne-</a:t>
            </a:r>
            <a:r>
              <a:rPr lang="en-US" sz="2400" dirty="0" smtClean="0"/>
              <a:t>field </a:t>
            </a:r>
            <a:r>
              <a:rPr lang="en-US" sz="2400" dirty="0"/>
              <a:t>exploded</a:t>
            </a:r>
            <a:r>
              <a:rPr lang="en-US" sz="2400" dirty="0" smtClean="0"/>
              <a:t>-</a:t>
            </a:r>
            <a:r>
              <a:rPr lang="en-US" sz="2400" dirty="0">
                <a:solidFill>
                  <a:srgbClr val="FF0000"/>
                </a:solidFill>
              </a:rPr>
              <a:t>i</a:t>
            </a:r>
          </a:p>
        </p:txBody>
      </p:sp>
      <p:sp>
        <p:nvSpPr>
          <p:cNvPr id="7" name="TextBox 6"/>
          <p:cNvSpPr txBox="1"/>
          <p:nvPr/>
        </p:nvSpPr>
        <p:spPr>
          <a:xfrm>
            <a:off x="779463" y="5182735"/>
            <a:ext cx="2326065" cy="369332"/>
          </a:xfrm>
          <a:prstGeom prst="rect">
            <a:avLst/>
          </a:prstGeom>
          <a:noFill/>
        </p:spPr>
        <p:txBody>
          <a:bodyPr wrap="none" rtlCol="0">
            <a:spAutoFit/>
          </a:bodyPr>
          <a:lstStyle/>
          <a:p>
            <a:r>
              <a:rPr lang="en-US" dirty="0" smtClean="0"/>
              <a:t>-o = singular, -</a:t>
            </a:r>
            <a:r>
              <a:rPr lang="en-US" dirty="0" err="1" smtClean="0"/>
              <a:t>i</a:t>
            </a:r>
            <a:r>
              <a:rPr lang="en-US" dirty="0" smtClean="0"/>
              <a:t> = plural</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14</a:t>
            </a:fld>
            <a:endParaRPr lang="en-US"/>
          </a:p>
        </p:txBody>
      </p:sp>
    </p:spTree>
    <p:extLst>
      <p:ext uri="{BB962C8B-B14F-4D97-AF65-F5344CB8AC3E}">
        <p14:creationId xmlns:p14="http://schemas.microsoft.com/office/powerpoint/2010/main" val="9719730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experiment: The NOM-ERG language</a:t>
            </a:r>
            <a:endParaRPr lang="en-US" dirty="0"/>
          </a:p>
        </p:txBody>
      </p:sp>
      <p:sp>
        <p:nvSpPr>
          <p:cNvPr id="5" name="TextBox 4"/>
          <p:cNvSpPr txBox="1"/>
          <p:nvPr/>
        </p:nvSpPr>
        <p:spPr>
          <a:xfrm>
            <a:off x="779462" y="2248285"/>
            <a:ext cx="7439371" cy="1938992"/>
          </a:xfrm>
          <a:prstGeom prst="rect">
            <a:avLst/>
          </a:prstGeom>
          <a:noFill/>
        </p:spPr>
        <p:txBody>
          <a:bodyPr wrap="square" rtlCol="0">
            <a:spAutoFit/>
          </a:bodyPr>
          <a:lstStyle/>
          <a:p>
            <a:r>
              <a:rPr lang="en-US" sz="2400" b="1" dirty="0" smtClean="0">
                <a:solidFill>
                  <a:srgbClr val="FF0000"/>
                </a:solidFill>
              </a:rPr>
              <a:t>Nominative case</a:t>
            </a:r>
            <a:r>
              <a:rPr lang="en-US" sz="2400" b="1" dirty="0" smtClean="0">
                <a:solidFill>
                  <a:srgbClr val="103154"/>
                </a:solidFill>
              </a:rPr>
              <a:t>, Ergative agreement </a:t>
            </a:r>
            <a:r>
              <a:rPr lang="en-US" sz="2400" b="1" dirty="0" smtClean="0"/>
              <a:t>(NOM-ERG)</a:t>
            </a:r>
            <a:endParaRPr lang="en-US" sz="2400" b="1" dirty="0" smtClean="0">
              <a:solidFill>
                <a:srgbClr val="FF0000"/>
              </a:solidFill>
            </a:endParaRPr>
          </a:p>
          <a:p>
            <a:endParaRPr lang="en-US" sz="2400" dirty="0"/>
          </a:p>
          <a:p>
            <a:r>
              <a:rPr lang="en-US" sz="2400" dirty="0" err="1">
                <a:solidFill>
                  <a:srgbClr val="FF0000"/>
                </a:solidFill>
              </a:rPr>
              <a:t>ku</a:t>
            </a:r>
            <a:r>
              <a:rPr lang="en-US" sz="2400" dirty="0">
                <a:solidFill>
                  <a:srgbClr val="103154"/>
                </a:solidFill>
              </a:rPr>
              <a:t>-youths pa-swing broke-</a:t>
            </a:r>
            <a:r>
              <a:rPr lang="en-US" sz="2400" dirty="0" smtClean="0">
                <a:solidFill>
                  <a:srgbClr val="103154"/>
                </a:solidFill>
              </a:rPr>
              <a:t>o</a:t>
            </a:r>
          </a:p>
          <a:p>
            <a:endParaRPr lang="en-US" sz="2400" dirty="0" smtClean="0">
              <a:solidFill>
                <a:srgbClr val="103154"/>
              </a:solidFill>
            </a:endParaRPr>
          </a:p>
          <a:p>
            <a:r>
              <a:rPr lang="en-US" sz="2400" dirty="0" err="1" smtClean="0">
                <a:solidFill>
                  <a:srgbClr val="FF0000"/>
                </a:solidFill>
              </a:rPr>
              <a:t>ku</a:t>
            </a:r>
            <a:r>
              <a:rPr lang="en-US" sz="2400" dirty="0" smtClean="0">
                <a:solidFill>
                  <a:srgbClr val="103154"/>
                </a:solidFill>
              </a:rPr>
              <a:t>-bombs </a:t>
            </a:r>
            <a:r>
              <a:rPr lang="en-US" sz="2400" dirty="0">
                <a:solidFill>
                  <a:srgbClr val="103154"/>
                </a:solidFill>
              </a:rPr>
              <a:t>ne-</a:t>
            </a:r>
            <a:r>
              <a:rPr lang="en-US" sz="2400" dirty="0" smtClean="0">
                <a:solidFill>
                  <a:srgbClr val="103154"/>
                </a:solidFill>
              </a:rPr>
              <a:t>field </a:t>
            </a:r>
            <a:r>
              <a:rPr lang="en-US" sz="2400" dirty="0">
                <a:solidFill>
                  <a:srgbClr val="103154"/>
                </a:solidFill>
              </a:rPr>
              <a:t>exploded</a:t>
            </a:r>
            <a:r>
              <a:rPr lang="en-US" sz="2400" dirty="0" smtClean="0">
                <a:solidFill>
                  <a:srgbClr val="103154"/>
                </a:solidFill>
              </a:rPr>
              <a:t>-</a:t>
            </a:r>
            <a:r>
              <a:rPr lang="en-US" sz="2400" dirty="0" err="1" smtClean="0">
                <a:solidFill>
                  <a:srgbClr val="103154"/>
                </a:solidFill>
              </a:rPr>
              <a:t>i</a:t>
            </a:r>
            <a:endParaRPr lang="en-US" sz="2400" dirty="0">
              <a:solidFill>
                <a:srgbClr val="103154"/>
              </a:solidFill>
            </a:endParaRPr>
          </a:p>
        </p:txBody>
      </p:sp>
      <p:sp>
        <p:nvSpPr>
          <p:cNvPr id="7" name="TextBox 6"/>
          <p:cNvSpPr txBox="1"/>
          <p:nvPr/>
        </p:nvSpPr>
        <p:spPr>
          <a:xfrm>
            <a:off x="779463" y="5182735"/>
            <a:ext cx="2326065" cy="369332"/>
          </a:xfrm>
          <a:prstGeom prst="rect">
            <a:avLst/>
          </a:prstGeom>
          <a:noFill/>
        </p:spPr>
        <p:txBody>
          <a:bodyPr wrap="none" rtlCol="0">
            <a:spAutoFit/>
          </a:bodyPr>
          <a:lstStyle/>
          <a:p>
            <a:r>
              <a:rPr lang="en-US" dirty="0" smtClean="0"/>
              <a:t>-o = singular, -</a:t>
            </a:r>
            <a:r>
              <a:rPr lang="en-US" dirty="0" err="1" smtClean="0"/>
              <a:t>i</a:t>
            </a:r>
            <a:r>
              <a:rPr lang="en-US" dirty="0" smtClean="0"/>
              <a:t> = plural</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15</a:t>
            </a:fld>
            <a:endParaRPr lang="en-US"/>
          </a:p>
        </p:txBody>
      </p:sp>
    </p:spTree>
    <p:extLst>
      <p:ext uri="{BB962C8B-B14F-4D97-AF65-F5344CB8AC3E}">
        <p14:creationId xmlns:p14="http://schemas.microsoft.com/office/powerpoint/2010/main" val="3816508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Our experiment: The ERG-ERG language</a:t>
            </a:r>
          </a:p>
        </p:txBody>
      </p:sp>
      <p:sp>
        <p:nvSpPr>
          <p:cNvPr id="5" name="TextBox 4"/>
          <p:cNvSpPr txBox="1"/>
          <p:nvPr/>
        </p:nvSpPr>
        <p:spPr>
          <a:xfrm>
            <a:off x="779462" y="2248285"/>
            <a:ext cx="7439371" cy="1938992"/>
          </a:xfrm>
          <a:prstGeom prst="rect">
            <a:avLst/>
          </a:prstGeom>
          <a:noFill/>
        </p:spPr>
        <p:txBody>
          <a:bodyPr wrap="square" rtlCol="0">
            <a:spAutoFit/>
          </a:bodyPr>
          <a:lstStyle/>
          <a:p>
            <a:r>
              <a:rPr lang="en-US" sz="2400" b="1" dirty="0" smtClean="0"/>
              <a:t>Nominative case, </a:t>
            </a:r>
            <a:r>
              <a:rPr lang="en-US" sz="2400" b="1" dirty="0" smtClean="0">
                <a:solidFill>
                  <a:srgbClr val="FF0000"/>
                </a:solidFill>
              </a:rPr>
              <a:t>Ergative agreement </a:t>
            </a:r>
            <a:r>
              <a:rPr lang="en-US" sz="2400" b="1" dirty="0" smtClean="0"/>
              <a:t>(NOM-ERG)</a:t>
            </a:r>
          </a:p>
          <a:p>
            <a:endParaRPr lang="en-US" sz="2400" dirty="0"/>
          </a:p>
          <a:p>
            <a:r>
              <a:rPr lang="en-US" sz="2400" dirty="0" err="1"/>
              <a:t>ku</a:t>
            </a:r>
            <a:r>
              <a:rPr lang="en-US" sz="2400" dirty="0"/>
              <a:t>-youths pa-</a:t>
            </a:r>
            <a:r>
              <a:rPr lang="en-US" sz="2400" dirty="0">
                <a:solidFill>
                  <a:srgbClr val="FF0000"/>
                </a:solidFill>
              </a:rPr>
              <a:t>swing</a:t>
            </a:r>
            <a:r>
              <a:rPr lang="en-US" sz="2400" dirty="0"/>
              <a:t> broke-</a:t>
            </a:r>
            <a:r>
              <a:rPr lang="en-US" sz="2400" dirty="0" smtClean="0">
                <a:solidFill>
                  <a:srgbClr val="FF0000"/>
                </a:solidFill>
              </a:rPr>
              <a:t>o</a:t>
            </a:r>
          </a:p>
          <a:p>
            <a:endParaRPr lang="en-US" sz="2400" dirty="0" smtClean="0"/>
          </a:p>
          <a:p>
            <a:r>
              <a:rPr lang="en-US" sz="2400" dirty="0" err="1" smtClean="0"/>
              <a:t>ku</a:t>
            </a:r>
            <a:r>
              <a:rPr lang="en-US" sz="2400" dirty="0" smtClean="0"/>
              <a:t>-</a:t>
            </a:r>
            <a:r>
              <a:rPr lang="en-US" sz="2400" dirty="0" smtClean="0">
                <a:solidFill>
                  <a:srgbClr val="FF0000"/>
                </a:solidFill>
              </a:rPr>
              <a:t>bombs</a:t>
            </a:r>
            <a:r>
              <a:rPr lang="en-US" sz="2400" dirty="0" smtClean="0"/>
              <a:t> </a:t>
            </a:r>
            <a:r>
              <a:rPr lang="en-US" sz="2400" dirty="0"/>
              <a:t>ne-</a:t>
            </a:r>
            <a:r>
              <a:rPr lang="en-US" sz="2400" dirty="0" smtClean="0"/>
              <a:t>field </a:t>
            </a:r>
            <a:r>
              <a:rPr lang="en-US" sz="2400" dirty="0"/>
              <a:t>exploded</a:t>
            </a:r>
            <a:r>
              <a:rPr lang="en-US" sz="2400" dirty="0" smtClean="0"/>
              <a:t>-</a:t>
            </a:r>
            <a:r>
              <a:rPr lang="en-US" sz="2400" dirty="0">
                <a:solidFill>
                  <a:srgbClr val="FF0000"/>
                </a:solidFill>
              </a:rPr>
              <a:t>i</a:t>
            </a:r>
          </a:p>
        </p:txBody>
      </p:sp>
      <p:sp>
        <p:nvSpPr>
          <p:cNvPr id="7" name="TextBox 6"/>
          <p:cNvSpPr txBox="1"/>
          <p:nvPr/>
        </p:nvSpPr>
        <p:spPr>
          <a:xfrm>
            <a:off x="779463" y="5182735"/>
            <a:ext cx="2326065" cy="369332"/>
          </a:xfrm>
          <a:prstGeom prst="rect">
            <a:avLst/>
          </a:prstGeom>
          <a:noFill/>
        </p:spPr>
        <p:txBody>
          <a:bodyPr wrap="none" rtlCol="0">
            <a:spAutoFit/>
          </a:bodyPr>
          <a:lstStyle/>
          <a:p>
            <a:r>
              <a:rPr lang="en-US" dirty="0" smtClean="0"/>
              <a:t>-o = singular, -</a:t>
            </a:r>
            <a:r>
              <a:rPr lang="en-US" dirty="0" err="1" smtClean="0"/>
              <a:t>i</a:t>
            </a:r>
            <a:r>
              <a:rPr lang="en-US" dirty="0" smtClean="0"/>
              <a:t> = plural</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16</a:t>
            </a:fld>
            <a:endParaRPr lang="en-US"/>
          </a:p>
        </p:txBody>
      </p:sp>
    </p:spTree>
    <p:extLst>
      <p:ext uri="{BB962C8B-B14F-4D97-AF65-F5344CB8AC3E}">
        <p14:creationId xmlns:p14="http://schemas.microsoft.com/office/powerpoint/2010/main" val="30685540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items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3803000"/>
              </p:ext>
            </p:extLst>
          </p:nvPr>
        </p:nvGraphicFramePr>
        <p:xfrm>
          <a:off x="452548" y="2244009"/>
          <a:ext cx="8218834" cy="3296920"/>
        </p:xfrm>
        <a:graphic>
          <a:graphicData uri="http://schemas.openxmlformats.org/drawingml/2006/table">
            <a:tbl>
              <a:tblPr firstRow="1" bandRow="1">
                <a:tableStyleId>{00A15C55-8517-42AA-B614-E9B94910E393}</a:tableStyleId>
              </a:tblPr>
              <a:tblGrid>
                <a:gridCol w="4147665"/>
                <a:gridCol w="4071169"/>
              </a:tblGrid>
              <a:tr h="370840">
                <a:tc>
                  <a:txBody>
                    <a:bodyPr/>
                    <a:lstStyle/>
                    <a:p>
                      <a:pPr algn="ctr"/>
                      <a:r>
                        <a:rPr lang="en-US" dirty="0" smtClean="0">
                          <a:solidFill>
                            <a:schemeClr val="tx1"/>
                          </a:solidFill>
                        </a:rPr>
                        <a:t>ERG-ERG</a:t>
                      </a:r>
                      <a:endParaRPr lang="en-US" dirty="0">
                        <a:solidFill>
                          <a:schemeClr val="tx1"/>
                        </a:solidFill>
                      </a:endParaRPr>
                    </a:p>
                  </a:txBody>
                  <a:tcPr/>
                </a:tc>
                <a:tc>
                  <a:txBody>
                    <a:bodyPr/>
                    <a:lstStyle/>
                    <a:p>
                      <a:pPr algn="ctr"/>
                      <a:r>
                        <a:rPr lang="en-US" dirty="0" smtClean="0">
                          <a:solidFill>
                            <a:schemeClr val="tx1"/>
                          </a:solidFill>
                        </a:rPr>
                        <a:t>NOM-ERG</a:t>
                      </a:r>
                      <a:endParaRPr lang="en-US" dirty="0">
                        <a:solidFill>
                          <a:schemeClr val="tx1"/>
                        </a:solidFill>
                      </a:endParaRPr>
                    </a:p>
                  </a:txBody>
                  <a:tcPr/>
                </a:tc>
              </a:tr>
              <a:tr h="370840">
                <a:tc>
                  <a:txBody>
                    <a:bodyPr/>
                    <a:lstStyle/>
                    <a:p>
                      <a:r>
                        <a:rPr lang="en-US" sz="2000" dirty="0" err="1" smtClean="0"/>
                        <a:t>ku</a:t>
                      </a:r>
                      <a:r>
                        <a:rPr lang="en-US" sz="2000" dirty="0" smtClean="0"/>
                        <a:t>-banker pa-accounts activated-</a:t>
                      </a:r>
                      <a:r>
                        <a:rPr lang="en-US" sz="2000" dirty="0" err="1" smtClean="0"/>
                        <a:t>i</a:t>
                      </a:r>
                      <a:endParaRPr lang="en-US" sz="2000" dirty="0" smtClean="0"/>
                    </a:p>
                    <a:p>
                      <a:r>
                        <a:rPr lang="en-US" sz="2000" dirty="0" err="1" smtClean="0"/>
                        <a:t>ku</a:t>
                      </a:r>
                      <a:r>
                        <a:rPr lang="en-US" sz="2000" dirty="0" smtClean="0"/>
                        <a:t>-pilots pa-plane flew-o</a:t>
                      </a:r>
                    </a:p>
                    <a:p>
                      <a:r>
                        <a:rPr lang="en-US" sz="2000" dirty="0" smtClean="0"/>
                        <a:t>pa-seeds </a:t>
                      </a:r>
                      <a:r>
                        <a:rPr lang="en-US" sz="2000" dirty="0" err="1" smtClean="0"/>
                        <a:t>ku</a:t>
                      </a:r>
                      <a:r>
                        <a:rPr lang="en-US" sz="2000" dirty="0" smtClean="0"/>
                        <a:t>-peasant scattered-</a:t>
                      </a:r>
                      <a:r>
                        <a:rPr lang="en-US" sz="2000" dirty="0" err="1" smtClean="0"/>
                        <a:t>i</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pa-elephant </a:t>
                      </a:r>
                      <a:r>
                        <a:rPr lang="en-US" sz="2000" dirty="0" err="1" smtClean="0"/>
                        <a:t>ku</a:t>
                      </a:r>
                      <a:r>
                        <a:rPr lang="en-US" sz="2000" dirty="0" smtClean="0"/>
                        <a:t>-tourists admired-o</a:t>
                      </a:r>
                    </a:p>
                    <a:p>
                      <a:endParaRPr lang="en-US" sz="2000" dirty="0" smtClean="0"/>
                    </a:p>
                  </a:txBody>
                  <a:tcPr/>
                </a:tc>
                <a:tc>
                  <a:txBody>
                    <a:bodyPr/>
                    <a:lstStyle/>
                    <a:p>
                      <a:r>
                        <a:rPr lang="en-US" sz="2000" dirty="0" err="1" smtClean="0"/>
                        <a:t>ku</a:t>
                      </a:r>
                      <a:r>
                        <a:rPr lang="en-US" sz="2000" dirty="0" smtClean="0"/>
                        <a:t>-banker pa-accounts activated-</a:t>
                      </a:r>
                      <a:r>
                        <a:rPr lang="en-US" sz="2000" dirty="0" err="1" smtClean="0"/>
                        <a:t>i</a:t>
                      </a:r>
                      <a:endParaRPr lang="en-US" sz="2000" dirty="0" smtClean="0"/>
                    </a:p>
                    <a:p>
                      <a:r>
                        <a:rPr lang="en-US" sz="2000" dirty="0" err="1" smtClean="0"/>
                        <a:t>ku</a:t>
                      </a:r>
                      <a:r>
                        <a:rPr lang="en-US" sz="2000" dirty="0" smtClean="0"/>
                        <a:t>-pilots pa-plane flew-o</a:t>
                      </a:r>
                    </a:p>
                    <a:p>
                      <a:r>
                        <a:rPr lang="en-US" sz="2000" dirty="0" smtClean="0"/>
                        <a:t>pa-seeds </a:t>
                      </a:r>
                      <a:r>
                        <a:rPr lang="en-US" sz="2000" dirty="0" err="1" smtClean="0"/>
                        <a:t>ku</a:t>
                      </a:r>
                      <a:r>
                        <a:rPr lang="en-US" sz="2000" dirty="0" smtClean="0"/>
                        <a:t>-peasant scattered-</a:t>
                      </a:r>
                      <a:r>
                        <a:rPr lang="en-US" sz="2000" dirty="0" err="1" smtClean="0"/>
                        <a:t>i</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pa-elephant </a:t>
                      </a:r>
                      <a:r>
                        <a:rPr lang="en-US" sz="2000" dirty="0" err="1" smtClean="0"/>
                        <a:t>ku</a:t>
                      </a:r>
                      <a:r>
                        <a:rPr lang="en-US" sz="2000" dirty="0" smtClean="0"/>
                        <a:t>-tourists admired-o</a:t>
                      </a:r>
                    </a:p>
                  </a:txBody>
                  <a:tcPr/>
                </a:tc>
              </a:tr>
              <a:tr h="370840">
                <a:tc>
                  <a:txBody>
                    <a:bodyPr/>
                    <a:lstStyle/>
                    <a:p>
                      <a:r>
                        <a:rPr lang="en-US" sz="2000" dirty="0" smtClean="0"/>
                        <a:t>pa-girls ne-playground laughed-</a:t>
                      </a:r>
                      <a:r>
                        <a:rPr lang="en-US" sz="2000" dirty="0" err="1" smtClean="0"/>
                        <a:t>i</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pa-bomb ne-fields exploded-o</a:t>
                      </a:r>
                    </a:p>
                    <a:p>
                      <a:r>
                        <a:rPr lang="en-US" sz="2000" dirty="0" smtClean="0"/>
                        <a:t>ne-field pa-crops grew-</a:t>
                      </a:r>
                      <a:r>
                        <a:rPr lang="en-US" sz="2000" dirty="0" err="1" smtClean="0"/>
                        <a:t>i</a:t>
                      </a:r>
                      <a:endParaRPr lang="en-US" sz="2000" dirty="0" smtClean="0"/>
                    </a:p>
                    <a:p>
                      <a:r>
                        <a:rPr lang="en-US" sz="2000" dirty="0" smtClean="0"/>
                        <a:t>ne-streets pa-boy played-o</a:t>
                      </a:r>
                      <a:endParaRPr lang="en-US" sz="2000" dirty="0"/>
                    </a:p>
                  </a:txBody>
                  <a:tcPr/>
                </a:tc>
                <a:tc>
                  <a:txBody>
                    <a:bodyPr/>
                    <a:lstStyle/>
                    <a:p>
                      <a:r>
                        <a:rPr lang="en-US" sz="2000" dirty="0" err="1" smtClean="0"/>
                        <a:t>ku</a:t>
                      </a:r>
                      <a:r>
                        <a:rPr lang="en-US" sz="2000" dirty="0" smtClean="0"/>
                        <a:t>-girls ne-playground laughed-</a:t>
                      </a:r>
                      <a:r>
                        <a:rPr lang="en-US" sz="2000" dirty="0" err="1" smtClean="0"/>
                        <a:t>i</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t>ku</a:t>
                      </a:r>
                      <a:r>
                        <a:rPr lang="en-US" sz="2000" dirty="0" smtClean="0"/>
                        <a:t>-bomb ne-fields exploded-o</a:t>
                      </a:r>
                    </a:p>
                    <a:p>
                      <a:r>
                        <a:rPr lang="en-US" sz="2000" dirty="0" smtClean="0"/>
                        <a:t>ne-field </a:t>
                      </a:r>
                      <a:r>
                        <a:rPr lang="en-US" sz="2000" dirty="0" err="1" smtClean="0"/>
                        <a:t>ku</a:t>
                      </a:r>
                      <a:r>
                        <a:rPr lang="en-US" sz="2000" dirty="0" smtClean="0"/>
                        <a:t>-crops grew-</a:t>
                      </a:r>
                      <a:r>
                        <a:rPr lang="en-US" sz="2000" dirty="0" err="1" smtClean="0"/>
                        <a:t>i</a:t>
                      </a:r>
                      <a:endParaRPr lang="en-US" sz="2000" dirty="0" smtClean="0"/>
                    </a:p>
                    <a:p>
                      <a:r>
                        <a:rPr lang="en-US" sz="2000" dirty="0" smtClean="0"/>
                        <a:t>ne-streets </a:t>
                      </a:r>
                      <a:r>
                        <a:rPr lang="en-US" sz="2000" dirty="0" err="1" smtClean="0"/>
                        <a:t>ku</a:t>
                      </a:r>
                      <a:r>
                        <a:rPr lang="en-US" sz="2000" dirty="0" smtClean="0"/>
                        <a:t>-boy played-o</a:t>
                      </a:r>
                      <a:endParaRPr lang="en-US" sz="2000" dirty="0"/>
                    </a:p>
                  </a:txBody>
                  <a:tcPr/>
                </a:tc>
              </a:tr>
            </a:tbl>
          </a:graphicData>
        </a:graphic>
      </p:graphicFrame>
      <p:sp>
        <p:nvSpPr>
          <p:cNvPr id="4" name="Slide Number Placeholder 3"/>
          <p:cNvSpPr>
            <a:spLocks noGrp="1"/>
          </p:cNvSpPr>
          <p:nvPr>
            <p:ph type="sldNum" sz="quarter" idx="12"/>
          </p:nvPr>
        </p:nvSpPr>
        <p:spPr/>
        <p:txBody>
          <a:bodyPr/>
          <a:lstStyle/>
          <a:p>
            <a:fld id="{30388262-007A-824A-8D5B-8983A3836749}" type="slidenum">
              <a:rPr lang="en-US" smtClean="0"/>
              <a:t>17</a:t>
            </a:fld>
            <a:endParaRPr lang="en-US"/>
          </a:p>
        </p:txBody>
      </p:sp>
    </p:spTree>
    <p:extLst>
      <p:ext uri="{BB962C8B-B14F-4D97-AF65-F5344CB8AC3E}">
        <p14:creationId xmlns:p14="http://schemas.microsoft.com/office/powerpoint/2010/main" val="87523174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items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24480346"/>
              </p:ext>
            </p:extLst>
          </p:nvPr>
        </p:nvGraphicFramePr>
        <p:xfrm>
          <a:off x="452548" y="2244009"/>
          <a:ext cx="8218834" cy="3296920"/>
        </p:xfrm>
        <a:graphic>
          <a:graphicData uri="http://schemas.openxmlformats.org/drawingml/2006/table">
            <a:tbl>
              <a:tblPr firstRow="1" bandRow="1">
                <a:tableStyleId>{00A15C55-8517-42AA-B614-E9B94910E393}</a:tableStyleId>
              </a:tblPr>
              <a:tblGrid>
                <a:gridCol w="4147665"/>
                <a:gridCol w="4071169"/>
              </a:tblGrid>
              <a:tr h="370840">
                <a:tc>
                  <a:txBody>
                    <a:bodyPr/>
                    <a:lstStyle/>
                    <a:p>
                      <a:pPr algn="ctr"/>
                      <a:r>
                        <a:rPr lang="en-US" dirty="0" smtClean="0">
                          <a:solidFill>
                            <a:schemeClr val="tx1"/>
                          </a:solidFill>
                        </a:rPr>
                        <a:t>ERG-ERG</a:t>
                      </a:r>
                      <a:endParaRPr lang="en-US" dirty="0">
                        <a:solidFill>
                          <a:schemeClr val="tx1"/>
                        </a:solidFill>
                      </a:endParaRPr>
                    </a:p>
                  </a:txBody>
                  <a:tcPr/>
                </a:tc>
                <a:tc>
                  <a:txBody>
                    <a:bodyPr/>
                    <a:lstStyle/>
                    <a:p>
                      <a:pPr algn="ctr"/>
                      <a:r>
                        <a:rPr lang="en-US" dirty="0" smtClean="0">
                          <a:solidFill>
                            <a:schemeClr val="tx1"/>
                          </a:solidFill>
                        </a:rPr>
                        <a:t>NOM-ERG</a:t>
                      </a:r>
                      <a:endParaRPr lang="en-US" dirty="0">
                        <a:solidFill>
                          <a:schemeClr val="tx1"/>
                        </a:solidFill>
                      </a:endParaRPr>
                    </a:p>
                  </a:txBody>
                  <a:tcPr/>
                </a:tc>
              </a:tr>
              <a:tr h="370840">
                <a:tc>
                  <a:txBody>
                    <a:bodyPr/>
                    <a:lstStyle/>
                    <a:p>
                      <a:r>
                        <a:rPr lang="en-US" sz="2000" dirty="0" err="1" smtClean="0"/>
                        <a:t>ku</a:t>
                      </a:r>
                      <a:r>
                        <a:rPr lang="en-US" sz="2000" dirty="0" smtClean="0"/>
                        <a:t>-banker pa-accounts activated-</a:t>
                      </a:r>
                      <a:r>
                        <a:rPr lang="en-US" sz="2000" dirty="0" err="1" smtClean="0"/>
                        <a:t>i</a:t>
                      </a:r>
                      <a:endParaRPr lang="en-US" sz="2000" dirty="0" smtClean="0"/>
                    </a:p>
                    <a:p>
                      <a:r>
                        <a:rPr lang="en-US" sz="2000" dirty="0" err="1" smtClean="0"/>
                        <a:t>ku</a:t>
                      </a:r>
                      <a:r>
                        <a:rPr lang="en-US" sz="2000" dirty="0" smtClean="0"/>
                        <a:t>-pilots pa-plane flew-o</a:t>
                      </a:r>
                    </a:p>
                    <a:p>
                      <a:r>
                        <a:rPr lang="en-US" sz="2000" dirty="0" smtClean="0"/>
                        <a:t>pa-seeds </a:t>
                      </a:r>
                      <a:r>
                        <a:rPr lang="en-US" sz="2000" dirty="0" err="1" smtClean="0"/>
                        <a:t>ku</a:t>
                      </a:r>
                      <a:r>
                        <a:rPr lang="en-US" sz="2000" dirty="0" smtClean="0"/>
                        <a:t>-peasant scattered-</a:t>
                      </a:r>
                      <a:r>
                        <a:rPr lang="en-US" sz="2000" dirty="0" err="1" smtClean="0"/>
                        <a:t>i</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pa-elephant </a:t>
                      </a:r>
                      <a:r>
                        <a:rPr lang="en-US" sz="2000" dirty="0" err="1" smtClean="0"/>
                        <a:t>ku</a:t>
                      </a:r>
                      <a:r>
                        <a:rPr lang="en-US" sz="2000" dirty="0" smtClean="0"/>
                        <a:t>-tourists admired-o</a:t>
                      </a:r>
                    </a:p>
                    <a:p>
                      <a:endParaRPr lang="en-US" sz="2000" dirty="0" smtClean="0"/>
                    </a:p>
                  </a:txBody>
                  <a:tcPr/>
                </a:tc>
                <a:tc>
                  <a:txBody>
                    <a:bodyPr/>
                    <a:lstStyle/>
                    <a:p>
                      <a:r>
                        <a:rPr lang="en-US" sz="2000" dirty="0" err="1" smtClean="0"/>
                        <a:t>ku</a:t>
                      </a:r>
                      <a:r>
                        <a:rPr lang="en-US" sz="2000" dirty="0" smtClean="0"/>
                        <a:t>-banker pa-accounts activated-</a:t>
                      </a:r>
                      <a:r>
                        <a:rPr lang="en-US" sz="2000" dirty="0" err="1" smtClean="0"/>
                        <a:t>i</a:t>
                      </a:r>
                      <a:endParaRPr lang="en-US" sz="2000" dirty="0" smtClean="0"/>
                    </a:p>
                    <a:p>
                      <a:r>
                        <a:rPr lang="en-US" sz="2000" dirty="0" err="1" smtClean="0"/>
                        <a:t>ku</a:t>
                      </a:r>
                      <a:r>
                        <a:rPr lang="en-US" sz="2000" dirty="0" smtClean="0"/>
                        <a:t>-pilots pa-plane flew-o</a:t>
                      </a:r>
                    </a:p>
                    <a:p>
                      <a:r>
                        <a:rPr lang="en-US" sz="2000" dirty="0" smtClean="0"/>
                        <a:t>pa-seeds </a:t>
                      </a:r>
                      <a:r>
                        <a:rPr lang="en-US" sz="2000" dirty="0" err="1" smtClean="0"/>
                        <a:t>ku</a:t>
                      </a:r>
                      <a:r>
                        <a:rPr lang="en-US" sz="2000" dirty="0" smtClean="0"/>
                        <a:t>-peasant scattered-</a:t>
                      </a:r>
                      <a:r>
                        <a:rPr lang="en-US" sz="2000" dirty="0" err="1" smtClean="0"/>
                        <a:t>i</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pa-elephant </a:t>
                      </a:r>
                      <a:r>
                        <a:rPr lang="en-US" sz="2000" dirty="0" err="1" smtClean="0"/>
                        <a:t>ku</a:t>
                      </a:r>
                      <a:r>
                        <a:rPr lang="en-US" sz="2000" dirty="0" smtClean="0"/>
                        <a:t>-tourists admired-o</a:t>
                      </a:r>
                    </a:p>
                  </a:txBody>
                  <a:tcPr/>
                </a:tc>
              </a:tr>
              <a:tr h="370840">
                <a:tc>
                  <a:txBody>
                    <a:bodyPr/>
                    <a:lstStyle/>
                    <a:p>
                      <a:r>
                        <a:rPr lang="en-US" sz="2000" dirty="0" smtClean="0"/>
                        <a:t>pa-girls ne-playground laughed-</a:t>
                      </a:r>
                      <a:r>
                        <a:rPr lang="en-US" sz="2000" dirty="0" err="1" smtClean="0"/>
                        <a:t>i</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pa-bomb ne-fields exploded-o</a:t>
                      </a:r>
                    </a:p>
                    <a:p>
                      <a:r>
                        <a:rPr lang="en-US" sz="2000" dirty="0" smtClean="0"/>
                        <a:t>ne-field pa-crops grew-</a:t>
                      </a:r>
                      <a:r>
                        <a:rPr lang="en-US" sz="2000" dirty="0" err="1" smtClean="0"/>
                        <a:t>i</a:t>
                      </a:r>
                      <a:endParaRPr lang="en-US" sz="2000" dirty="0" smtClean="0"/>
                    </a:p>
                    <a:p>
                      <a:r>
                        <a:rPr lang="en-US" sz="2000" dirty="0" smtClean="0"/>
                        <a:t>ne-streets pa-boy played-o</a:t>
                      </a:r>
                      <a:endParaRPr lang="en-US" sz="2000" dirty="0"/>
                    </a:p>
                  </a:txBody>
                  <a:tcPr/>
                </a:tc>
                <a:tc>
                  <a:txBody>
                    <a:bodyPr/>
                    <a:lstStyle/>
                    <a:p>
                      <a:r>
                        <a:rPr lang="en-US" sz="2000" dirty="0" err="1" smtClean="0">
                          <a:solidFill>
                            <a:srgbClr val="FF0000"/>
                          </a:solidFill>
                        </a:rPr>
                        <a:t>ku</a:t>
                      </a:r>
                      <a:r>
                        <a:rPr lang="en-US" sz="2000" dirty="0" smtClean="0"/>
                        <a:t>-girls ne-playground laughed-</a:t>
                      </a:r>
                      <a:r>
                        <a:rPr lang="en-US" sz="2000" dirty="0" err="1" smtClean="0"/>
                        <a:t>i</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solidFill>
                            <a:srgbClr val="FF0000"/>
                          </a:solidFill>
                        </a:rPr>
                        <a:t>ku</a:t>
                      </a:r>
                      <a:r>
                        <a:rPr lang="en-US" sz="2000" dirty="0" smtClean="0"/>
                        <a:t>-bomb ne-fields exploded-o</a:t>
                      </a:r>
                    </a:p>
                    <a:p>
                      <a:r>
                        <a:rPr lang="en-US" sz="2000" dirty="0" smtClean="0"/>
                        <a:t>ne-field </a:t>
                      </a:r>
                      <a:r>
                        <a:rPr lang="en-US" sz="2000" dirty="0" err="1" smtClean="0">
                          <a:solidFill>
                            <a:srgbClr val="FF0000"/>
                          </a:solidFill>
                        </a:rPr>
                        <a:t>ku</a:t>
                      </a:r>
                      <a:r>
                        <a:rPr lang="en-US" sz="2000" dirty="0" smtClean="0"/>
                        <a:t>-crops grew-</a:t>
                      </a:r>
                      <a:r>
                        <a:rPr lang="en-US" sz="2000" dirty="0" err="1" smtClean="0"/>
                        <a:t>i</a:t>
                      </a:r>
                      <a:endParaRPr lang="en-US" sz="2000" dirty="0" smtClean="0"/>
                    </a:p>
                    <a:p>
                      <a:r>
                        <a:rPr lang="en-US" sz="2000" dirty="0" smtClean="0"/>
                        <a:t>ne-streets </a:t>
                      </a:r>
                      <a:r>
                        <a:rPr lang="en-US" sz="2000" dirty="0" err="1" smtClean="0">
                          <a:solidFill>
                            <a:srgbClr val="FF0000"/>
                          </a:solidFill>
                        </a:rPr>
                        <a:t>ku</a:t>
                      </a:r>
                      <a:r>
                        <a:rPr lang="en-US" sz="2000" dirty="0" smtClean="0"/>
                        <a:t>-boy played-o</a:t>
                      </a:r>
                      <a:endParaRPr lang="en-US" sz="2000" dirty="0"/>
                    </a:p>
                  </a:txBody>
                  <a:tcPr/>
                </a:tc>
              </a:tr>
            </a:tbl>
          </a:graphicData>
        </a:graphic>
      </p:graphicFrame>
      <p:sp>
        <p:nvSpPr>
          <p:cNvPr id="4" name="Slide Number Placeholder 3"/>
          <p:cNvSpPr>
            <a:spLocks noGrp="1"/>
          </p:cNvSpPr>
          <p:nvPr>
            <p:ph type="sldNum" sz="quarter" idx="12"/>
          </p:nvPr>
        </p:nvSpPr>
        <p:spPr/>
        <p:txBody>
          <a:bodyPr/>
          <a:lstStyle/>
          <a:p>
            <a:fld id="{30388262-007A-824A-8D5B-8983A3836749}" type="slidenum">
              <a:rPr lang="en-US" smtClean="0"/>
              <a:t>18</a:t>
            </a:fld>
            <a:endParaRPr lang="en-US"/>
          </a:p>
        </p:txBody>
      </p:sp>
    </p:spTree>
    <p:extLst>
      <p:ext uri="{BB962C8B-B14F-4D97-AF65-F5344CB8AC3E}">
        <p14:creationId xmlns:p14="http://schemas.microsoft.com/office/powerpoint/2010/main" val="23849924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TextBox 2"/>
          <p:cNvSpPr txBox="1"/>
          <p:nvPr/>
        </p:nvSpPr>
        <p:spPr>
          <a:xfrm>
            <a:off x="779464" y="2262885"/>
            <a:ext cx="7692184" cy="3477875"/>
          </a:xfrm>
          <a:prstGeom prst="rect">
            <a:avLst/>
          </a:prstGeom>
          <a:noFill/>
        </p:spPr>
        <p:txBody>
          <a:bodyPr wrap="square" rtlCol="0">
            <a:spAutoFit/>
          </a:bodyPr>
          <a:lstStyle/>
          <a:p>
            <a:r>
              <a:rPr lang="en-US" sz="2000" dirty="0" smtClean="0"/>
              <a:t>In </a:t>
            </a:r>
            <a:r>
              <a:rPr lang="en-US" sz="2000" dirty="0"/>
              <a:t>this experiment you will see sentences that follow the grammar of a foreign language, call it "Language X".</a:t>
            </a:r>
          </a:p>
          <a:p>
            <a:endParaRPr lang="en-US" sz="2000" dirty="0"/>
          </a:p>
          <a:p>
            <a:r>
              <a:rPr lang="en-US" sz="2000" dirty="0"/>
              <a:t>To make it easier, English words will be used throughout, but they will have the grammatical markers and word order of Language X.</a:t>
            </a:r>
            <a:endParaRPr lang="en-US" sz="2000" dirty="0" smtClean="0"/>
          </a:p>
          <a:p>
            <a:endParaRPr lang="en-US" sz="2000" dirty="0"/>
          </a:p>
          <a:p>
            <a:r>
              <a:rPr lang="en-US" sz="2000" dirty="0" smtClean="0"/>
              <a:t>All </a:t>
            </a:r>
            <a:r>
              <a:rPr lang="en-US" sz="2000" dirty="0"/>
              <a:t>verbs in Language X end in either -o to mark 'singular', or -</a:t>
            </a:r>
            <a:r>
              <a:rPr lang="en-US" sz="2000" dirty="0" err="1"/>
              <a:t>i</a:t>
            </a:r>
            <a:r>
              <a:rPr lang="en-US" sz="2000" dirty="0"/>
              <a:t> to mark 'plural'.</a:t>
            </a:r>
          </a:p>
          <a:p>
            <a:endParaRPr lang="en-US" sz="2000" dirty="0"/>
          </a:p>
          <a:p>
            <a:r>
              <a:rPr lang="en-US" sz="2000" dirty="0"/>
              <a:t>e.g. kick-o has the singular marker</a:t>
            </a:r>
          </a:p>
          <a:p>
            <a:r>
              <a:rPr lang="en-US" sz="2000" dirty="0"/>
              <a:t>and kick-</a:t>
            </a:r>
            <a:r>
              <a:rPr lang="en-US" sz="2000" dirty="0" err="1"/>
              <a:t>i</a:t>
            </a:r>
            <a:r>
              <a:rPr lang="en-US" sz="2000" dirty="0"/>
              <a:t> has the plural marker</a:t>
            </a:r>
          </a:p>
        </p:txBody>
      </p:sp>
      <p:sp>
        <p:nvSpPr>
          <p:cNvPr id="4" name="Slide Number Placeholder 3"/>
          <p:cNvSpPr>
            <a:spLocks noGrp="1"/>
          </p:cNvSpPr>
          <p:nvPr>
            <p:ph type="sldNum" sz="quarter" idx="12"/>
          </p:nvPr>
        </p:nvSpPr>
        <p:spPr/>
        <p:txBody>
          <a:bodyPr/>
          <a:lstStyle/>
          <a:p>
            <a:fld id="{30388262-007A-824A-8D5B-8983A3836749}" type="slidenum">
              <a:rPr lang="en-US" smtClean="0"/>
              <a:t>19</a:t>
            </a:fld>
            <a:endParaRPr lang="en-US"/>
          </a:p>
        </p:txBody>
      </p:sp>
    </p:spTree>
    <p:extLst>
      <p:ext uri="{BB962C8B-B14F-4D97-AF65-F5344CB8AC3E}">
        <p14:creationId xmlns:p14="http://schemas.microsoft.com/office/powerpoint/2010/main" val="20477412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457200" indent="-457200">
              <a:buFont typeface="+mj-ea"/>
              <a:buAutoNum type="circleNumDbPlain"/>
            </a:pPr>
            <a:r>
              <a:rPr lang="en-US" dirty="0" smtClean="0"/>
              <a:t>Basic alignments and </a:t>
            </a:r>
            <a:r>
              <a:rPr lang="en-US" dirty="0"/>
              <a:t>a</a:t>
            </a:r>
            <a:r>
              <a:rPr lang="en-US" dirty="0" smtClean="0"/>
              <a:t>greement/case mismatches</a:t>
            </a:r>
          </a:p>
          <a:p>
            <a:pPr marL="457200" indent="-457200">
              <a:buFont typeface="+mj-ea"/>
              <a:buAutoNum type="circleNumDbPlain"/>
            </a:pPr>
            <a:r>
              <a:rPr lang="en-US" dirty="0" smtClean="0"/>
              <a:t>The nature of universals</a:t>
            </a:r>
          </a:p>
          <a:p>
            <a:pPr marL="457200" indent="-457200">
              <a:buFont typeface="+mj-ea"/>
              <a:buAutoNum type="circleNumDbPlain"/>
            </a:pPr>
            <a:r>
              <a:rPr lang="en-US" dirty="0" smtClean="0"/>
              <a:t>Artificial language experiments</a:t>
            </a:r>
          </a:p>
          <a:p>
            <a:pPr marL="457200" indent="-457200">
              <a:buFont typeface="+mj-ea"/>
              <a:buAutoNum type="circleNumDbPlain"/>
            </a:pPr>
            <a:r>
              <a:rPr lang="en-US" dirty="0" smtClean="0"/>
              <a:t>Our experiment</a:t>
            </a:r>
          </a:p>
          <a:p>
            <a:pPr marL="457200" indent="-457200">
              <a:buFont typeface="+mj-ea"/>
              <a:buAutoNum type="circleNumDbPlain"/>
            </a:pPr>
            <a:r>
              <a:rPr lang="en-US" dirty="0" smtClean="0"/>
              <a:t>The results</a:t>
            </a:r>
          </a:p>
          <a:p>
            <a:pPr marL="457200" indent="-457200">
              <a:buFont typeface="+mj-ea"/>
              <a:buAutoNum type="circleNumDbPlain"/>
            </a:pPr>
            <a:r>
              <a:rPr lang="en-US" dirty="0" smtClean="0"/>
              <a:t>Discussion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0388262-007A-824A-8D5B-8983A3836749}" type="slidenum">
              <a:rPr lang="en-US" sz="1600" smtClean="0"/>
              <a:t>2</a:t>
            </a:fld>
            <a:endParaRPr lang="en-US" sz="1600" dirty="0"/>
          </a:p>
        </p:txBody>
      </p:sp>
    </p:spTree>
    <p:extLst>
      <p:ext uri="{BB962C8B-B14F-4D97-AF65-F5344CB8AC3E}">
        <p14:creationId xmlns:p14="http://schemas.microsoft.com/office/powerpoint/2010/main" val="16754124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 1.</a:t>
            </a:r>
            <a:br>
              <a:rPr lang="en-US" dirty="0" smtClean="0"/>
            </a:br>
            <a:r>
              <a:rPr lang="en-US" dirty="0" smtClean="0"/>
              <a:t>Procedure: Short-term memory task</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20</a:t>
            </a:fld>
            <a:endParaRPr lang="en-US"/>
          </a:p>
        </p:txBody>
      </p:sp>
    </p:spTree>
    <p:extLst>
      <p:ext uri="{BB962C8B-B14F-4D97-AF65-F5344CB8AC3E}">
        <p14:creationId xmlns:p14="http://schemas.microsoft.com/office/powerpoint/2010/main" val="93769674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2795" y="3198168"/>
            <a:ext cx="3678411" cy="461665"/>
          </a:xfrm>
          <a:prstGeom prst="rect">
            <a:avLst/>
          </a:prstGeom>
          <a:noFill/>
        </p:spPr>
        <p:txBody>
          <a:bodyPr wrap="none" rtlCol="0">
            <a:spAutoFit/>
          </a:bodyPr>
          <a:lstStyle/>
          <a:p>
            <a:r>
              <a:rPr lang="en-US" sz="2400" dirty="0" smtClean="0"/>
              <a:t>The youths broke the swing</a:t>
            </a:r>
            <a:endParaRPr lang="en-US" sz="2400" dirty="0"/>
          </a:p>
        </p:txBody>
      </p:sp>
      <p:sp>
        <p:nvSpPr>
          <p:cNvPr id="3" name="Slide Number Placeholder 2"/>
          <p:cNvSpPr>
            <a:spLocks noGrp="1"/>
          </p:cNvSpPr>
          <p:nvPr>
            <p:ph type="sldNum" sz="quarter" idx="12"/>
          </p:nvPr>
        </p:nvSpPr>
        <p:spPr/>
        <p:txBody>
          <a:bodyPr/>
          <a:lstStyle/>
          <a:p>
            <a:fld id="{30388262-007A-824A-8D5B-8983A3836749}" type="slidenum">
              <a:rPr lang="en-US" smtClean="0"/>
              <a:t>21</a:t>
            </a:fld>
            <a:endParaRPr lang="en-US"/>
          </a:p>
        </p:txBody>
      </p:sp>
    </p:spTree>
    <p:extLst>
      <p:ext uri="{BB962C8B-B14F-4D97-AF65-F5344CB8AC3E}">
        <p14:creationId xmlns:p14="http://schemas.microsoft.com/office/powerpoint/2010/main" val="408220140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40896" y="3198168"/>
            <a:ext cx="1462209" cy="461665"/>
          </a:xfrm>
          <a:prstGeom prst="rect">
            <a:avLst/>
          </a:prstGeom>
          <a:noFill/>
        </p:spPr>
        <p:txBody>
          <a:bodyPr wrap="none" rtlCol="0">
            <a:spAutoFit/>
          </a:bodyPr>
          <a:lstStyle/>
          <a:p>
            <a:r>
              <a:rPr lang="en-US" sz="2400" dirty="0" err="1"/>
              <a:t>k</a:t>
            </a:r>
            <a:r>
              <a:rPr lang="en-US" sz="2400" dirty="0" err="1" smtClean="0"/>
              <a:t>u</a:t>
            </a:r>
            <a:r>
              <a:rPr lang="en-US" sz="2400" dirty="0" smtClean="0"/>
              <a:t>-youths</a:t>
            </a:r>
            <a:endParaRPr lang="en-US" sz="2400" dirty="0"/>
          </a:p>
        </p:txBody>
      </p:sp>
      <p:sp>
        <p:nvSpPr>
          <p:cNvPr id="3" name="Slide Number Placeholder 2"/>
          <p:cNvSpPr>
            <a:spLocks noGrp="1"/>
          </p:cNvSpPr>
          <p:nvPr>
            <p:ph type="sldNum" sz="quarter" idx="12"/>
          </p:nvPr>
        </p:nvSpPr>
        <p:spPr/>
        <p:txBody>
          <a:bodyPr/>
          <a:lstStyle/>
          <a:p>
            <a:fld id="{30388262-007A-824A-8D5B-8983A3836749}" type="slidenum">
              <a:rPr lang="en-US" smtClean="0"/>
              <a:t>22</a:t>
            </a:fld>
            <a:endParaRPr lang="en-US"/>
          </a:p>
        </p:txBody>
      </p:sp>
    </p:spTree>
    <p:extLst>
      <p:ext uri="{BB962C8B-B14F-4D97-AF65-F5344CB8AC3E}">
        <p14:creationId xmlns:p14="http://schemas.microsoft.com/office/powerpoint/2010/main" val="417532206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341683" cy="461665"/>
          </a:xfrm>
          <a:prstGeom prst="rect">
            <a:avLst/>
          </a:prstGeom>
          <a:noFill/>
        </p:spPr>
        <p:txBody>
          <a:bodyPr wrap="none" rtlCol="0">
            <a:spAutoFit/>
          </a:bodyPr>
          <a:lstStyle/>
          <a:p>
            <a:r>
              <a:rPr lang="en-US" sz="2400" dirty="0"/>
              <a:t>p</a:t>
            </a:r>
            <a:r>
              <a:rPr lang="en-US" sz="2400" dirty="0" smtClean="0"/>
              <a:t>a-swing</a:t>
            </a:r>
            <a:endParaRPr lang="en-US" sz="2400" dirty="0"/>
          </a:p>
        </p:txBody>
      </p:sp>
      <p:sp>
        <p:nvSpPr>
          <p:cNvPr id="3" name="Slide Number Placeholder 2"/>
          <p:cNvSpPr>
            <a:spLocks noGrp="1"/>
          </p:cNvSpPr>
          <p:nvPr>
            <p:ph type="sldNum" sz="quarter" idx="12"/>
          </p:nvPr>
        </p:nvSpPr>
        <p:spPr/>
        <p:txBody>
          <a:bodyPr/>
          <a:lstStyle/>
          <a:p>
            <a:fld id="{30388262-007A-824A-8D5B-8983A3836749}" type="slidenum">
              <a:rPr lang="en-US" smtClean="0"/>
              <a:t>23</a:t>
            </a:fld>
            <a:endParaRPr lang="en-US"/>
          </a:p>
        </p:txBody>
      </p:sp>
    </p:spTree>
    <p:extLst>
      <p:ext uri="{BB962C8B-B14F-4D97-AF65-F5344CB8AC3E}">
        <p14:creationId xmlns:p14="http://schemas.microsoft.com/office/powerpoint/2010/main" val="417532206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180131" cy="461665"/>
          </a:xfrm>
          <a:prstGeom prst="rect">
            <a:avLst/>
          </a:prstGeom>
          <a:noFill/>
        </p:spPr>
        <p:txBody>
          <a:bodyPr wrap="none" rtlCol="0">
            <a:spAutoFit/>
          </a:bodyPr>
          <a:lstStyle/>
          <a:p>
            <a:r>
              <a:rPr lang="en-US" sz="2400" dirty="0"/>
              <a:t>b</a:t>
            </a:r>
            <a:r>
              <a:rPr lang="en-US" sz="2400" dirty="0" smtClean="0"/>
              <a:t>roke-o</a:t>
            </a:r>
            <a:endParaRPr lang="en-US" sz="2400" dirty="0"/>
          </a:p>
        </p:txBody>
      </p:sp>
      <p:sp>
        <p:nvSpPr>
          <p:cNvPr id="3" name="Slide Number Placeholder 2"/>
          <p:cNvSpPr>
            <a:spLocks noGrp="1"/>
          </p:cNvSpPr>
          <p:nvPr>
            <p:ph type="sldNum" sz="quarter" idx="12"/>
          </p:nvPr>
        </p:nvSpPr>
        <p:spPr/>
        <p:txBody>
          <a:bodyPr/>
          <a:lstStyle/>
          <a:p>
            <a:fld id="{30388262-007A-824A-8D5B-8983A3836749}" type="slidenum">
              <a:rPr lang="en-US" smtClean="0"/>
              <a:t>24</a:t>
            </a:fld>
            <a:endParaRPr lang="en-US"/>
          </a:p>
        </p:txBody>
      </p:sp>
    </p:spTree>
    <p:extLst>
      <p:ext uri="{BB962C8B-B14F-4D97-AF65-F5344CB8AC3E}">
        <p14:creationId xmlns:p14="http://schemas.microsoft.com/office/powerpoint/2010/main" val="54222039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153080" cy="461665"/>
          </a:xfrm>
          <a:prstGeom prst="rect">
            <a:avLst/>
          </a:prstGeom>
          <a:noFill/>
        </p:spPr>
        <p:txBody>
          <a:bodyPr wrap="none" rtlCol="0">
            <a:spAutoFit/>
          </a:bodyPr>
          <a:lstStyle/>
          <a:p>
            <a:r>
              <a:rPr lang="en-US" sz="2400" dirty="0" smtClean="0"/>
              <a:t>-youths</a:t>
            </a:r>
            <a:endParaRPr lang="en-US" sz="2400" dirty="0"/>
          </a:p>
        </p:txBody>
      </p:sp>
      <p:sp>
        <p:nvSpPr>
          <p:cNvPr id="3" name="TextBox 2"/>
          <p:cNvSpPr txBox="1"/>
          <p:nvPr/>
        </p:nvSpPr>
        <p:spPr>
          <a:xfrm>
            <a:off x="1780990" y="4919949"/>
            <a:ext cx="6277262" cy="461665"/>
          </a:xfrm>
          <a:prstGeom prst="rect">
            <a:avLst/>
          </a:prstGeom>
          <a:noFill/>
        </p:spPr>
        <p:txBody>
          <a:bodyPr wrap="square" rtlCol="0">
            <a:spAutoFit/>
          </a:bodyPr>
          <a:lstStyle/>
          <a:p>
            <a:r>
              <a:rPr lang="en-US" sz="2400" dirty="0" err="1" smtClean="0"/>
              <a:t>ku</a:t>
            </a:r>
            <a:r>
              <a:rPr lang="en-US" sz="2400" dirty="0" smtClean="0"/>
              <a:t>                                    ne                                    pa</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25</a:t>
            </a:fld>
            <a:endParaRPr lang="en-US"/>
          </a:p>
        </p:txBody>
      </p:sp>
    </p:spTree>
    <p:extLst>
      <p:ext uri="{BB962C8B-B14F-4D97-AF65-F5344CB8AC3E}">
        <p14:creationId xmlns:p14="http://schemas.microsoft.com/office/powerpoint/2010/main" val="38583993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027595" cy="461665"/>
          </a:xfrm>
          <a:prstGeom prst="rect">
            <a:avLst/>
          </a:prstGeom>
          <a:noFill/>
        </p:spPr>
        <p:txBody>
          <a:bodyPr wrap="none" rtlCol="0">
            <a:spAutoFit/>
          </a:bodyPr>
          <a:lstStyle/>
          <a:p>
            <a:r>
              <a:rPr lang="en-US" sz="2400" dirty="0" smtClean="0"/>
              <a:t>-swing</a:t>
            </a:r>
            <a:endParaRPr lang="en-US" sz="2400" dirty="0"/>
          </a:p>
        </p:txBody>
      </p:sp>
      <p:sp>
        <p:nvSpPr>
          <p:cNvPr id="3" name="TextBox 2"/>
          <p:cNvSpPr txBox="1"/>
          <p:nvPr/>
        </p:nvSpPr>
        <p:spPr>
          <a:xfrm>
            <a:off x="1780990" y="4919949"/>
            <a:ext cx="6277262" cy="461665"/>
          </a:xfrm>
          <a:prstGeom prst="rect">
            <a:avLst/>
          </a:prstGeom>
          <a:noFill/>
        </p:spPr>
        <p:txBody>
          <a:bodyPr wrap="square" rtlCol="0">
            <a:spAutoFit/>
          </a:bodyPr>
          <a:lstStyle/>
          <a:p>
            <a:r>
              <a:rPr lang="en-US" sz="2400" dirty="0" err="1" smtClean="0"/>
              <a:t>ku</a:t>
            </a:r>
            <a:r>
              <a:rPr lang="en-US" sz="2400" dirty="0" smtClean="0"/>
              <a:t>                                    ne                                    pa</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26</a:t>
            </a:fld>
            <a:endParaRPr lang="en-US"/>
          </a:p>
        </p:txBody>
      </p:sp>
    </p:spTree>
    <p:extLst>
      <p:ext uri="{BB962C8B-B14F-4D97-AF65-F5344CB8AC3E}">
        <p14:creationId xmlns:p14="http://schemas.microsoft.com/office/powerpoint/2010/main" val="227105177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016023" cy="461665"/>
          </a:xfrm>
          <a:prstGeom prst="rect">
            <a:avLst/>
          </a:prstGeom>
          <a:noFill/>
        </p:spPr>
        <p:txBody>
          <a:bodyPr wrap="none" rtlCol="0">
            <a:spAutoFit/>
          </a:bodyPr>
          <a:lstStyle/>
          <a:p>
            <a:r>
              <a:rPr lang="en-US" sz="2400" dirty="0"/>
              <a:t>b</a:t>
            </a:r>
            <a:r>
              <a:rPr lang="en-US" sz="2400" dirty="0" smtClean="0"/>
              <a:t>roke-</a:t>
            </a:r>
            <a:endParaRPr lang="en-US" sz="2400" dirty="0"/>
          </a:p>
        </p:txBody>
      </p:sp>
      <p:sp>
        <p:nvSpPr>
          <p:cNvPr id="3" name="TextBox 2"/>
          <p:cNvSpPr txBox="1"/>
          <p:nvPr/>
        </p:nvSpPr>
        <p:spPr>
          <a:xfrm>
            <a:off x="2306529" y="4919948"/>
            <a:ext cx="6277262" cy="461665"/>
          </a:xfrm>
          <a:prstGeom prst="rect">
            <a:avLst/>
          </a:prstGeom>
          <a:noFill/>
        </p:spPr>
        <p:txBody>
          <a:bodyPr wrap="square" rtlCol="0">
            <a:spAutoFit/>
          </a:bodyPr>
          <a:lstStyle/>
          <a:p>
            <a:r>
              <a:rPr lang="en-US" sz="2400" dirty="0" smtClean="0"/>
              <a:t>-o                                                               -</a:t>
            </a:r>
            <a:r>
              <a:rPr lang="en-US" sz="2400" dirty="0" err="1" smtClean="0"/>
              <a:t>i</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27</a:t>
            </a:fld>
            <a:endParaRPr lang="en-US"/>
          </a:p>
        </p:txBody>
      </p:sp>
    </p:spTree>
    <p:extLst>
      <p:ext uri="{BB962C8B-B14F-4D97-AF65-F5344CB8AC3E}">
        <p14:creationId xmlns:p14="http://schemas.microsoft.com/office/powerpoint/2010/main" val="424416964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2795" y="3198168"/>
            <a:ext cx="3737922" cy="461665"/>
          </a:xfrm>
          <a:prstGeom prst="rect">
            <a:avLst/>
          </a:prstGeom>
          <a:noFill/>
        </p:spPr>
        <p:txBody>
          <a:bodyPr wrap="none" rtlCol="0">
            <a:spAutoFit/>
          </a:bodyPr>
          <a:lstStyle/>
          <a:p>
            <a:r>
              <a:rPr lang="en-US" sz="2400" dirty="0" err="1"/>
              <a:t>k</a:t>
            </a:r>
            <a:r>
              <a:rPr lang="en-US" sz="2400" dirty="0" err="1" smtClean="0"/>
              <a:t>u</a:t>
            </a:r>
            <a:r>
              <a:rPr lang="en-US" sz="2400" dirty="0" smtClean="0"/>
              <a:t>-youths pa-swing broke-o</a:t>
            </a:r>
            <a:endParaRPr lang="en-US" sz="2400" dirty="0"/>
          </a:p>
        </p:txBody>
      </p:sp>
      <p:sp>
        <p:nvSpPr>
          <p:cNvPr id="3" name="Slide Number Placeholder 2"/>
          <p:cNvSpPr>
            <a:spLocks noGrp="1"/>
          </p:cNvSpPr>
          <p:nvPr>
            <p:ph type="sldNum" sz="quarter" idx="12"/>
          </p:nvPr>
        </p:nvSpPr>
        <p:spPr/>
        <p:txBody>
          <a:bodyPr/>
          <a:lstStyle/>
          <a:p>
            <a:fld id="{30388262-007A-824A-8D5B-8983A3836749}" type="slidenum">
              <a:rPr lang="en-US" smtClean="0"/>
              <a:t>28</a:t>
            </a:fld>
            <a:endParaRPr lang="en-US"/>
          </a:p>
        </p:txBody>
      </p:sp>
    </p:spTree>
    <p:extLst>
      <p:ext uri="{BB962C8B-B14F-4D97-AF65-F5344CB8AC3E}">
        <p14:creationId xmlns:p14="http://schemas.microsoft.com/office/powerpoint/2010/main" val="415825547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2795" y="3198168"/>
            <a:ext cx="3874979" cy="461665"/>
          </a:xfrm>
          <a:prstGeom prst="rect">
            <a:avLst/>
          </a:prstGeom>
          <a:noFill/>
        </p:spPr>
        <p:txBody>
          <a:bodyPr wrap="none" rtlCol="0">
            <a:spAutoFit/>
          </a:bodyPr>
          <a:lstStyle/>
          <a:p>
            <a:r>
              <a:rPr lang="en-US" sz="2400" dirty="0" smtClean="0"/>
              <a:t>The girl danced at the parties</a:t>
            </a:r>
            <a:endParaRPr lang="en-US" sz="2400" dirty="0"/>
          </a:p>
        </p:txBody>
      </p:sp>
      <p:sp>
        <p:nvSpPr>
          <p:cNvPr id="3" name="Slide Number Placeholder 2"/>
          <p:cNvSpPr>
            <a:spLocks noGrp="1"/>
          </p:cNvSpPr>
          <p:nvPr>
            <p:ph type="sldNum" sz="quarter" idx="12"/>
          </p:nvPr>
        </p:nvSpPr>
        <p:spPr/>
        <p:txBody>
          <a:bodyPr/>
          <a:lstStyle/>
          <a:p>
            <a:fld id="{30388262-007A-824A-8D5B-8983A3836749}" type="slidenum">
              <a:rPr lang="en-US" smtClean="0"/>
              <a:t>29</a:t>
            </a:fld>
            <a:endParaRPr lang="en-US"/>
          </a:p>
        </p:txBody>
      </p:sp>
    </p:spTree>
    <p:extLst>
      <p:ext uri="{BB962C8B-B14F-4D97-AF65-F5344CB8AC3E}">
        <p14:creationId xmlns:p14="http://schemas.microsoft.com/office/powerpoint/2010/main" val="4909468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6033355" cy="1143000"/>
          </a:xfrm>
        </p:spPr>
        <p:txBody>
          <a:bodyPr/>
          <a:lstStyle/>
          <a:p>
            <a:r>
              <a:rPr lang="en-US" sz="4000" dirty="0" smtClean="0"/>
              <a:t>Case alignment</a:t>
            </a:r>
            <a:endParaRPr lang="en-US" sz="4000" dirty="0"/>
          </a:p>
        </p:txBody>
      </p:sp>
      <p:sp>
        <p:nvSpPr>
          <p:cNvPr id="3" name="Content Placeholder 2"/>
          <p:cNvSpPr>
            <a:spLocks noGrp="1"/>
          </p:cNvSpPr>
          <p:nvPr>
            <p:ph idx="1"/>
          </p:nvPr>
        </p:nvSpPr>
        <p:spPr>
          <a:xfrm>
            <a:off x="457200" y="1925306"/>
            <a:ext cx="7965456" cy="4956175"/>
          </a:xfrm>
        </p:spPr>
        <p:txBody>
          <a:bodyPr>
            <a:normAutofit/>
          </a:bodyPr>
          <a:lstStyle/>
          <a:p>
            <a:pPr marL="114300" indent="0">
              <a:spcBef>
                <a:spcPts val="0"/>
              </a:spcBef>
              <a:buNone/>
            </a:pPr>
            <a:r>
              <a:rPr lang="en-US" dirty="0" smtClean="0"/>
              <a:t>O= object, S = intransitive subject, A = transitive subject</a:t>
            </a:r>
          </a:p>
          <a:p>
            <a:pPr marL="114300" indent="0">
              <a:spcBef>
                <a:spcPts val="0"/>
              </a:spcBef>
              <a:buNone/>
            </a:pPr>
            <a:endParaRPr lang="en-US" dirty="0" smtClean="0"/>
          </a:p>
          <a:p>
            <a:pPr marL="114300" indent="0">
              <a:spcBef>
                <a:spcPts val="0"/>
              </a:spcBef>
              <a:buNone/>
            </a:pPr>
            <a:r>
              <a:rPr lang="en-US" b="1" dirty="0" smtClean="0"/>
              <a:t>Nominative (NOM)</a:t>
            </a:r>
            <a:r>
              <a:rPr lang="en-US" dirty="0" smtClean="0"/>
              <a:t>: English (Germanic) </a:t>
            </a:r>
            <a:endParaRPr lang="en-US" dirty="0">
              <a:solidFill>
                <a:srgbClr val="0000FF"/>
              </a:solidFill>
            </a:endParaRPr>
          </a:p>
          <a:p>
            <a:pPr marL="114300" indent="0">
              <a:spcBef>
                <a:spcPts val="0"/>
              </a:spcBef>
              <a:buNone/>
            </a:pPr>
            <a:r>
              <a:rPr lang="en-US" dirty="0" smtClean="0">
                <a:solidFill>
                  <a:srgbClr val="000000"/>
                </a:solidFill>
              </a:rPr>
              <a:t>(1)</a:t>
            </a:r>
            <a:r>
              <a:rPr lang="en-US" dirty="0" smtClean="0">
                <a:solidFill>
                  <a:srgbClr val="0000FF"/>
                </a:solidFill>
              </a:rPr>
              <a:t>	</a:t>
            </a:r>
            <a:r>
              <a:rPr lang="en-US" dirty="0" smtClean="0">
                <a:solidFill>
                  <a:srgbClr val="103154"/>
                </a:solidFill>
              </a:rPr>
              <a:t>a. </a:t>
            </a:r>
            <a:r>
              <a:rPr lang="en-US" dirty="0" smtClean="0">
                <a:solidFill>
                  <a:srgbClr val="0000FF"/>
                </a:solidFill>
              </a:rPr>
              <a:t>She</a:t>
            </a:r>
            <a:r>
              <a:rPr lang="en-US" dirty="0" smtClean="0"/>
              <a:t> </a:t>
            </a:r>
            <a:r>
              <a:rPr lang="en-US" dirty="0"/>
              <a:t>is </a:t>
            </a:r>
            <a:r>
              <a:rPr lang="en-US" dirty="0" smtClean="0"/>
              <a:t>eating</a:t>
            </a:r>
          </a:p>
          <a:p>
            <a:pPr marL="114300" indent="0">
              <a:spcBef>
                <a:spcPts val="0"/>
              </a:spcBef>
              <a:buNone/>
            </a:pPr>
            <a:r>
              <a:rPr lang="en-US" dirty="0" smtClean="0">
                <a:solidFill>
                  <a:srgbClr val="0000FF"/>
                </a:solidFill>
              </a:rPr>
              <a:t>	</a:t>
            </a:r>
            <a:r>
              <a:rPr lang="en-US" dirty="0" smtClean="0">
                <a:solidFill>
                  <a:srgbClr val="103154"/>
                </a:solidFill>
              </a:rPr>
              <a:t>b.</a:t>
            </a:r>
            <a:r>
              <a:rPr lang="en-US" dirty="0" smtClean="0">
                <a:solidFill>
                  <a:srgbClr val="0000FF"/>
                </a:solidFill>
              </a:rPr>
              <a:t> He</a:t>
            </a:r>
            <a:r>
              <a:rPr lang="en-US" dirty="0" smtClean="0"/>
              <a:t> </a:t>
            </a:r>
            <a:r>
              <a:rPr lang="en-US" dirty="0"/>
              <a:t>is kissing </a:t>
            </a:r>
            <a:r>
              <a:rPr lang="en-US" dirty="0">
                <a:solidFill>
                  <a:srgbClr val="FF0000"/>
                </a:solidFill>
              </a:rPr>
              <a:t>her</a:t>
            </a:r>
          </a:p>
          <a:p>
            <a:pPr marL="114300" indent="0">
              <a:spcBef>
                <a:spcPts val="0"/>
              </a:spcBef>
              <a:buNone/>
            </a:pPr>
            <a:r>
              <a:rPr lang="en-US" dirty="0" smtClean="0">
                <a:solidFill>
                  <a:srgbClr val="0000FF"/>
                </a:solidFill>
              </a:rPr>
              <a:t>	</a:t>
            </a:r>
            <a:endParaRPr lang="en-US" b="1" dirty="0" smtClean="0"/>
          </a:p>
          <a:p>
            <a:pPr marL="114300" indent="0">
              <a:spcBef>
                <a:spcPts val="0"/>
              </a:spcBef>
              <a:buNone/>
            </a:pPr>
            <a:r>
              <a:rPr lang="en-US" b="1" dirty="0" smtClean="0"/>
              <a:t>Ergative (ERG)</a:t>
            </a:r>
            <a:r>
              <a:rPr lang="en-US" dirty="0" smtClean="0"/>
              <a:t>: </a:t>
            </a:r>
            <a:r>
              <a:rPr lang="en-US" dirty="0" err="1" smtClean="0"/>
              <a:t>Yup’ik</a:t>
            </a:r>
            <a:r>
              <a:rPr lang="en-US" dirty="0" smtClean="0"/>
              <a:t> (Eskimo-Aleut) – </a:t>
            </a:r>
            <a:r>
              <a:rPr lang="en-US" dirty="0" err="1" smtClean="0"/>
              <a:t>Bobaljik</a:t>
            </a:r>
            <a:r>
              <a:rPr lang="en-US" dirty="0" smtClean="0"/>
              <a:t> (1993: 3)</a:t>
            </a:r>
          </a:p>
          <a:p>
            <a:pPr marL="114300" indent="0">
              <a:spcBef>
                <a:spcPts val="0"/>
              </a:spcBef>
              <a:buNone/>
            </a:pPr>
            <a:r>
              <a:rPr lang="en-US" dirty="0" smtClean="0">
                <a:solidFill>
                  <a:srgbClr val="000000"/>
                </a:solidFill>
              </a:rPr>
              <a:t>(2)</a:t>
            </a:r>
            <a:r>
              <a:rPr lang="en-US" dirty="0" smtClean="0">
                <a:solidFill>
                  <a:srgbClr val="FF0000"/>
                </a:solidFill>
              </a:rPr>
              <a:t>	</a:t>
            </a:r>
            <a:r>
              <a:rPr lang="en-US" dirty="0" smtClean="0">
                <a:solidFill>
                  <a:srgbClr val="000000"/>
                </a:solidFill>
              </a:rPr>
              <a:t>a. </a:t>
            </a:r>
            <a:r>
              <a:rPr lang="en-US" dirty="0" err="1">
                <a:solidFill>
                  <a:srgbClr val="0000FF"/>
                </a:solidFill>
              </a:rPr>
              <a:t>Qusngiq</a:t>
            </a:r>
            <a:r>
              <a:rPr lang="en-US" dirty="0">
                <a:solidFill>
                  <a:srgbClr val="0000FF"/>
                </a:solidFill>
              </a:rPr>
              <a:t> </a:t>
            </a:r>
            <a:r>
              <a:rPr lang="en-US" dirty="0"/>
              <a:t>		</a:t>
            </a:r>
            <a:r>
              <a:rPr lang="en-US" dirty="0" err="1"/>
              <a:t>ner</a:t>
            </a:r>
            <a:r>
              <a:rPr lang="en-US" dirty="0"/>
              <a:t>’ -</a:t>
            </a:r>
            <a:r>
              <a:rPr lang="en-US" dirty="0" err="1"/>
              <a:t>uq</a:t>
            </a:r>
            <a:r>
              <a:rPr lang="en-US" dirty="0"/>
              <a:t>.</a:t>
            </a:r>
            <a:r>
              <a:rPr lang="en-US" dirty="0">
                <a:solidFill>
                  <a:srgbClr val="0000FF"/>
                </a:solidFill>
              </a:rPr>
              <a:t> </a:t>
            </a:r>
          </a:p>
          <a:p>
            <a:pPr marL="114300" indent="0">
              <a:spcBef>
                <a:spcPts val="0"/>
              </a:spcBef>
              <a:buNone/>
            </a:pPr>
            <a:r>
              <a:rPr lang="en-US" dirty="0">
                <a:solidFill>
                  <a:srgbClr val="0000FF"/>
                </a:solidFill>
              </a:rPr>
              <a:t>	</a:t>
            </a:r>
            <a:r>
              <a:rPr lang="en-US" dirty="0" smtClean="0">
                <a:solidFill>
                  <a:srgbClr val="0000FF"/>
                </a:solidFill>
              </a:rPr>
              <a:t>     </a:t>
            </a:r>
            <a:r>
              <a:rPr lang="en-US" dirty="0" err="1" smtClean="0">
                <a:solidFill>
                  <a:srgbClr val="0000FF"/>
                </a:solidFill>
              </a:rPr>
              <a:t>reindeer.ABS</a:t>
            </a:r>
            <a:r>
              <a:rPr lang="en-US" dirty="0" smtClean="0">
                <a:solidFill>
                  <a:srgbClr val="0000FF"/>
                </a:solidFill>
              </a:rPr>
              <a:t> </a:t>
            </a:r>
            <a:r>
              <a:rPr lang="en-US" dirty="0"/>
              <a:t>	</a:t>
            </a:r>
            <a:r>
              <a:rPr lang="en-US" dirty="0" smtClean="0"/>
              <a:t>eat</a:t>
            </a:r>
            <a:r>
              <a:rPr lang="en-US" dirty="0"/>
              <a:t>-INTR.3s </a:t>
            </a:r>
          </a:p>
          <a:p>
            <a:pPr marL="114300" indent="0">
              <a:spcBef>
                <a:spcPts val="0"/>
              </a:spcBef>
              <a:buNone/>
            </a:pPr>
            <a:r>
              <a:rPr lang="en-US" dirty="0"/>
              <a:t>	</a:t>
            </a:r>
            <a:r>
              <a:rPr lang="en-US" dirty="0" smtClean="0"/>
              <a:t>     ‘</a:t>
            </a:r>
            <a:r>
              <a:rPr lang="en-US" dirty="0"/>
              <a:t>The reindeer is eating.’ </a:t>
            </a:r>
          </a:p>
          <a:p>
            <a:pPr marL="114300" indent="0">
              <a:spcBef>
                <a:spcPts val="0"/>
              </a:spcBef>
              <a:buNone/>
            </a:pPr>
            <a:r>
              <a:rPr lang="en-US" dirty="0" smtClean="0">
                <a:solidFill>
                  <a:schemeClr val="tx1"/>
                </a:solidFill>
              </a:rPr>
              <a:t>	b.</a:t>
            </a:r>
            <a:r>
              <a:rPr lang="en-US" dirty="0" smtClean="0">
                <a:solidFill>
                  <a:srgbClr val="FF0000"/>
                </a:solidFill>
              </a:rPr>
              <a:t> </a:t>
            </a:r>
            <a:r>
              <a:rPr lang="en-US" dirty="0" err="1" smtClean="0">
                <a:solidFill>
                  <a:srgbClr val="FF0000"/>
                </a:solidFill>
              </a:rPr>
              <a:t>Angute</a:t>
            </a:r>
            <a:r>
              <a:rPr lang="en-US" dirty="0">
                <a:solidFill>
                  <a:srgbClr val="FF0000"/>
                </a:solidFill>
              </a:rPr>
              <a:t>-m </a:t>
            </a:r>
            <a:r>
              <a:rPr lang="en-US" dirty="0" smtClean="0"/>
              <a:t>		</a:t>
            </a:r>
            <a:r>
              <a:rPr lang="en-US" dirty="0" err="1" smtClean="0">
                <a:solidFill>
                  <a:srgbClr val="0000FF"/>
                </a:solidFill>
              </a:rPr>
              <a:t>qusngiq</a:t>
            </a:r>
            <a:r>
              <a:rPr lang="en-US" dirty="0" smtClean="0">
                <a:solidFill>
                  <a:srgbClr val="0000FF"/>
                </a:solidFill>
              </a:rPr>
              <a:t> </a:t>
            </a:r>
            <a:r>
              <a:rPr lang="en-US" dirty="0" smtClean="0"/>
              <a:t>	</a:t>
            </a:r>
            <a:r>
              <a:rPr lang="en-US" dirty="0" err="1" smtClean="0"/>
              <a:t>ner</a:t>
            </a:r>
            <a:r>
              <a:rPr lang="en-US" dirty="0" err="1"/>
              <a:t>-aa</a:t>
            </a:r>
            <a:r>
              <a:rPr lang="en-US" dirty="0"/>
              <a:t>.</a:t>
            </a:r>
            <a:br>
              <a:rPr lang="en-US" dirty="0"/>
            </a:br>
            <a:r>
              <a:rPr lang="en-US" dirty="0" smtClean="0"/>
              <a:t>	     </a:t>
            </a:r>
            <a:r>
              <a:rPr lang="en-US" dirty="0" smtClean="0">
                <a:solidFill>
                  <a:srgbClr val="FF0000"/>
                </a:solidFill>
              </a:rPr>
              <a:t>man</a:t>
            </a:r>
            <a:r>
              <a:rPr lang="en-US" dirty="0">
                <a:solidFill>
                  <a:srgbClr val="FF0000"/>
                </a:solidFill>
              </a:rPr>
              <a:t>-ERG </a:t>
            </a:r>
            <a:r>
              <a:rPr lang="en-US" dirty="0" smtClean="0"/>
              <a:t>		</a:t>
            </a:r>
            <a:r>
              <a:rPr lang="en-US" dirty="0" err="1" smtClean="0">
                <a:solidFill>
                  <a:srgbClr val="0000FF"/>
                </a:solidFill>
              </a:rPr>
              <a:t>reindeer.ABS</a:t>
            </a:r>
            <a:r>
              <a:rPr lang="en-US" dirty="0" smtClean="0"/>
              <a:t> 	eat-TR.</a:t>
            </a:r>
            <a:r>
              <a:rPr lang="en-US" dirty="0"/>
              <a:t>3s/3s </a:t>
            </a:r>
            <a:endParaRPr lang="en-US" dirty="0" smtClean="0"/>
          </a:p>
          <a:p>
            <a:pPr marL="114300" indent="0">
              <a:spcBef>
                <a:spcPts val="0"/>
              </a:spcBef>
              <a:buNone/>
            </a:pPr>
            <a:r>
              <a:rPr lang="en-US" dirty="0" smtClean="0"/>
              <a:t>	     ‘</a:t>
            </a:r>
            <a:r>
              <a:rPr lang="en-US" dirty="0"/>
              <a:t>The man is eating (the) reindeer.’ </a:t>
            </a:r>
          </a:p>
          <a:p>
            <a:pPr marL="114300" indent="0">
              <a:spcBef>
                <a:spcPts val="0"/>
              </a:spcBef>
              <a:buNone/>
            </a:pPr>
            <a:r>
              <a:rPr lang="en-US" dirty="0">
                <a:solidFill>
                  <a:srgbClr val="000000"/>
                </a:solidFill>
              </a:rPr>
              <a:t>	</a:t>
            </a:r>
            <a:endParaRPr lang="en-US" sz="1800" dirty="0"/>
          </a:p>
          <a:p>
            <a:pPr marL="114300" indent="0">
              <a:spcBef>
                <a:spcPts val="0"/>
              </a:spcBef>
              <a:buNone/>
            </a:pPr>
            <a:endParaRPr lang="en-US" sz="1800" dirty="0" smtClean="0"/>
          </a:p>
          <a:p>
            <a:pPr marL="114300" indent="0">
              <a:spcBef>
                <a:spcPts val="0"/>
              </a:spcBef>
              <a:buNone/>
            </a:pPr>
            <a:endParaRPr lang="en-US" sz="1800" dirty="0" smtClean="0"/>
          </a:p>
        </p:txBody>
      </p:sp>
      <p:sp>
        <p:nvSpPr>
          <p:cNvPr id="5" name="Donut 4"/>
          <p:cNvSpPr/>
          <p:nvPr/>
        </p:nvSpPr>
        <p:spPr>
          <a:xfrm rot="19315703">
            <a:off x="5897562" y="882650"/>
            <a:ext cx="330835" cy="279400"/>
          </a:xfrm>
          <a:prstGeom prst="donut">
            <a:avLst>
              <a:gd name="adj" fmla="val 1835"/>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6" name="Donut 5"/>
          <p:cNvSpPr/>
          <p:nvPr/>
        </p:nvSpPr>
        <p:spPr>
          <a:xfrm rot="1871827">
            <a:off x="7495222" y="480060"/>
            <a:ext cx="330835" cy="722630"/>
          </a:xfrm>
          <a:prstGeom prst="donut">
            <a:avLst>
              <a:gd name="adj" fmla="val 3900"/>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7" name="Donut 6"/>
          <p:cNvSpPr/>
          <p:nvPr/>
        </p:nvSpPr>
        <p:spPr>
          <a:xfrm rot="12923293">
            <a:off x="7836852" y="887095"/>
            <a:ext cx="330835" cy="279400"/>
          </a:xfrm>
          <a:prstGeom prst="donut">
            <a:avLst>
              <a:gd name="adj" fmla="val 2893"/>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9" name="TextBox 8"/>
          <p:cNvSpPr txBox="1"/>
          <p:nvPr/>
        </p:nvSpPr>
        <p:spPr>
          <a:xfrm>
            <a:off x="5846610" y="559839"/>
            <a:ext cx="2371418" cy="646331"/>
          </a:xfrm>
          <a:prstGeom prst="rect">
            <a:avLst/>
          </a:prstGeom>
          <a:noFill/>
        </p:spPr>
        <p:txBody>
          <a:bodyPr wrap="square" rtlCol="0">
            <a:spAutoFit/>
          </a:bodyPr>
          <a:lstStyle/>
          <a:p>
            <a:r>
              <a:rPr lang="en-US" dirty="0"/>
              <a:t> </a:t>
            </a:r>
            <a:r>
              <a:rPr lang="en-US" dirty="0" smtClean="0"/>
              <a:t>     </a:t>
            </a:r>
            <a:r>
              <a:rPr lang="en-US" dirty="0" smtClean="0">
                <a:solidFill>
                  <a:srgbClr val="0000FF"/>
                </a:solidFill>
              </a:rPr>
              <a:t>S </a:t>
            </a:r>
            <a:r>
              <a:rPr lang="en-US" dirty="0" smtClean="0"/>
              <a:t>                	         </a:t>
            </a:r>
            <a:r>
              <a:rPr lang="en-US" dirty="0" smtClean="0">
                <a:solidFill>
                  <a:srgbClr val="0000FF"/>
                </a:solidFill>
              </a:rPr>
              <a:t>S</a:t>
            </a:r>
          </a:p>
          <a:p>
            <a:r>
              <a:rPr lang="en-US" dirty="0" smtClean="0">
                <a:solidFill>
                  <a:srgbClr val="FF0000"/>
                </a:solidFill>
              </a:rPr>
              <a:t> A</a:t>
            </a:r>
            <a:r>
              <a:rPr lang="en-US" dirty="0" smtClean="0"/>
              <a:t>     </a:t>
            </a:r>
            <a:r>
              <a:rPr lang="en-US" dirty="0" smtClean="0">
                <a:solidFill>
                  <a:srgbClr val="0000FF"/>
                </a:solidFill>
              </a:rPr>
              <a:t>O</a:t>
            </a:r>
            <a:r>
              <a:rPr lang="en-US" dirty="0" smtClean="0"/>
              <a:t>		   </a:t>
            </a:r>
            <a:r>
              <a:rPr lang="en-US" dirty="0" smtClean="0">
                <a:solidFill>
                  <a:srgbClr val="0000FF"/>
                </a:solidFill>
              </a:rPr>
              <a:t>A	</a:t>
            </a:r>
            <a:r>
              <a:rPr lang="en-US" dirty="0" smtClean="0"/>
              <a:t>  </a:t>
            </a:r>
            <a:r>
              <a:rPr lang="en-US" dirty="0">
                <a:solidFill>
                  <a:srgbClr val="FF0000"/>
                </a:solidFill>
              </a:rPr>
              <a:t>O</a:t>
            </a:r>
          </a:p>
        </p:txBody>
      </p:sp>
      <p:sp>
        <p:nvSpPr>
          <p:cNvPr id="10" name="Rectangle 9"/>
          <p:cNvSpPr/>
          <p:nvPr/>
        </p:nvSpPr>
        <p:spPr>
          <a:xfrm>
            <a:off x="5846610" y="1213328"/>
            <a:ext cx="2576046" cy="369332"/>
          </a:xfrm>
          <a:prstGeom prst="rect">
            <a:avLst/>
          </a:prstGeom>
        </p:spPr>
        <p:txBody>
          <a:bodyPr wrap="square">
            <a:spAutoFit/>
          </a:bodyPr>
          <a:lstStyle/>
          <a:p>
            <a:r>
              <a:rPr lang="en-US" dirty="0" smtClean="0"/>
              <a:t>Ergative</a:t>
            </a:r>
            <a:r>
              <a:rPr lang="en-US" dirty="0"/>
              <a:t>	</a:t>
            </a:r>
            <a:r>
              <a:rPr lang="en-US" dirty="0" smtClean="0"/>
              <a:t> </a:t>
            </a:r>
            <a:r>
              <a:rPr lang="en-US" dirty="0"/>
              <a:t> </a:t>
            </a:r>
            <a:r>
              <a:rPr lang="en-US" dirty="0" smtClean="0"/>
              <a:t>  Nominative</a:t>
            </a:r>
            <a:endParaRPr lang="en-US" dirty="0"/>
          </a:p>
        </p:txBody>
      </p:sp>
      <p:sp>
        <p:nvSpPr>
          <p:cNvPr id="4" name="Donut 3"/>
          <p:cNvSpPr/>
          <p:nvPr/>
        </p:nvSpPr>
        <p:spPr>
          <a:xfrm rot="19971921">
            <a:off x="6113932" y="504085"/>
            <a:ext cx="330835" cy="711200"/>
          </a:xfrm>
          <a:prstGeom prst="donut">
            <a:avLst>
              <a:gd name="adj" fmla="val 2608"/>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8" name="Slide Number Placeholder 7"/>
          <p:cNvSpPr>
            <a:spLocks noGrp="1"/>
          </p:cNvSpPr>
          <p:nvPr>
            <p:ph type="sldNum" sz="quarter" idx="12"/>
          </p:nvPr>
        </p:nvSpPr>
        <p:spPr/>
        <p:txBody>
          <a:bodyPr/>
          <a:lstStyle/>
          <a:p>
            <a:fld id="{1488A026-3685-A543-ACF6-7EA072AFD3ED}" type="slidenum">
              <a:rPr lang="en-US" smtClean="0"/>
              <a:t>3</a:t>
            </a:fld>
            <a:endParaRPr lang="en-US"/>
          </a:p>
        </p:txBody>
      </p:sp>
    </p:spTree>
    <p:extLst>
      <p:ext uri="{BB962C8B-B14F-4D97-AF65-F5344CB8AC3E}">
        <p14:creationId xmlns:p14="http://schemas.microsoft.com/office/powerpoint/2010/main" val="20517535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40896" y="3198168"/>
            <a:ext cx="1274057" cy="461665"/>
          </a:xfrm>
          <a:prstGeom prst="rect">
            <a:avLst/>
          </a:prstGeom>
          <a:noFill/>
        </p:spPr>
        <p:txBody>
          <a:bodyPr wrap="none" rtlCol="0">
            <a:spAutoFit/>
          </a:bodyPr>
          <a:lstStyle/>
          <a:p>
            <a:r>
              <a:rPr lang="en-US" sz="2400" dirty="0"/>
              <a:t>n</a:t>
            </a:r>
            <a:r>
              <a:rPr lang="en-US" sz="2400" dirty="0" smtClean="0"/>
              <a:t>e-party</a:t>
            </a:r>
            <a:endParaRPr lang="en-US" sz="2400" dirty="0"/>
          </a:p>
        </p:txBody>
      </p:sp>
      <p:sp>
        <p:nvSpPr>
          <p:cNvPr id="3" name="Slide Number Placeholder 2"/>
          <p:cNvSpPr>
            <a:spLocks noGrp="1"/>
          </p:cNvSpPr>
          <p:nvPr>
            <p:ph type="sldNum" sz="quarter" idx="12"/>
          </p:nvPr>
        </p:nvSpPr>
        <p:spPr/>
        <p:txBody>
          <a:bodyPr/>
          <a:lstStyle/>
          <a:p>
            <a:fld id="{30388262-007A-824A-8D5B-8983A3836749}" type="slidenum">
              <a:rPr lang="en-US" smtClean="0"/>
              <a:t>30</a:t>
            </a:fld>
            <a:endParaRPr lang="en-US"/>
          </a:p>
        </p:txBody>
      </p:sp>
    </p:spTree>
    <p:extLst>
      <p:ext uri="{BB962C8B-B14F-4D97-AF65-F5344CB8AC3E}">
        <p14:creationId xmlns:p14="http://schemas.microsoft.com/office/powerpoint/2010/main" val="186348162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134746" cy="461665"/>
          </a:xfrm>
          <a:prstGeom prst="rect">
            <a:avLst/>
          </a:prstGeom>
          <a:noFill/>
        </p:spPr>
        <p:txBody>
          <a:bodyPr wrap="none" rtlCol="0">
            <a:spAutoFit/>
          </a:bodyPr>
          <a:lstStyle/>
          <a:p>
            <a:r>
              <a:rPr lang="en-US" sz="2400" dirty="0"/>
              <a:t>p</a:t>
            </a:r>
            <a:r>
              <a:rPr lang="en-US" sz="2400" dirty="0" smtClean="0"/>
              <a:t>a-girls</a:t>
            </a:r>
            <a:endParaRPr lang="en-US" sz="2400" dirty="0"/>
          </a:p>
        </p:txBody>
      </p:sp>
      <p:sp>
        <p:nvSpPr>
          <p:cNvPr id="3" name="Slide Number Placeholder 2"/>
          <p:cNvSpPr>
            <a:spLocks noGrp="1"/>
          </p:cNvSpPr>
          <p:nvPr>
            <p:ph type="sldNum" sz="quarter" idx="12"/>
          </p:nvPr>
        </p:nvSpPr>
        <p:spPr/>
        <p:txBody>
          <a:bodyPr/>
          <a:lstStyle/>
          <a:p>
            <a:fld id="{30388262-007A-824A-8D5B-8983A3836749}" type="slidenum">
              <a:rPr lang="en-US" smtClean="0"/>
              <a:t>31</a:t>
            </a:fld>
            <a:endParaRPr lang="en-US"/>
          </a:p>
        </p:txBody>
      </p:sp>
    </p:spTree>
    <p:extLst>
      <p:ext uri="{BB962C8B-B14F-4D97-AF65-F5344CB8AC3E}">
        <p14:creationId xmlns:p14="http://schemas.microsoft.com/office/powerpoint/2010/main" val="149506464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289235" cy="461665"/>
          </a:xfrm>
          <a:prstGeom prst="rect">
            <a:avLst/>
          </a:prstGeom>
          <a:noFill/>
        </p:spPr>
        <p:txBody>
          <a:bodyPr wrap="none" rtlCol="0">
            <a:spAutoFit/>
          </a:bodyPr>
          <a:lstStyle/>
          <a:p>
            <a:r>
              <a:rPr lang="en-US" sz="2400" dirty="0"/>
              <a:t>d</a:t>
            </a:r>
            <a:r>
              <a:rPr lang="en-US" sz="2400" dirty="0" smtClean="0"/>
              <a:t>anced-</a:t>
            </a:r>
            <a:r>
              <a:rPr lang="en-US" sz="2400" dirty="0"/>
              <a:t>i</a:t>
            </a:r>
          </a:p>
        </p:txBody>
      </p:sp>
      <p:sp>
        <p:nvSpPr>
          <p:cNvPr id="3" name="Slide Number Placeholder 2"/>
          <p:cNvSpPr>
            <a:spLocks noGrp="1"/>
          </p:cNvSpPr>
          <p:nvPr>
            <p:ph type="sldNum" sz="quarter" idx="12"/>
          </p:nvPr>
        </p:nvSpPr>
        <p:spPr/>
        <p:txBody>
          <a:bodyPr/>
          <a:lstStyle/>
          <a:p>
            <a:fld id="{30388262-007A-824A-8D5B-8983A3836749}" type="slidenum">
              <a:rPr lang="en-US" smtClean="0"/>
              <a:t>32</a:t>
            </a:fld>
            <a:endParaRPr lang="en-US"/>
          </a:p>
        </p:txBody>
      </p:sp>
    </p:spTree>
    <p:extLst>
      <p:ext uri="{BB962C8B-B14F-4D97-AF65-F5344CB8AC3E}">
        <p14:creationId xmlns:p14="http://schemas.microsoft.com/office/powerpoint/2010/main" val="178394928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958616" cy="461665"/>
          </a:xfrm>
          <a:prstGeom prst="rect">
            <a:avLst/>
          </a:prstGeom>
          <a:noFill/>
        </p:spPr>
        <p:txBody>
          <a:bodyPr wrap="none" rtlCol="0">
            <a:spAutoFit/>
          </a:bodyPr>
          <a:lstStyle/>
          <a:p>
            <a:r>
              <a:rPr lang="en-US" sz="2400" dirty="0" smtClean="0"/>
              <a:t>-party</a:t>
            </a:r>
            <a:endParaRPr lang="en-US" sz="2400" dirty="0"/>
          </a:p>
        </p:txBody>
      </p:sp>
      <p:sp>
        <p:nvSpPr>
          <p:cNvPr id="3" name="TextBox 2"/>
          <p:cNvSpPr txBox="1"/>
          <p:nvPr/>
        </p:nvSpPr>
        <p:spPr>
          <a:xfrm>
            <a:off x="1780990" y="4919949"/>
            <a:ext cx="6277262" cy="461665"/>
          </a:xfrm>
          <a:prstGeom prst="rect">
            <a:avLst/>
          </a:prstGeom>
          <a:noFill/>
        </p:spPr>
        <p:txBody>
          <a:bodyPr wrap="square" rtlCol="0">
            <a:spAutoFit/>
          </a:bodyPr>
          <a:lstStyle/>
          <a:p>
            <a:r>
              <a:rPr lang="en-US" sz="2400" dirty="0" err="1" smtClean="0"/>
              <a:t>ku</a:t>
            </a:r>
            <a:r>
              <a:rPr lang="en-US" sz="2400" dirty="0" smtClean="0"/>
              <a:t>                                    ne                                    pa</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33</a:t>
            </a:fld>
            <a:endParaRPr lang="en-US"/>
          </a:p>
        </p:txBody>
      </p:sp>
    </p:spTree>
    <p:extLst>
      <p:ext uri="{BB962C8B-B14F-4D97-AF65-F5344CB8AC3E}">
        <p14:creationId xmlns:p14="http://schemas.microsoft.com/office/powerpoint/2010/main" val="220209033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820657" cy="461665"/>
          </a:xfrm>
          <a:prstGeom prst="rect">
            <a:avLst/>
          </a:prstGeom>
          <a:noFill/>
        </p:spPr>
        <p:txBody>
          <a:bodyPr wrap="none" rtlCol="0">
            <a:spAutoFit/>
          </a:bodyPr>
          <a:lstStyle/>
          <a:p>
            <a:r>
              <a:rPr lang="en-US" sz="2400" dirty="0" smtClean="0"/>
              <a:t>-girls</a:t>
            </a:r>
            <a:endParaRPr lang="en-US" sz="2400" dirty="0"/>
          </a:p>
        </p:txBody>
      </p:sp>
      <p:sp>
        <p:nvSpPr>
          <p:cNvPr id="3" name="TextBox 2"/>
          <p:cNvSpPr txBox="1"/>
          <p:nvPr/>
        </p:nvSpPr>
        <p:spPr>
          <a:xfrm>
            <a:off x="1780990" y="4919949"/>
            <a:ext cx="6277262" cy="461665"/>
          </a:xfrm>
          <a:prstGeom prst="rect">
            <a:avLst/>
          </a:prstGeom>
          <a:noFill/>
        </p:spPr>
        <p:txBody>
          <a:bodyPr wrap="square" rtlCol="0">
            <a:spAutoFit/>
          </a:bodyPr>
          <a:lstStyle/>
          <a:p>
            <a:r>
              <a:rPr lang="en-US" sz="2400" dirty="0" err="1" smtClean="0"/>
              <a:t>ku</a:t>
            </a:r>
            <a:r>
              <a:rPr lang="en-US" sz="2400" dirty="0" smtClean="0"/>
              <a:t>                                    ne                                    pa</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34</a:t>
            </a:fld>
            <a:endParaRPr lang="en-US"/>
          </a:p>
        </p:txBody>
      </p:sp>
    </p:spTree>
    <p:extLst>
      <p:ext uri="{BB962C8B-B14F-4D97-AF65-F5344CB8AC3E}">
        <p14:creationId xmlns:p14="http://schemas.microsoft.com/office/powerpoint/2010/main" val="36335152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217851" cy="461665"/>
          </a:xfrm>
          <a:prstGeom prst="rect">
            <a:avLst/>
          </a:prstGeom>
          <a:noFill/>
        </p:spPr>
        <p:txBody>
          <a:bodyPr wrap="none" rtlCol="0">
            <a:spAutoFit/>
          </a:bodyPr>
          <a:lstStyle/>
          <a:p>
            <a:r>
              <a:rPr lang="en-US" sz="2400" dirty="0" smtClean="0"/>
              <a:t>danced-</a:t>
            </a:r>
            <a:endParaRPr lang="en-US" sz="2400" dirty="0"/>
          </a:p>
        </p:txBody>
      </p:sp>
      <p:sp>
        <p:nvSpPr>
          <p:cNvPr id="3" name="TextBox 2"/>
          <p:cNvSpPr txBox="1"/>
          <p:nvPr/>
        </p:nvSpPr>
        <p:spPr>
          <a:xfrm>
            <a:off x="2306529" y="4919948"/>
            <a:ext cx="6277262" cy="461665"/>
          </a:xfrm>
          <a:prstGeom prst="rect">
            <a:avLst/>
          </a:prstGeom>
          <a:noFill/>
        </p:spPr>
        <p:txBody>
          <a:bodyPr wrap="square" rtlCol="0">
            <a:spAutoFit/>
          </a:bodyPr>
          <a:lstStyle/>
          <a:p>
            <a:r>
              <a:rPr lang="en-US" sz="2400" dirty="0" smtClean="0"/>
              <a:t>-o                                                               -</a:t>
            </a:r>
            <a:r>
              <a:rPr lang="en-US" sz="2400" dirty="0" err="1" smtClean="0"/>
              <a:t>i</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35</a:t>
            </a:fld>
            <a:endParaRPr lang="en-US"/>
          </a:p>
        </p:txBody>
      </p:sp>
    </p:spTree>
    <p:extLst>
      <p:ext uri="{BB962C8B-B14F-4D97-AF65-F5344CB8AC3E}">
        <p14:creationId xmlns:p14="http://schemas.microsoft.com/office/powerpoint/2010/main" val="298004665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2795" y="3198168"/>
            <a:ext cx="3451937" cy="461665"/>
          </a:xfrm>
          <a:prstGeom prst="rect">
            <a:avLst/>
          </a:prstGeom>
          <a:noFill/>
        </p:spPr>
        <p:txBody>
          <a:bodyPr wrap="none" rtlCol="0">
            <a:spAutoFit/>
          </a:bodyPr>
          <a:lstStyle/>
          <a:p>
            <a:r>
              <a:rPr lang="en-US" sz="2400" dirty="0"/>
              <a:t>n</a:t>
            </a:r>
            <a:r>
              <a:rPr lang="en-US" sz="2400" dirty="0" smtClean="0"/>
              <a:t>e-party pa-girls danced-</a:t>
            </a:r>
            <a:r>
              <a:rPr lang="en-US" sz="2400" dirty="0" err="1" smtClean="0"/>
              <a:t>i</a:t>
            </a:r>
            <a:endParaRPr lang="en-US" sz="2400" dirty="0"/>
          </a:p>
        </p:txBody>
      </p:sp>
      <p:sp>
        <p:nvSpPr>
          <p:cNvPr id="3" name="Slide Number Placeholder 2"/>
          <p:cNvSpPr>
            <a:spLocks noGrp="1"/>
          </p:cNvSpPr>
          <p:nvPr>
            <p:ph type="sldNum" sz="quarter" idx="12"/>
          </p:nvPr>
        </p:nvSpPr>
        <p:spPr/>
        <p:txBody>
          <a:bodyPr/>
          <a:lstStyle/>
          <a:p>
            <a:fld id="{30388262-007A-824A-8D5B-8983A3836749}" type="slidenum">
              <a:rPr lang="en-US" smtClean="0"/>
              <a:t>36</a:t>
            </a:fld>
            <a:endParaRPr lang="en-US"/>
          </a:p>
        </p:txBody>
      </p:sp>
    </p:spTree>
    <p:extLst>
      <p:ext uri="{BB962C8B-B14F-4D97-AF65-F5344CB8AC3E}">
        <p14:creationId xmlns:p14="http://schemas.microsoft.com/office/powerpoint/2010/main" val="294957814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Dependent variable: verb inflection recall</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70710591"/>
              </p:ext>
            </p:extLst>
          </p:nvPr>
        </p:nvGraphicFramePr>
        <p:xfrm>
          <a:off x="613128" y="2244009"/>
          <a:ext cx="8058252" cy="2992120"/>
        </p:xfrm>
        <a:graphic>
          <a:graphicData uri="http://schemas.openxmlformats.org/drawingml/2006/table">
            <a:tbl>
              <a:tblPr firstRow="1" bandRow="1">
                <a:tableStyleId>{00A15C55-8517-42AA-B614-E9B94910E393}</a:tableStyleId>
              </a:tblPr>
              <a:tblGrid>
                <a:gridCol w="4029126"/>
                <a:gridCol w="4029126"/>
              </a:tblGrid>
              <a:tr h="370840">
                <a:tc>
                  <a:txBody>
                    <a:bodyPr/>
                    <a:lstStyle/>
                    <a:p>
                      <a:pPr algn="ctr"/>
                      <a:r>
                        <a:rPr lang="en-US" dirty="0" smtClean="0">
                          <a:solidFill>
                            <a:schemeClr val="tx1"/>
                          </a:solidFill>
                        </a:rPr>
                        <a:t>ERG-ERG</a:t>
                      </a:r>
                      <a:endParaRPr lang="en-US" dirty="0">
                        <a:solidFill>
                          <a:schemeClr val="tx1"/>
                        </a:solidFill>
                      </a:endParaRPr>
                    </a:p>
                  </a:txBody>
                  <a:tcPr/>
                </a:tc>
                <a:tc>
                  <a:txBody>
                    <a:bodyPr/>
                    <a:lstStyle/>
                    <a:p>
                      <a:pPr algn="ctr"/>
                      <a:r>
                        <a:rPr lang="en-US" dirty="0" smtClean="0">
                          <a:solidFill>
                            <a:schemeClr val="tx1"/>
                          </a:solidFill>
                        </a:rPr>
                        <a:t>NOM-ERG</a:t>
                      </a:r>
                      <a:endParaRPr lang="en-US" dirty="0">
                        <a:solidFill>
                          <a:schemeClr val="tx1"/>
                        </a:solidFill>
                      </a:endParaRPr>
                    </a:p>
                  </a:txBody>
                  <a:tcPr/>
                </a:tc>
              </a:tr>
              <a:tr h="370840">
                <a:tc>
                  <a:txBody>
                    <a:bodyPr/>
                    <a:lstStyle/>
                    <a:p>
                      <a:r>
                        <a:rPr lang="en-US" sz="2000" dirty="0" err="1" smtClean="0"/>
                        <a:t>ku</a:t>
                      </a:r>
                      <a:r>
                        <a:rPr lang="en-US" sz="2000" dirty="0" smtClean="0"/>
                        <a:t>-banker pa-accounts </a:t>
                      </a:r>
                      <a:r>
                        <a:rPr lang="en-US" sz="2000" dirty="0" smtClean="0">
                          <a:solidFill>
                            <a:srgbClr val="3366FF"/>
                          </a:solidFill>
                        </a:rPr>
                        <a:t>activated-</a:t>
                      </a:r>
                      <a:r>
                        <a:rPr lang="en-US" sz="2000" dirty="0" err="1" smtClean="0">
                          <a:solidFill>
                            <a:srgbClr val="3366FF"/>
                          </a:solidFill>
                        </a:rPr>
                        <a:t>i</a:t>
                      </a:r>
                      <a:endParaRPr lang="en-US" sz="2000" dirty="0" smtClean="0">
                        <a:solidFill>
                          <a:srgbClr val="3366FF"/>
                        </a:solidFill>
                      </a:endParaRPr>
                    </a:p>
                    <a:p>
                      <a:r>
                        <a:rPr lang="en-US" sz="2000" dirty="0" err="1" smtClean="0"/>
                        <a:t>ku</a:t>
                      </a:r>
                      <a:r>
                        <a:rPr lang="en-US" sz="2000" dirty="0" smtClean="0"/>
                        <a:t>-pilots pa-plane </a:t>
                      </a:r>
                      <a:r>
                        <a:rPr lang="en-US" sz="2000" dirty="0" smtClean="0">
                          <a:solidFill>
                            <a:srgbClr val="3366FF"/>
                          </a:solidFill>
                        </a:rPr>
                        <a:t>flew-o</a:t>
                      </a:r>
                    </a:p>
                    <a:p>
                      <a:r>
                        <a:rPr lang="en-US" sz="2000" dirty="0" smtClean="0"/>
                        <a:t>pa-seeds </a:t>
                      </a:r>
                      <a:r>
                        <a:rPr lang="en-US" sz="2000" dirty="0" err="1" smtClean="0"/>
                        <a:t>ku</a:t>
                      </a:r>
                      <a:r>
                        <a:rPr lang="en-US" sz="2000" dirty="0" smtClean="0"/>
                        <a:t>-peasant </a:t>
                      </a:r>
                      <a:r>
                        <a:rPr lang="en-US" sz="2000" dirty="0" smtClean="0">
                          <a:solidFill>
                            <a:srgbClr val="3366FF"/>
                          </a:solidFill>
                        </a:rPr>
                        <a:t>scattered-</a:t>
                      </a:r>
                      <a:r>
                        <a:rPr lang="en-US" sz="2000" dirty="0" err="1" smtClean="0">
                          <a:solidFill>
                            <a:srgbClr val="3366FF"/>
                          </a:solidFill>
                        </a:rPr>
                        <a:t>i</a:t>
                      </a:r>
                      <a:endParaRPr lang="en-US" sz="2000" dirty="0" smtClean="0">
                        <a:solidFill>
                          <a:srgbClr val="3366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pa-elephant </a:t>
                      </a:r>
                      <a:r>
                        <a:rPr lang="en-US" sz="2000" dirty="0" err="1" smtClean="0"/>
                        <a:t>ku</a:t>
                      </a:r>
                      <a:r>
                        <a:rPr lang="en-US" sz="2000" dirty="0" smtClean="0"/>
                        <a:t>-tourists </a:t>
                      </a:r>
                      <a:r>
                        <a:rPr lang="en-US" sz="2000" dirty="0" smtClean="0">
                          <a:solidFill>
                            <a:srgbClr val="3366FF"/>
                          </a:solidFill>
                        </a:rPr>
                        <a:t>admired-o</a:t>
                      </a:r>
                    </a:p>
                  </a:txBody>
                  <a:tcPr/>
                </a:tc>
                <a:tc>
                  <a:txBody>
                    <a:bodyPr/>
                    <a:lstStyle/>
                    <a:p>
                      <a:r>
                        <a:rPr lang="en-US" sz="2000" dirty="0" err="1" smtClean="0"/>
                        <a:t>ku</a:t>
                      </a:r>
                      <a:r>
                        <a:rPr lang="en-US" sz="2000" dirty="0" smtClean="0"/>
                        <a:t>-banker pa-accounts </a:t>
                      </a:r>
                      <a:r>
                        <a:rPr lang="en-US" sz="2000" dirty="0" smtClean="0">
                          <a:solidFill>
                            <a:srgbClr val="FF0000"/>
                          </a:solidFill>
                        </a:rPr>
                        <a:t>activated-</a:t>
                      </a:r>
                      <a:r>
                        <a:rPr lang="en-US" sz="2000" dirty="0" err="1" smtClean="0">
                          <a:solidFill>
                            <a:srgbClr val="FF0000"/>
                          </a:solidFill>
                        </a:rPr>
                        <a:t>i</a:t>
                      </a:r>
                      <a:endParaRPr lang="en-US" sz="2000" dirty="0" smtClean="0">
                        <a:solidFill>
                          <a:srgbClr val="FF0000"/>
                        </a:solidFill>
                      </a:endParaRPr>
                    </a:p>
                    <a:p>
                      <a:r>
                        <a:rPr lang="en-US" sz="2000" dirty="0" err="1" smtClean="0"/>
                        <a:t>ku</a:t>
                      </a:r>
                      <a:r>
                        <a:rPr lang="en-US" sz="2000" dirty="0" smtClean="0"/>
                        <a:t>-pilots pa-plane </a:t>
                      </a:r>
                      <a:r>
                        <a:rPr lang="en-US" sz="2000" dirty="0" smtClean="0">
                          <a:solidFill>
                            <a:srgbClr val="FF0000"/>
                          </a:solidFill>
                        </a:rPr>
                        <a:t>flew-o</a:t>
                      </a:r>
                    </a:p>
                    <a:p>
                      <a:r>
                        <a:rPr lang="en-US" sz="2000" dirty="0" smtClean="0"/>
                        <a:t>pa-seeds </a:t>
                      </a:r>
                      <a:r>
                        <a:rPr lang="en-US" sz="2000" dirty="0" err="1" smtClean="0"/>
                        <a:t>ku</a:t>
                      </a:r>
                      <a:r>
                        <a:rPr lang="en-US" sz="2000" dirty="0" smtClean="0"/>
                        <a:t>-peasant </a:t>
                      </a:r>
                      <a:r>
                        <a:rPr lang="en-US" sz="2000" dirty="0" smtClean="0">
                          <a:solidFill>
                            <a:srgbClr val="FF0000"/>
                          </a:solidFill>
                        </a:rPr>
                        <a:t>scattered-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pa-elephant </a:t>
                      </a:r>
                      <a:r>
                        <a:rPr lang="en-US" sz="2000" dirty="0" err="1" smtClean="0"/>
                        <a:t>ku</a:t>
                      </a:r>
                      <a:r>
                        <a:rPr lang="en-US" sz="2000" dirty="0" smtClean="0"/>
                        <a:t>-tourists </a:t>
                      </a:r>
                      <a:r>
                        <a:rPr lang="en-US" sz="2000" dirty="0" smtClean="0">
                          <a:solidFill>
                            <a:srgbClr val="FF0000"/>
                          </a:solidFill>
                        </a:rPr>
                        <a:t>admired-o</a:t>
                      </a:r>
                    </a:p>
                  </a:txBody>
                  <a:tcPr/>
                </a:tc>
              </a:tr>
              <a:tr h="370840">
                <a:tc>
                  <a:txBody>
                    <a:bodyPr/>
                    <a:lstStyle/>
                    <a:p>
                      <a:r>
                        <a:rPr lang="en-US" sz="2000" dirty="0" smtClean="0"/>
                        <a:t>pa-girls ne-playground </a:t>
                      </a:r>
                      <a:r>
                        <a:rPr lang="en-US" sz="2000" dirty="0" smtClean="0">
                          <a:solidFill>
                            <a:srgbClr val="3366FF"/>
                          </a:solidFill>
                        </a:rPr>
                        <a:t>laughed-</a:t>
                      </a:r>
                      <a:r>
                        <a:rPr lang="en-US" sz="2000" dirty="0" err="1" smtClean="0">
                          <a:solidFill>
                            <a:srgbClr val="3366FF"/>
                          </a:solidFill>
                        </a:rPr>
                        <a:t>i</a:t>
                      </a:r>
                      <a:endParaRPr lang="en-US" sz="2000" dirty="0" smtClean="0">
                        <a:solidFill>
                          <a:srgbClr val="3366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pa-bomb ne-fields </a:t>
                      </a:r>
                      <a:r>
                        <a:rPr lang="en-US" sz="2000" dirty="0" smtClean="0">
                          <a:solidFill>
                            <a:srgbClr val="3366FF"/>
                          </a:solidFill>
                        </a:rPr>
                        <a:t>exploded-o</a:t>
                      </a:r>
                    </a:p>
                    <a:p>
                      <a:r>
                        <a:rPr lang="en-US" sz="2000" dirty="0" smtClean="0"/>
                        <a:t>ne-field pa-crops </a:t>
                      </a:r>
                      <a:r>
                        <a:rPr lang="en-US" sz="2000" dirty="0" smtClean="0">
                          <a:solidFill>
                            <a:srgbClr val="3366FF"/>
                          </a:solidFill>
                        </a:rPr>
                        <a:t>grew-</a:t>
                      </a:r>
                      <a:r>
                        <a:rPr lang="en-US" sz="2000" dirty="0" err="1" smtClean="0">
                          <a:solidFill>
                            <a:srgbClr val="3366FF"/>
                          </a:solidFill>
                        </a:rPr>
                        <a:t>i</a:t>
                      </a:r>
                      <a:endParaRPr lang="en-US" sz="2000" dirty="0" smtClean="0">
                        <a:solidFill>
                          <a:srgbClr val="3366FF"/>
                        </a:solidFill>
                      </a:endParaRPr>
                    </a:p>
                    <a:p>
                      <a:r>
                        <a:rPr lang="en-US" sz="2000" dirty="0" smtClean="0"/>
                        <a:t>ne-streets pa-boy </a:t>
                      </a:r>
                      <a:r>
                        <a:rPr lang="en-US" sz="2000" dirty="0" smtClean="0">
                          <a:solidFill>
                            <a:srgbClr val="3366FF"/>
                          </a:solidFill>
                        </a:rPr>
                        <a:t>played-o</a:t>
                      </a:r>
                      <a:endParaRPr lang="en-US" sz="2000" dirty="0">
                        <a:solidFill>
                          <a:srgbClr val="3366FF"/>
                        </a:solidFill>
                      </a:endParaRPr>
                    </a:p>
                  </a:txBody>
                  <a:tcPr/>
                </a:tc>
                <a:tc>
                  <a:txBody>
                    <a:bodyPr/>
                    <a:lstStyle/>
                    <a:p>
                      <a:r>
                        <a:rPr lang="en-US" sz="2000" dirty="0" err="1" smtClean="0"/>
                        <a:t>ku</a:t>
                      </a:r>
                      <a:r>
                        <a:rPr lang="en-US" sz="2000" dirty="0" smtClean="0"/>
                        <a:t>-girls ne-playground </a:t>
                      </a:r>
                      <a:r>
                        <a:rPr lang="en-US" sz="2000" dirty="0" smtClean="0">
                          <a:solidFill>
                            <a:srgbClr val="FF0000"/>
                          </a:solidFill>
                        </a:rPr>
                        <a:t>laughed-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t>ku</a:t>
                      </a:r>
                      <a:r>
                        <a:rPr lang="en-US" sz="2000" dirty="0" smtClean="0"/>
                        <a:t>-bomb ne-fields </a:t>
                      </a:r>
                      <a:r>
                        <a:rPr lang="en-US" sz="2000" dirty="0" smtClean="0">
                          <a:solidFill>
                            <a:srgbClr val="FF0000"/>
                          </a:solidFill>
                        </a:rPr>
                        <a:t>exploded-o</a:t>
                      </a:r>
                    </a:p>
                    <a:p>
                      <a:r>
                        <a:rPr lang="en-US" sz="2000" dirty="0" smtClean="0"/>
                        <a:t>ne-field </a:t>
                      </a:r>
                      <a:r>
                        <a:rPr lang="en-US" sz="2000" dirty="0" err="1" smtClean="0"/>
                        <a:t>ku</a:t>
                      </a:r>
                      <a:r>
                        <a:rPr lang="en-US" sz="2000" dirty="0" smtClean="0"/>
                        <a:t>-crops </a:t>
                      </a:r>
                      <a:r>
                        <a:rPr lang="en-US" sz="2000" dirty="0" smtClean="0">
                          <a:solidFill>
                            <a:srgbClr val="FF0000"/>
                          </a:solidFill>
                        </a:rPr>
                        <a:t>grew-</a:t>
                      </a:r>
                      <a:r>
                        <a:rPr lang="en-US" sz="2000" dirty="0" err="1" smtClean="0">
                          <a:solidFill>
                            <a:srgbClr val="FF0000"/>
                          </a:solidFill>
                        </a:rPr>
                        <a:t>i</a:t>
                      </a:r>
                      <a:endParaRPr lang="en-US" sz="2000" dirty="0" smtClean="0">
                        <a:solidFill>
                          <a:srgbClr val="FF0000"/>
                        </a:solidFill>
                      </a:endParaRPr>
                    </a:p>
                    <a:p>
                      <a:r>
                        <a:rPr lang="en-US" sz="2000" dirty="0" smtClean="0"/>
                        <a:t>ne-streets </a:t>
                      </a:r>
                      <a:r>
                        <a:rPr lang="en-US" sz="2000" dirty="0" err="1" smtClean="0"/>
                        <a:t>ku</a:t>
                      </a:r>
                      <a:r>
                        <a:rPr lang="en-US" sz="2000" dirty="0" smtClean="0"/>
                        <a:t>-boy </a:t>
                      </a:r>
                      <a:r>
                        <a:rPr lang="en-US" sz="2000" dirty="0" smtClean="0">
                          <a:solidFill>
                            <a:srgbClr val="FF0000"/>
                          </a:solidFill>
                        </a:rPr>
                        <a:t>played-o</a:t>
                      </a:r>
                      <a:endParaRPr lang="en-US" sz="2000" dirty="0">
                        <a:solidFill>
                          <a:srgbClr val="FF0000"/>
                        </a:solidFill>
                      </a:endParaRPr>
                    </a:p>
                  </a:txBody>
                  <a:tcPr/>
                </a:tc>
              </a:tr>
            </a:tbl>
          </a:graphicData>
        </a:graphic>
      </p:graphicFrame>
      <p:sp>
        <p:nvSpPr>
          <p:cNvPr id="4" name="Slide Number Placeholder 3"/>
          <p:cNvSpPr>
            <a:spLocks noGrp="1"/>
          </p:cNvSpPr>
          <p:nvPr>
            <p:ph type="sldNum" sz="quarter" idx="12"/>
          </p:nvPr>
        </p:nvSpPr>
        <p:spPr/>
        <p:txBody>
          <a:bodyPr/>
          <a:lstStyle/>
          <a:p>
            <a:fld id="{30388262-007A-824A-8D5B-8983A3836749}" type="slidenum">
              <a:rPr lang="en-US" smtClean="0"/>
              <a:t>37</a:t>
            </a:fld>
            <a:endParaRPr lang="en-US"/>
          </a:p>
        </p:txBody>
      </p:sp>
      <p:sp>
        <p:nvSpPr>
          <p:cNvPr id="5" name="TextBox 4"/>
          <p:cNvSpPr txBox="1"/>
          <p:nvPr/>
        </p:nvSpPr>
        <p:spPr>
          <a:xfrm>
            <a:off x="3392933" y="5536105"/>
            <a:ext cx="2290335" cy="369332"/>
          </a:xfrm>
          <a:prstGeom prst="rect">
            <a:avLst/>
          </a:prstGeom>
          <a:noFill/>
        </p:spPr>
        <p:txBody>
          <a:bodyPr wrap="none" rtlCol="0">
            <a:spAutoFit/>
          </a:bodyPr>
          <a:lstStyle/>
          <a:p>
            <a:r>
              <a:rPr lang="en-US" dirty="0" smtClean="0"/>
              <a:t>44 items per language</a:t>
            </a:r>
            <a:endParaRPr lang="en-US" dirty="0"/>
          </a:p>
        </p:txBody>
      </p:sp>
    </p:spTree>
    <p:extLst>
      <p:ext uri="{BB962C8B-B14F-4D97-AF65-F5344CB8AC3E}">
        <p14:creationId xmlns:p14="http://schemas.microsoft.com/office/powerpoint/2010/main" val="20447685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Dependent variable: verb inflection recall</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7481639"/>
              </p:ext>
            </p:extLst>
          </p:nvPr>
        </p:nvGraphicFramePr>
        <p:xfrm>
          <a:off x="613128" y="2244009"/>
          <a:ext cx="8058252" cy="2992120"/>
        </p:xfrm>
        <a:graphic>
          <a:graphicData uri="http://schemas.openxmlformats.org/drawingml/2006/table">
            <a:tbl>
              <a:tblPr firstRow="1" bandRow="1">
                <a:tableStyleId>{00A15C55-8517-42AA-B614-E9B94910E393}</a:tableStyleId>
              </a:tblPr>
              <a:tblGrid>
                <a:gridCol w="4029126"/>
                <a:gridCol w="4029126"/>
              </a:tblGrid>
              <a:tr h="370840">
                <a:tc>
                  <a:txBody>
                    <a:bodyPr/>
                    <a:lstStyle/>
                    <a:p>
                      <a:pPr algn="ctr"/>
                      <a:r>
                        <a:rPr lang="en-US" dirty="0" smtClean="0">
                          <a:solidFill>
                            <a:schemeClr val="tx1"/>
                          </a:solidFill>
                        </a:rPr>
                        <a:t>ERG-ERG</a:t>
                      </a:r>
                      <a:endParaRPr lang="en-US" dirty="0">
                        <a:solidFill>
                          <a:schemeClr val="tx1"/>
                        </a:solidFill>
                      </a:endParaRPr>
                    </a:p>
                  </a:txBody>
                  <a:tcPr/>
                </a:tc>
                <a:tc>
                  <a:txBody>
                    <a:bodyPr/>
                    <a:lstStyle/>
                    <a:p>
                      <a:pPr algn="ctr"/>
                      <a:r>
                        <a:rPr lang="en-US" dirty="0" smtClean="0">
                          <a:solidFill>
                            <a:schemeClr val="tx1"/>
                          </a:solidFill>
                        </a:rPr>
                        <a:t>NOM-ERG</a:t>
                      </a:r>
                      <a:endParaRPr lang="en-US" dirty="0">
                        <a:solidFill>
                          <a:schemeClr val="tx1"/>
                        </a:solidFill>
                      </a:endParaRPr>
                    </a:p>
                  </a:txBody>
                  <a:tcPr/>
                </a:tc>
              </a:tr>
              <a:tr h="370840">
                <a:tc>
                  <a:txBody>
                    <a:bodyPr/>
                    <a:lstStyle/>
                    <a:p>
                      <a:r>
                        <a:rPr lang="en-US" sz="2000" dirty="0" err="1" smtClean="0"/>
                        <a:t>ku</a:t>
                      </a:r>
                      <a:r>
                        <a:rPr lang="en-US" sz="2000" dirty="0" smtClean="0"/>
                        <a:t>-banker pa-accounts </a:t>
                      </a:r>
                      <a:r>
                        <a:rPr lang="en-US" sz="2000" dirty="0" smtClean="0">
                          <a:solidFill>
                            <a:srgbClr val="3366FF"/>
                          </a:solidFill>
                        </a:rPr>
                        <a:t>activated-</a:t>
                      </a:r>
                      <a:r>
                        <a:rPr lang="en-US" sz="2000" dirty="0" err="1" smtClean="0">
                          <a:solidFill>
                            <a:srgbClr val="3366FF"/>
                          </a:solidFill>
                        </a:rPr>
                        <a:t>i</a:t>
                      </a:r>
                      <a:endParaRPr lang="en-US" sz="2000" dirty="0" smtClean="0">
                        <a:solidFill>
                          <a:srgbClr val="3366FF"/>
                        </a:solidFill>
                      </a:endParaRPr>
                    </a:p>
                    <a:p>
                      <a:r>
                        <a:rPr lang="en-US" sz="2000" dirty="0" err="1" smtClean="0"/>
                        <a:t>ku</a:t>
                      </a:r>
                      <a:r>
                        <a:rPr lang="en-US" sz="2000" dirty="0" smtClean="0"/>
                        <a:t>-pilots pa-plane </a:t>
                      </a:r>
                      <a:r>
                        <a:rPr lang="en-US" sz="2000" dirty="0" smtClean="0">
                          <a:solidFill>
                            <a:srgbClr val="3366FF"/>
                          </a:solidFill>
                        </a:rPr>
                        <a:t>flew-o</a:t>
                      </a:r>
                    </a:p>
                    <a:p>
                      <a:r>
                        <a:rPr lang="en-US" sz="2000" dirty="0" smtClean="0"/>
                        <a:t>pa-seeds </a:t>
                      </a:r>
                      <a:r>
                        <a:rPr lang="en-US" sz="2000" dirty="0" err="1" smtClean="0"/>
                        <a:t>ku</a:t>
                      </a:r>
                      <a:r>
                        <a:rPr lang="en-US" sz="2000" dirty="0" smtClean="0"/>
                        <a:t>-peasant </a:t>
                      </a:r>
                      <a:r>
                        <a:rPr lang="en-US" sz="2000" dirty="0" smtClean="0">
                          <a:solidFill>
                            <a:srgbClr val="3366FF"/>
                          </a:solidFill>
                        </a:rPr>
                        <a:t>scattered-</a:t>
                      </a:r>
                      <a:r>
                        <a:rPr lang="en-US" sz="2000" dirty="0" err="1" smtClean="0">
                          <a:solidFill>
                            <a:srgbClr val="3366FF"/>
                          </a:solidFill>
                        </a:rPr>
                        <a:t>i</a:t>
                      </a:r>
                      <a:endParaRPr lang="en-US" sz="2000" dirty="0" smtClean="0">
                        <a:solidFill>
                          <a:srgbClr val="3366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pa-elephant </a:t>
                      </a:r>
                      <a:r>
                        <a:rPr lang="en-US" sz="2000" dirty="0" err="1" smtClean="0"/>
                        <a:t>ku</a:t>
                      </a:r>
                      <a:r>
                        <a:rPr lang="en-US" sz="2000" dirty="0" smtClean="0"/>
                        <a:t>-tourists </a:t>
                      </a:r>
                      <a:r>
                        <a:rPr lang="en-US" sz="2000" dirty="0" smtClean="0">
                          <a:solidFill>
                            <a:srgbClr val="3366FF"/>
                          </a:solidFill>
                        </a:rPr>
                        <a:t>admired-o</a:t>
                      </a:r>
                    </a:p>
                  </a:txBody>
                  <a:tcPr/>
                </a:tc>
                <a:tc>
                  <a:txBody>
                    <a:bodyPr/>
                    <a:lstStyle/>
                    <a:p>
                      <a:r>
                        <a:rPr lang="en-US" sz="2000" dirty="0" err="1" smtClean="0"/>
                        <a:t>ku</a:t>
                      </a:r>
                      <a:r>
                        <a:rPr lang="en-US" sz="2000" dirty="0" smtClean="0"/>
                        <a:t>-banker pa-accounts </a:t>
                      </a:r>
                      <a:r>
                        <a:rPr lang="en-US" sz="2000" dirty="0" smtClean="0">
                          <a:solidFill>
                            <a:srgbClr val="FF0000"/>
                          </a:solidFill>
                        </a:rPr>
                        <a:t>activated-</a:t>
                      </a:r>
                      <a:r>
                        <a:rPr lang="en-US" sz="2000" dirty="0" err="1" smtClean="0">
                          <a:solidFill>
                            <a:srgbClr val="FF0000"/>
                          </a:solidFill>
                        </a:rPr>
                        <a:t>i</a:t>
                      </a:r>
                      <a:endParaRPr lang="en-US" sz="2000" dirty="0" smtClean="0">
                        <a:solidFill>
                          <a:srgbClr val="FF0000"/>
                        </a:solidFill>
                      </a:endParaRPr>
                    </a:p>
                    <a:p>
                      <a:r>
                        <a:rPr lang="en-US" sz="2000" dirty="0" err="1" smtClean="0"/>
                        <a:t>ku</a:t>
                      </a:r>
                      <a:r>
                        <a:rPr lang="en-US" sz="2000" dirty="0" smtClean="0"/>
                        <a:t>-pilots pa-plane </a:t>
                      </a:r>
                      <a:r>
                        <a:rPr lang="en-US" sz="2000" dirty="0" smtClean="0">
                          <a:solidFill>
                            <a:srgbClr val="FF0000"/>
                          </a:solidFill>
                        </a:rPr>
                        <a:t>flew-o</a:t>
                      </a:r>
                    </a:p>
                    <a:p>
                      <a:r>
                        <a:rPr lang="en-US" sz="2000" dirty="0" smtClean="0"/>
                        <a:t>pa-seeds </a:t>
                      </a:r>
                      <a:r>
                        <a:rPr lang="en-US" sz="2000" dirty="0" err="1" smtClean="0"/>
                        <a:t>ku</a:t>
                      </a:r>
                      <a:r>
                        <a:rPr lang="en-US" sz="2000" dirty="0" smtClean="0"/>
                        <a:t>-peasant </a:t>
                      </a:r>
                      <a:r>
                        <a:rPr lang="en-US" sz="2000" dirty="0" smtClean="0">
                          <a:solidFill>
                            <a:srgbClr val="FF0000"/>
                          </a:solidFill>
                        </a:rPr>
                        <a:t>scattered-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pa-elephant </a:t>
                      </a:r>
                      <a:r>
                        <a:rPr lang="en-US" sz="2000" dirty="0" err="1" smtClean="0"/>
                        <a:t>ku</a:t>
                      </a:r>
                      <a:r>
                        <a:rPr lang="en-US" sz="2000" dirty="0" smtClean="0"/>
                        <a:t>-tourists </a:t>
                      </a:r>
                      <a:r>
                        <a:rPr lang="en-US" sz="2000" dirty="0" smtClean="0">
                          <a:solidFill>
                            <a:srgbClr val="FF0000"/>
                          </a:solidFill>
                        </a:rPr>
                        <a:t>admired-o</a:t>
                      </a:r>
                    </a:p>
                  </a:txBody>
                  <a:tcPr/>
                </a:tc>
              </a:tr>
              <a:tr h="370840">
                <a:tc>
                  <a:txBody>
                    <a:bodyPr/>
                    <a:lstStyle/>
                    <a:p>
                      <a:r>
                        <a:rPr lang="en-US" sz="2000" dirty="0" smtClean="0"/>
                        <a:t>pa-girls ne-playground </a:t>
                      </a:r>
                      <a:r>
                        <a:rPr lang="en-US" sz="2000" dirty="0" smtClean="0">
                          <a:solidFill>
                            <a:srgbClr val="3366FF"/>
                          </a:solidFill>
                        </a:rPr>
                        <a:t>laughed-</a:t>
                      </a:r>
                      <a:r>
                        <a:rPr lang="en-US" sz="2000" dirty="0" err="1" smtClean="0">
                          <a:solidFill>
                            <a:srgbClr val="3366FF"/>
                          </a:solidFill>
                        </a:rPr>
                        <a:t>i</a:t>
                      </a:r>
                      <a:endParaRPr lang="en-US" sz="2000" dirty="0" smtClean="0">
                        <a:solidFill>
                          <a:srgbClr val="3366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pa-bomb ne-fields </a:t>
                      </a:r>
                      <a:r>
                        <a:rPr lang="en-US" sz="2000" dirty="0" smtClean="0">
                          <a:solidFill>
                            <a:srgbClr val="3366FF"/>
                          </a:solidFill>
                        </a:rPr>
                        <a:t>exploded-o</a:t>
                      </a:r>
                    </a:p>
                    <a:p>
                      <a:r>
                        <a:rPr lang="en-US" sz="2000" dirty="0" smtClean="0"/>
                        <a:t>ne-field pa-crops </a:t>
                      </a:r>
                      <a:r>
                        <a:rPr lang="en-US" sz="2000" dirty="0" smtClean="0">
                          <a:solidFill>
                            <a:srgbClr val="3366FF"/>
                          </a:solidFill>
                        </a:rPr>
                        <a:t>grew-</a:t>
                      </a:r>
                      <a:r>
                        <a:rPr lang="en-US" sz="2000" dirty="0" err="1" smtClean="0">
                          <a:solidFill>
                            <a:srgbClr val="3366FF"/>
                          </a:solidFill>
                        </a:rPr>
                        <a:t>i</a:t>
                      </a:r>
                      <a:endParaRPr lang="en-US" sz="2000" dirty="0" smtClean="0">
                        <a:solidFill>
                          <a:srgbClr val="3366FF"/>
                        </a:solidFill>
                      </a:endParaRPr>
                    </a:p>
                    <a:p>
                      <a:r>
                        <a:rPr lang="en-US" sz="2000" dirty="0" smtClean="0"/>
                        <a:t>ne-streets pa-boy </a:t>
                      </a:r>
                      <a:r>
                        <a:rPr lang="en-US" sz="2000" dirty="0" smtClean="0">
                          <a:solidFill>
                            <a:srgbClr val="3366FF"/>
                          </a:solidFill>
                        </a:rPr>
                        <a:t>played-o</a:t>
                      </a:r>
                      <a:endParaRPr lang="en-US" sz="2000" dirty="0">
                        <a:solidFill>
                          <a:srgbClr val="3366FF"/>
                        </a:solidFill>
                      </a:endParaRPr>
                    </a:p>
                  </a:txBody>
                  <a:tcPr/>
                </a:tc>
                <a:tc>
                  <a:txBody>
                    <a:bodyPr/>
                    <a:lstStyle/>
                    <a:p>
                      <a:r>
                        <a:rPr lang="en-US" sz="2000" dirty="0" err="1" smtClean="0"/>
                        <a:t>ku</a:t>
                      </a:r>
                      <a:r>
                        <a:rPr lang="en-US" sz="2000" dirty="0" smtClean="0"/>
                        <a:t>-girls ne-playground </a:t>
                      </a:r>
                      <a:r>
                        <a:rPr lang="en-US" sz="2000" dirty="0" smtClean="0">
                          <a:solidFill>
                            <a:srgbClr val="FF0000"/>
                          </a:solidFill>
                        </a:rPr>
                        <a:t>laughed-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t>ku</a:t>
                      </a:r>
                      <a:r>
                        <a:rPr lang="en-US" sz="2000" dirty="0" smtClean="0"/>
                        <a:t>-bomb ne-fields </a:t>
                      </a:r>
                      <a:r>
                        <a:rPr lang="en-US" sz="2000" dirty="0" smtClean="0">
                          <a:solidFill>
                            <a:srgbClr val="FF0000"/>
                          </a:solidFill>
                        </a:rPr>
                        <a:t>exploded-o</a:t>
                      </a:r>
                    </a:p>
                    <a:p>
                      <a:r>
                        <a:rPr lang="en-US" sz="2000" dirty="0" smtClean="0"/>
                        <a:t>ne-field </a:t>
                      </a:r>
                      <a:r>
                        <a:rPr lang="en-US" sz="2000" dirty="0" err="1" smtClean="0"/>
                        <a:t>ku</a:t>
                      </a:r>
                      <a:r>
                        <a:rPr lang="en-US" sz="2000" dirty="0" smtClean="0"/>
                        <a:t>-crops </a:t>
                      </a:r>
                      <a:r>
                        <a:rPr lang="en-US" sz="2000" dirty="0" smtClean="0">
                          <a:solidFill>
                            <a:srgbClr val="FF0000"/>
                          </a:solidFill>
                        </a:rPr>
                        <a:t>grew-</a:t>
                      </a:r>
                      <a:r>
                        <a:rPr lang="en-US" sz="2000" dirty="0" err="1" smtClean="0">
                          <a:solidFill>
                            <a:srgbClr val="FF0000"/>
                          </a:solidFill>
                        </a:rPr>
                        <a:t>i</a:t>
                      </a:r>
                      <a:endParaRPr lang="en-US" sz="2000" dirty="0" smtClean="0">
                        <a:solidFill>
                          <a:srgbClr val="FF0000"/>
                        </a:solidFill>
                      </a:endParaRPr>
                    </a:p>
                    <a:p>
                      <a:r>
                        <a:rPr lang="en-US" sz="2000" dirty="0" smtClean="0"/>
                        <a:t>ne-streets </a:t>
                      </a:r>
                      <a:r>
                        <a:rPr lang="en-US" sz="2000" dirty="0" err="1" smtClean="0"/>
                        <a:t>ku</a:t>
                      </a:r>
                      <a:r>
                        <a:rPr lang="en-US" sz="2000" dirty="0" smtClean="0"/>
                        <a:t>-boy </a:t>
                      </a:r>
                      <a:r>
                        <a:rPr lang="en-US" sz="2000" dirty="0" smtClean="0">
                          <a:solidFill>
                            <a:srgbClr val="FF0000"/>
                          </a:solidFill>
                        </a:rPr>
                        <a:t>played-o</a:t>
                      </a:r>
                      <a:endParaRPr lang="en-US" sz="2000" dirty="0">
                        <a:solidFill>
                          <a:srgbClr val="FF0000"/>
                        </a:solidFill>
                      </a:endParaRPr>
                    </a:p>
                  </a:txBody>
                  <a:tcPr/>
                </a:tc>
              </a:tr>
            </a:tbl>
          </a:graphicData>
        </a:graphic>
      </p:graphicFrame>
      <p:sp>
        <p:nvSpPr>
          <p:cNvPr id="7" name="TextBox 6"/>
          <p:cNvSpPr txBox="1"/>
          <p:nvPr/>
        </p:nvSpPr>
        <p:spPr>
          <a:xfrm>
            <a:off x="2700683" y="5990819"/>
            <a:ext cx="4096644" cy="369332"/>
          </a:xfrm>
          <a:prstGeom prst="rect">
            <a:avLst/>
          </a:prstGeom>
          <a:noFill/>
        </p:spPr>
        <p:txBody>
          <a:bodyPr wrap="none" rtlCol="0">
            <a:spAutoFit/>
          </a:bodyPr>
          <a:lstStyle/>
          <a:p>
            <a:r>
              <a:rPr lang="en-US" dirty="0" smtClean="0"/>
              <a:t>Students from MML and English faculties</a:t>
            </a:r>
            <a:endParaRPr lang="en-US" dirty="0"/>
          </a:p>
        </p:txBody>
      </p:sp>
      <p:sp>
        <p:nvSpPr>
          <p:cNvPr id="8" name="TextBox 7"/>
          <p:cNvSpPr txBox="1"/>
          <p:nvPr/>
        </p:nvSpPr>
        <p:spPr>
          <a:xfrm>
            <a:off x="1537693" y="3274080"/>
            <a:ext cx="5678732" cy="830997"/>
          </a:xfrm>
          <a:prstGeom prst="rect">
            <a:avLst/>
          </a:prstGeom>
          <a:solidFill>
            <a:srgbClr val="FFFF00"/>
          </a:solidFill>
        </p:spPr>
        <p:txBody>
          <a:bodyPr wrap="square" rtlCol="0">
            <a:spAutoFit/>
          </a:bodyPr>
          <a:lstStyle/>
          <a:p>
            <a:r>
              <a:rPr lang="en-US" sz="2400" dirty="0" smtClean="0"/>
              <a:t>Awareness of verb agreement pattern assessed in post-experiment questionnaire</a:t>
            </a:r>
          </a:p>
        </p:txBody>
      </p:sp>
      <p:grpSp>
        <p:nvGrpSpPr>
          <p:cNvPr id="9" name="Group 8"/>
          <p:cNvGrpSpPr/>
          <p:nvPr/>
        </p:nvGrpSpPr>
        <p:grpSpPr>
          <a:xfrm>
            <a:off x="1173617" y="4105077"/>
            <a:ext cx="7532999" cy="1884969"/>
            <a:chOff x="1173617" y="4105077"/>
            <a:chExt cx="7532999" cy="1884969"/>
          </a:xfrm>
        </p:grpSpPr>
        <p:sp>
          <p:nvSpPr>
            <p:cNvPr id="5" name="TextBox 4"/>
            <p:cNvSpPr txBox="1"/>
            <p:nvPr/>
          </p:nvSpPr>
          <p:spPr>
            <a:xfrm>
              <a:off x="1173617" y="5620714"/>
              <a:ext cx="3607027" cy="369332"/>
            </a:xfrm>
            <a:prstGeom prst="rect">
              <a:avLst/>
            </a:prstGeom>
            <a:noFill/>
          </p:spPr>
          <p:txBody>
            <a:bodyPr wrap="none" rtlCol="0">
              <a:spAutoFit/>
            </a:bodyPr>
            <a:lstStyle/>
            <a:p>
              <a:r>
                <a:rPr lang="en-US" dirty="0" smtClean="0"/>
                <a:t>28/53 UNAWARE participants  (53%)</a:t>
              </a:r>
              <a:endParaRPr lang="en-US" dirty="0"/>
            </a:p>
          </p:txBody>
        </p:sp>
        <p:sp>
          <p:nvSpPr>
            <p:cNvPr id="6" name="TextBox 5"/>
            <p:cNvSpPr txBox="1"/>
            <p:nvPr/>
          </p:nvSpPr>
          <p:spPr>
            <a:xfrm>
              <a:off x="5092375" y="5588448"/>
              <a:ext cx="3614241" cy="369332"/>
            </a:xfrm>
            <a:prstGeom prst="rect">
              <a:avLst/>
            </a:prstGeom>
            <a:noFill/>
          </p:spPr>
          <p:txBody>
            <a:bodyPr wrap="none" rtlCol="0">
              <a:spAutoFit/>
            </a:bodyPr>
            <a:lstStyle/>
            <a:p>
              <a:r>
                <a:rPr lang="en-US" dirty="0" smtClean="0"/>
                <a:t>24/36 UNAWARE participants  (67%)</a:t>
              </a:r>
              <a:endParaRPr lang="en-US" dirty="0"/>
            </a:p>
          </p:txBody>
        </p:sp>
        <p:cxnSp>
          <p:nvCxnSpPr>
            <p:cNvPr id="10" name="Straight Arrow Connector 9"/>
            <p:cNvCxnSpPr/>
            <p:nvPr/>
          </p:nvCxnSpPr>
          <p:spPr>
            <a:xfrm flipH="1">
              <a:off x="2175144" y="4105077"/>
              <a:ext cx="2131350" cy="15156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306494" y="4105077"/>
              <a:ext cx="1547418" cy="14833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30388262-007A-824A-8D5B-8983A3836749}" type="slidenum">
              <a:rPr lang="en-US" smtClean="0"/>
              <a:t>38</a:t>
            </a:fld>
            <a:endParaRPr lang="en-US"/>
          </a:p>
        </p:txBody>
      </p:sp>
    </p:spTree>
    <p:extLst>
      <p:ext uri="{BB962C8B-B14F-4D97-AF65-F5344CB8AC3E}">
        <p14:creationId xmlns:p14="http://schemas.microsoft.com/office/powerpoint/2010/main" val="2250889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1 results</a:t>
            </a:r>
            <a:endParaRPr lang="en-US" dirty="0"/>
          </a:p>
        </p:txBody>
      </p:sp>
      <p:sp>
        <p:nvSpPr>
          <p:cNvPr id="5" name="TextBox 4"/>
          <p:cNvSpPr txBox="1"/>
          <p:nvPr/>
        </p:nvSpPr>
        <p:spPr>
          <a:xfrm>
            <a:off x="501571" y="5881015"/>
            <a:ext cx="4662004" cy="369332"/>
          </a:xfrm>
          <a:prstGeom prst="rect">
            <a:avLst/>
          </a:prstGeom>
          <a:noFill/>
        </p:spPr>
        <p:txBody>
          <a:bodyPr wrap="none" rtlCol="0">
            <a:spAutoFit/>
          </a:bodyPr>
          <a:lstStyle/>
          <a:p>
            <a:r>
              <a:rPr lang="en-US" dirty="0" smtClean="0"/>
              <a:t>Main effect of language, F(1,50) = 6.68, p &lt; 0.05</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39</a:t>
            </a:fld>
            <a:endParaRPr lang="en-US"/>
          </a:p>
        </p:txBody>
      </p:sp>
      <p:graphicFrame>
        <p:nvGraphicFramePr>
          <p:cNvPr id="9" name="Chart 8"/>
          <p:cNvGraphicFramePr>
            <a:graphicFrameLocks/>
          </p:cNvGraphicFramePr>
          <p:nvPr>
            <p:extLst>
              <p:ext uri="{D42A27DB-BD31-4B8C-83A1-F6EECF244321}">
                <p14:modId xmlns:p14="http://schemas.microsoft.com/office/powerpoint/2010/main" val="1514955111"/>
              </p:ext>
            </p:extLst>
          </p:nvPr>
        </p:nvGraphicFramePr>
        <p:xfrm>
          <a:off x="339285" y="2039475"/>
          <a:ext cx="5945984" cy="3624922"/>
        </p:xfrm>
        <a:graphic>
          <a:graphicData uri="http://schemas.openxmlformats.org/drawingml/2006/chart">
            <c:chart xmlns:c="http://schemas.openxmlformats.org/drawingml/2006/chart" xmlns:r="http://schemas.openxmlformats.org/officeDocument/2006/relationships" r:id="rId2"/>
          </a:graphicData>
        </a:graphic>
      </p:graphicFrame>
      <p:grpSp>
        <p:nvGrpSpPr>
          <p:cNvPr id="11" name="Group 10"/>
          <p:cNvGrpSpPr/>
          <p:nvPr/>
        </p:nvGrpSpPr>
        <p:grpSpPr>
          <a:xfrm>
            <a:off x="4644424" y="2526733"/>
            <a:ext cx="4023313" cy="3354282"/>
            <a:chOff x="4644424" y="2526733"/>
            <a:chExt cx="4023313" cy="3354282"/>
          </a:xfrm>
        </p:grpSpPr>
        <p:sp>
          <p:nvSpPr>
            <p:cNvPr id="4" name="TextBox 3"/>
            <p:cNvSpPr txBox="1"/>
            <p:nvPr/>
          </p:nvSpPr>
          <p:spPr>
            <a:xfrm>
              <a:off x="5429552" y="5573238"/>
              <a:ext cx="3168844" cy="307777"/>
            </a:xfrm>
            <a:prstGeom prst="rect">
              <a:avLst/>
            </a:prstGeom>
            <a:noFill/>
          </p:spPr>
          <p:txBody>
            <a:bodyPr wrap="none" rtlCol="0">
              <a:spAutoFit/>
            </a:bodyPr>
            <a:lstStyle/>
            <a:p>
              <a:r>
                <a:rPr lang="en-US" sz="1400" dirty="0" smtClean="0"/>
                <a:t>Main effect of Language, F &lt; 1.0, not sig.</a:t>
              </a:r>
              <a:endParaRPr lang="en-US" sz="1400" dirty="0"/>
            </a:p>
          </p:txBody>
        </p:sp>
        <p:graphicFrame>
          <p:nvGraphicFramePr>
            <p:cNvPr id="10" name="Chart 9"/>
            <p:cNvGraphicFramePr>
              <a:graphicFrameLocks/>
            </p:cNvGraphicFramePr>
            <p:nvPr>
              <p:extLst>
                <p:ext uri="{D42A27DB-BD31-4B8C-83A1-F6EECF244321}">
                  <p14:modId xmlns:p14="http://schemas.microsoft.com/office/powerpoint/2010/main" val="90520793"/>
                </p:ext>
              </p:extLst>
            </p:nvPr>
          </p:nvGraphicFramePr>
          <p:xfrm>
            <a:off x="4644424" y="2526733"/>
            <a:ext cx="4023313" cy="2785378"/>
          </p:xfrm>
          <a:graphic>
            <a:graphicData uri="http://schemas.openxmlformats.org/drawingml/2006/chart">
              <c:chart xmlns:c="http://schemas.openxmlformats.org/drawingml/2006/chart" xmlns:r="http://schemas.openxmlformats.org/officeDocument/2006/relationships" r:id="rId3"/>
            </a:graphicData>
          </a:graphic>
        </p:graphicFrame>
      </p:grpSp>
    </p:spTree>
    <p:extLst>
      <p:ext uri="{BB962C8B-B14F-4D97-AF65-F5344CB8AC3E}">
        <p14:creationId xmlns:p14="http://schemas.microsoft.com/office/powerpoint/2010/main" val="3805741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Nominative case + nominative agreement</a:t>
            </a:r>
            <a:endParaRPr lang="en-US" sz="3200" dirty="0"/>
          </a:p>
        </p:txBody>
      </p:sp>
      <p:sp>
        <p:nvSpPr>
          <p:cNvPr id="3" name="Content Placeholder 2"/>
          <p:cNvSpPr>
            <a:spLocks noGrp="1"/>
          </p:cNvSpPr>
          <p:nvPr>
            <p:ph idx="1"/>
          </p:nvPr>
        </p:nvSpPr>
        <p:spPr/>
        <p:txBody>
          <a:bodyPr/>
          <a:lstStyle/>
          <a:p>
            <a:pPr marL="0" indent="0">
              <a:spcBef>
                <a:spcPts val="0"/>
              </a:spcBef>
              <a:buNone/>
            </a:pPr>
            <a:r>
              <a:rPr lang="en-US" b="1" dirty="0" smtClean="0"/>
              <a:t>Nominative case + nominative agreement </a:t>
            </a:r>
            <a:r>
              <a:rPr lang="en-US" dirty="0" smtClean="0"/>
              <a:t>– Italian</a:t>
            </a:r>
          </a:p>
          <a:p>
            <a:pPr marL="0" indent="0">
              <a:spcBef>
                <a:spcPts val="0"/>
              </a:spcBef>
              <a:buNone/>
            </a:pPr>
            <a:r>
              <a:rPr lang="en-US" dirty="0" smtClean="0"/>
              <a:t>(3) 	a. </a:t>
            </a:r>
            <a:r>
              <a:rPr lang="en-US" dirty="0" err="1" smtClean="0">
                <a:solidFill>
                  <a:srgbClr val="0000FF"/>
                </a:solidFill>
              </a:rPr>
              <a:t>Noi</a:t>
            </a:r>
            <a:r>
              <a:rPr lang="en-US" dirty="0"/>
              <a:t>	</a:t>
            </a:r>
            <a:r>
              <a:rPr lang="en-US" dirty="0" smtClean="0"/>
              <a:t>	</a:t>
            </a:r>
            <a:r>
              <a:rPr lang="en-US" dirty="0" err="1" smtClean="0">
                <a:solidFill>
                  <a:srgbClr val="0000FF"/>
                </a:solidFill>
              </a:rPr>
              <a:t>torneremo</a:t>
            </a:r>
            <a:r>
              <a:rPr lang="en-US" dirty="0"/>
              <a:t>	</a:t>
            </a:r>
            <a:r>
              <a:rPr lang="en-US" dirty="0" smtClean="0"/>
              <a:t>	</a:t>
            </a:r>
            <a:r>
              <a:rPr lang="en-US" dirty="0" err="1" smtClean="0"/>
              <a:t>dopo</a:t>
            </a:r>
            <a:r>
              <a:rPr lang="en-US" dirty="0" smtClean="0"/>
              <a:t>.</a:t>
            </a:r>
            <a:endParaRPr lang="en-US" dirty="0"/>
          </a:p>
          <a:p>
            <a:pPr marL="0" indent="0">
              <a:spcBef>
                <a:spcPts val="0"/>
              </a:spcBef>
              <a:buNone/>
            </a:pPr>
            <a:r>
              <a:rPr lang="en-US" dirty="0"/>
              <a:t>	</a:t>
            </a:r>
            <a:r>
              <a:rPr lang="en-US" dirty="0" smtClean="0"/>
              <a:t>    </a:t>
            </a:r>
            <a:r>
              <a:rPr lang="en-US" dirty="0" err="1" smtClean="0">
                <a:solidFill>
                  <a:srgbClr val="0000FF"/>
                </a:solidFill>
              </a:rPr>
              <a:t>we.NOM</a:t>
            </a:r>
            <a:r>
              <a:rPr lang="en-US" dirty="0"/>
              <a:t>	</a:t>
            </a:r>
            <a:r>
              <a:rPr lang="en-US" dirty="0" smtClean="0">
                <a:solidFill>
                  <a:srgbClr val="0000FF"/>
                </a:solidFill>
              </a:rPr>
              <a:t>return.FUT.1PL</a:t>
            </a:r>
            <a:r>
              <a:rPr lang="en-US" dirty="0"/>
              <a:t>		</a:t>
            </a:r>
            <a:r>
              <a:rPr lang="en-US" dirty="0" smtClean="0"/>
              <a:t>later</a:t>
            </a:r>
          </a:p>
          <a:p>
            <a:pPr marL="0" indent="0">
              <a:spcBef>
                <a:spcPts val="0"/>
              </a:spcBef>
              <a:buNone/>
            </a:pPr>
            <a:r>
              <a:rPr lang="en-US" dirty="0" smtClean="0"/>
              <a:t>	    ‘We will come back later.’</a:t>
            </a:r>
          </a:p>
          <a:p>
            <a:pPr marL="0" indent="0">
              <a:spcBef>
                <a:spcPts val="0"/>
              </a:spcBef>
              <a:buNone/>
            </a:pPr>
            <a:endParaRPr lang="en-US" dirty="0"/>
          </a:p>
          <a:p>
            <a:pPr marL="0" indent="0">
              <a:spcBef>
                <a:spcPts val="0"/>
              </a:spcBef>
              <a:buNone/>
            </a:pPr>
            <a:r>
              <a:rPr lang="en-US" dirty="0" smtClean="0"/>
              <a:t>	b. </a:t>
            </a:r>
            <a:r>
              <a:rPr lang="en-US" dirty="0" err="1" smtClean="0">
                <a:solidFill>
                  <a:srgbClr val="0000FF"/>
                </a:solidFill>
              </a:rPr>
              <a:t>Noi</a:t>
            </a:r>
            <a:r>
              <a:rPr lang="en-US" dirty="0" smtClean="0"/>
              <a:t>		</a:t>
            </a:r>
            <a:r>
              <a:rPr lang="en-US" dirty="0" smtClean="0">
                <a:solidFill>
                  <a:srgbClr val="FF0000"/>
                </a:solidFill>
              </a:rPr>
              <a:t>lo</a:t>
            </a:r>
            <a:r>
              <a:rPr lang="en-US" dirty="0" smtClean="0"/>
              <a:t> 	</a:t>
            </a:r>
            <a:r>
              <a:rPr lang="en-US" dirty="0" err="1" smtClean="0">
                <a:solidFill>
                  <a:srgbClr val="0000FF"/>
                </a:solidFill>
              </a:rPr>
              <a:t>faremo</a:t>
            </a:r>
            <a:endParaRPr lang="en-US" dirty="0" smtClean="0">
              <a:solidFill>
                <a:srgbClr val="0000FF"/>
              </a:solidFill>
            </a:endParaRPr>
          </a:p>
          <a:p>
            <a:pPr marL="0" indent="0">
              <a:spcBef>
                <a:spcPts val="0"/>
              </a:spcBef>
              <a:buNone/>
            </a:pPr>
            <a:r>
              <a:rPr lang="en-US" dirty="0"/>
              <a:t>	</a:t>
            </a:r>
            <a:r>
              <a:rPr lang="en-US" dirty="0" smtClean="0"/>
              <a:t>     </a:t>
            </a:r>
            <a:r>
              <a:rPr lang="en-US" dirty="0" err="1" smtClean="0">
                <a:solidFill>
                  <a:srgbClr val="0000FF"/>
                </a:solidFill>
              </a:rPr>
              <a:t>we.NOM</a:t>
            </a:r>
            <a:r>
              <a:rPr lang="en-US" dirty="0" smtClean="0"/>
              <a:t>	</a:t>
            </a:r>
            <a:r>
              <a:rPr lang="en-US" dirty="0" err="1" smtClean="0">
                <a:solidFill>
                  <a:srgbClr val="FF0000"/>
                </a:solidFill>
              </a:rPr>
              <a:t>it.ACC</a:t>
            </a:r>
            <a:r>
              <a:rPr lang="en-US" dirty="0" smtClean="0"/>
              <a:t>	</a:t>
            </a:r>
            <a:r>
              <a:rPr lang="en-US" dirty="0" smtClean="0">
                <a:solidFill>
                  <a:srgbClr val="0000FF"/>
                </a:solidFill>
              </a:rPr>
              <a:t>do.FUT.1PL</a:t>
            </a:r>
          </a:p>
          <a:p>
            <a:pPr marL="0" indent="0">
              <a:spcBef>
                <a:spcPts val="0"/>
              </a:spcBef>
              <a:buNone/>
            </a:pPr>
            <a:r>
              <a:rPr lang="en-US" dirty="0" smtClean="0"/>
              <a:t>	    ‘We will do it.’</a:t>
            </a:r>
            <a:endParaRPr lang="en-US" dirty="0"/>
          </a:p>
          <a:p>
            <a:pPr marL="0" indent="0">
              <a:spcBef>
                <a:spcPts val="0"/>
              </a:spcBef>
              <a:buNone/>
            </a:pPr>
            <a:r>
              <a:rPr lang="en-US" dirty="0" smtClean="0"/>
              <a:t>	</a:t>
            </a:r>
          </a:p>
          <a:p>
            <a:pPr>
              <a:spcBef>
                <a:spcPts val="0"/>
              </a:spcBef>
            </a:pPr>
            <a:r>
              <a:rPr lang="en-US" dirty="0" smtClean="0"/>
              <a:t>Case and agreement pattern together in many Indo-European languages.</a:t>
            </a:r>
            <a:endParaRPr lang="en-US" dirty="0"/>
          </a:p>
        </p:txBody>
      </p:sp>
      <p:sp>
        <p:nvSpPr>
          <p:cNvPr id="4" name="TextBox 3"/>
          <p:cNvSpPr txBox="1"/>
          <p:nvPr/>
        </p:nvSpPr>
        <p:spPr>
          <a:xfrm>
            <a:off x="6094781" y="2078162"/>
            <a:ext cx="2371418" cy="646331"/>
          </a:xfrm>
          <a:prstGeom prst="rect">
            <a:avLst/>
          </a:prstGeom>
          <a:noFill/>
        </p:spPr>
        <p:txBody>
          <a:bodyPr wrap="square" rtlCol="0">
            <a:spAutoFit/>
          </a:bodyPr>
          <a:lstStyle/>
          <a:p>
            <a:r>
              <a:rPr lang="en-US" dirty="0" smtClean="0"/>
              <a:t>	        	       </a:t>
            </a:r>
            <a:r>
              <a:rPr lang="en-US" dirty="0" smtClean="0">
                <a:solidFill>
                  <a:srgbClr val="0000FF"/>
                </a:solidFill>
              </a:rPr>
              <a:t>S</a:t>
            </a:r>
          </a:p>
          <a:p>
            <a:r>
              <a:rPr lang="en-US" dirty="0" smtClean="0"/>
              <a:t>		   </a:t>
            </a:r>
            <a:r>
              <a:rPr lang="en-US" dirty="0" smtClean="0">
                <a:solidFill>
                  <a:srgbClr val="0000FF"/>
                </a:solidFill>
              </a:rPr>
              <a:t>A	</a:t>
            </a:r>
            <a:r>
              <a:rPr lang="en-US" dirty="0" smtClean="0"/>
              <a:t>  </a:t>
            </a:r>
            <a:r>
              <a:rPr lang="en-US" dirty="0">
                <a:solidFill>
                  <a:srgbClr val="FF0000"/>
                </a:solidFill>
              </a:rPr>
              <a:t>O</a:t>
            </a:r>
          </a:p>
        </p:txBody>
      </p:sp>
      <p:sp>
        <p:nvSpPr>
          <p:cNvPr id="5" name="Donut 4"/>
          <p:cNvSpPr/>
          <p:nvPr/>
        </p:nvSpPr>
        <p:spPr>
          <a:xfrm rot="18663958">
            <a:off x="7044383" y="2264593"/>
            <a:ext cx="678034" cy="295918"/>
          </a:xfrm>
          <a:prstGeom prst="donut">
            <a:avLst>
              <a:gd name="adj" fmla="val 2608"/>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6" name="Donut 5"/>
          <p:cNvSpPr/>
          <p:nvPr/>
        </p:nvSpPr>
        <p:spPr>
          <a:xfrm rot="19971921">
            <a:off x="7576641" y="2385149"/>
            <a:ext cx="355748" cy="354249"/>
          </a:xfrm>
          <a:prstGeom prst="donut">
            <a:avLst>
              <a:gd name="adj" fmla="val 2608"/>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7" name="Slide Number Placeholder 6"/>
          <p:cNvSpPr>
            <a:spLocks noGrp="1"/>
          </p:cNvSpPr>
          <p:nvPr>
            <p:ph type="sldNum" sz="quarter" idx="12"/>
          </p:nvPr>
        </p:nvSpPr>
        <p:spPr/>
        <p:txBody>
          <a:bodyPr/>
          <a:lstStyle/>
          <a:p>
            <a:fld id="{30388262-007A-824A-8D5B-8983A3836749}" type="slidenum">
              <a:rPr lang="en-US" smtClean="0"/>
              <a:t>4</a:t>
            </a:fld>
            <a:endParaRPr lang="en-US"/>
          </a:p>
        </p:txBody>
      </p:sp>
    </p:spTree>
    <p:extLst>
      <p:ext uri="{BB962C8B-B14F-4D97-AF65-F5344CB8AC3E}">
        <p14:creationId xmlns:p14="http://schemas.microsoft.com/office/powerpoint/2010/main" val="404438543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27726" y="1678914"/>
            <a:ext cx="3422857" cy="646331"/>
          </a:xfrm>
          <a:prstGeom prst="rect">
            <a:avLst/>
          </a:prstGeom>
          <a:noFill/>
        </p:spPr>
        <p:txBody>
          <a:bodyPr wrap="none" rtlCol="0">
            <a:spAutoFit/>
          </a:bodyPr>
          <a:lstStyle/>
          <a:p>
            <a:r>
              <a:rPr lang="en-US" dirty="0" err="1"/>
              <a:t>ku</a:t>
            </a:r>
            <a:r>
              <a:rPr lang="en-US" dirty="0"/>
              <a:t>-banker pa-</a:t>
            </a:r>
            <a:r>
              <a:rPr lang="en-US" dirty="0">
                <a:solidFill>
                  <a:srgbClr val="FF0000"/>
                </a:solidFill>
              </a:rPr>
              <a:t>accounts</a:t>
            </a:r>
            <a:r>
              <a:rPr lang="en-US" dirty="0"/>
              <a:t> activated-</a:t>
            </a:r>
            <a:r>
              <a:rPr lang="en-US" dirty="0" err="1">
                <a:solidFill>
                  <a:srgbClr val="FF0000"/>
                </a:solidFill>
              </a:rPr>
              <a:t>i</a:t>
            </a:r>
            <a:endParaRPr lang="en-US" dirty="0">
              <a:solidFill>
                <a:srgbClr val="FF0000"/>
              </a:solidFill>
            </a:endParaRPr>
          </a:p>
          <a:p>
            <a:endParaRPr lang="en-US" dirty="0"/>
          </a:p>
        </p:txBody>
      </p:sp>
      <p:sp>
        <p:nvSpPr>
          <p:cNvPr id="7" name="TextBox 6"/>
          <p:cNvSpPr txBox="1"/>
          <p:nvPr/>
        </p:nvSpPr>
        <p:spPr>
          <a:xfrm>
            <a:off x="525538" y="4574691"/>
            <a:ext cx="3595193" cy="369332"/>
          </a:xfrm>
          <a:prstGeom prst="rect">
            <a:avLst/>
          </a:prstGeom>
          <a:noFill/>
        </p:spPr>
        <p:txBody>
          <a:bodyPr wrap="none" rtlCol="0">
            <a:spAutoFit/>
          </a:bodyPr>
          <a:lstStyle/>
          <a:p>
            <a:r>
              <a:rPr lang="en-US" dirty="0"/>
              <a:t>p</a:t>
            </a:r>
            <a:r>
              <a:rPr lang="en-US" dirty="0" smtClean="0"/>
              <a:t>a/</a:t>
            </a:r>
            <a:r>
              <a:rPr lang="en-US" dirty="0" err="1" smtClean="0"/>
              <a:t>ku</a:t>
            </a:r>
            <a:r>
              <a:rPr lang="en-US" dirty="0" smtClean="0"/>
              <a:t>-</a:t>
            </a:r>
            <a:r>
              <a:rPr lang="en-US" dirty="0">
                <a:solidFill>
                  <a:srgbClr val="FF0000"/>
                </a:solidFill>
              </a:rPr>
              <a:t>girls</a:t>
            </a:r>
            <a:r>
              <a:rPr lang="en-US" dirty="0"/>
              <a:t> ne-playground laughed</a:t>
            </a:r>
            <a:r>
              <a:rPr lang="en-US" dirty="0">
                <a:solidFill>
                  <a:srgbClr val="FF0000"/>
                </a:solidFill>
              </a:rPr>
              <a:t>-</a:t>
            </a:r>
            <a:r>
              <a:rPr lang="en-US" dirty="0" err="1" smtClean="0">
                <a:solidFill>
                  <a:srgbClr val="FF0000"/>
                </a:solidFill>
              </a:rPr>
              <a:t>i</a:t>
            </a:r>
            <a:endParaRPr lang="en-US" dirty="0">
              <a:solidFill>
                <a:srgbClr val="FF0000"/>
              </a:solidFill>
            </a:endParaRPr>
          </a:p>
        </p:txBody>
      </p:sp>
      <p:graphicFrame>
        <p:nvGraphicFramePr>
          <p:cNvPr id="8" name="Chart 7"/>
          <p:cNvGraphicFramePr>
            <a:graphicFrameLocks/>
          </p:cNvGraphicFramePr>
          <p:nvPr>
            <p:extLst>
              <p:ext uri="{D42A27DB-BD31-4B8C-83A1-F6EECF244321}">
                <p14:modId xmlns:p14="http://schemas.microsoft.com/office/powerpoint/2010/main" val="104558800"/>
              </p:ext>
            </p:extLst>
          </p:nvPr>
        </p:nvGraphicFramePr>
        <p:xfrm>
          <a:off x="4120731" y="307314"/>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3814108164"/>
              </p:ext>
            </p:extLst>
          </p:nvPr>
        </p:nvGraphicFramePr>
        <p:xfrm>
          <a:off x="4050583" y="3203091"/>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fld id="{30388262-007A-824A-8D5B-8983A3836749}" type="slidenum">
              <a:rPr lang="en-US" smtClean="0"/>
              <a:t>40</a:t>
            </a:fld>
            <a:endParaRPr lang="en-US"/>
          </a:p>
        </p:txBody>
      </p:sp>
      <p:sp>
        <p:nvSpPr>
          <p:cNvPr id="3" name="TextBox 2"/>
          <p:cNvSpPr txBox="1"/>
          <p:nvPr/>
        </p:nvSpPr>
        <p:spPr>
          <a:xfrm>
            <a:off x="627726" y="400136"/>
            <a:ext cx="1569660" cy="369332"/>
          </a:xfrm>
          <a:prstGeom prst="rect">
            <a:avLst/>
          </a:prstGeom>
          <a:noFill/>
        </p:spPr>
        <p:txBody>
          <a:bodyPr wrap="none" rtlCol="0">
            <a:spAutoFit/>
          </a:bodyPr>
          <a:lstStyle/>
          <a:p>
            <a:r>
              <a:rPr lang="en-US" b="1" dirty="0" smtClean="0"/>
              <a:t>Unaware only</a:t>
            </a:r>
            <a:endParaRPr lang="en-US" b="1" dirty="0"/>
          </a:p>
        </p:txBody>
      </p:sp>
    </p:spTree>
    <p:extLst>
      <p:ext uri="{BB962C8B-B14F-4D97-AF65-F5344CB8AC3E}">
        <p14:creationId xmlns:p14="http://schemas.microsoft.com/office/powerpoint/2010/main" val="185230959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 2</a:t>
            </a:r>
            <a:br>
              <a:rPr lang="en-US" dirty="0" smtClean="0"/>
            </a:br>
            <a:endParaRPr lang="en-US" dirty="0"/>
          </a:p>
        </p:txBody>
      </p:sp>
      <p:sp>
        <p:nvSpPr>
          <p:cNvPr id="3" name="TextBox 2"/>
          <p:cNvSpPr txBox="1"/>
          <p:nvPr/>
        </p:nvSpPr>
        <p:spPr>
          <a:xfrm>
            <a:off x="779463" y="2248285"/>
            <a:ext cx="7583488" cy="830997"/>
          </a:xfrm>
          <a:prstGeom prst="rect">
            <a:avLst/>
          </a:prstGeom>
          <a:noFill/>
        </p:spPr>
        <p:txBody>
          <a:bodyPr wrap="square" rtlCol="0">
            <a:spAutoFit/>
          </a:bodyPr>
          <a:lstStyle/>
          <a:p>
            <a:r>
              <a:rPr lang="en-US" sz="2400" dirty="0"/>
              <a:t>Procedure: Short-term and medium-term memory task with rule search</a:t>
            </a:r>
          </a:p>
        </p:txBody>
      </p:sp>
      <p:sp>
        <p:nvSpPr>
          <p:cNvPr id="4" name="TextBox 3"/>
          <p:cNvSpPr txBox="1"/>
          <p:nvPr/>
        </p:nvSpPr>
        <p:spPr>
          <a:xfrm>
            <a:off x="370711" y="3303766"/>
            <a:ext cx="8631991" cy="400110"/>
          </a:xfrm>
          <a:prstGeom prst="rect">
            <a:avLst/>
          </a:prstGeom>
          <a:noFill/>
        </p:spPr>
        <p:txBody>
          <a:bodyPr wrap="none" rtlCol="0">
            <a:spAutoFit/>
          </a:bodyPr>
          <a:lstStyle/>
          <a:p>
            <a:r>
              <a:rPr lang="en-US" sz="2000" dirty="0" smtClean="0"/>
              <a:t>Instruction: As you do the memory task, try to work out how the language works</a:t>
            </a:r>
            <a:endParaRPr lang="en-US" sz="2000" dirty="0"/>
          </a:p>
        </p:txBody>
      </p:sp>
      <p:sp>
        <p:nvSpPr>
          <p:cNvPr id="5" name="TextBox 4"/>
          <p:cNvSpPr txBox="1"/>
          <p:nvPr/>
        </p:nvSpPr>
        <p:spPr>
          <a:xfrm>
            <a:off x="481743" y="3912600"/>
            <a:ext cx="5945082" cy="2246769"/>
          </a:xfrm>
          <a:prstGeom prst="rect">
            <a:avLst/>
          </a:prstGeom>
          <a:noFill/>
        </p:spPr>
        <p:txBody>
          <a:bodyPr wrap="none" rtlCol="0">
            <a:spAutoFit/>
          </a:bodyPr>
          <a:lstStyle/>
          <a:p>
            <a:r>
              <a:rPr lang="en-US" sz="2000" dirty="0" smtClean="0"/>
              <a:t>Blocks 1 – 4: Short-term recall task (as in Experiment 1)</a:t>
            </a:r>
          </a:p>
          <a:p>
            <a:r>
              <a:rPr lang="en-US" sz="2000" dirty="0" smtClean="0"/>
              <a:t>Blocks 5 – 8: Medium term recall, i.e.</a:t>
            </a:r>
          </a:p>
          <a:p>
            <a:endParaRPr lang="en-US" sz="2000" dirty="0"/>
          </a:p>
          <a:p>
            <a:r>
              <a:rPr lang="en-US" sz="2000" dirty="0" smtClean="0"/>
              <a:t>Sentence 1 presentation</a:t>
            </a:r>
          </a:p>
          <a:p>
            <a:r>
              <a:rPr lang="en-US" sz="2000" dirty="0" smtClean="0"/>
              <a:t>Sentence 2 presentation</a:t>
            </a:r>
          </a:p>
          <a:p>
            <a:r>
              <a:rPr lang="en-US" sz="2000" dirty="0" smtClean="0"/>
              <a:t>Sentence 1 case marker and inflection recall</a:t>
            </a:r>
          </a:p>
          <a:p>
            <a:r>
              <a:rPr lang="en-US" sz="2000" dirty="0" smtClean="0"/>
              <a:t>Sentence 2 </a:t>
            </a:r>
            <a:r>
              <a:rPr lang="en-US" sz="2000" dirty="0"/>
              <a:t>case marker and inflection recall</a:t>
            </a:r>
          </a:p>
        </p:txBody>
      </p:sp>
      <p:sp>
        <p:nvSpPr>
          <p:cNvPr id="6" name="Slide Number Placeholder 5"/>
          <p:cNvSpPr>
            <a:spLocks noGrp="1"/>
          </p:cNvSpPr>
          <p:nvPr>
            <p:ph type="sldNum" sz="quarter" idx="12"/>
          </p:nvPr>
        </p:nvSpPr>
        <p:spPr/>
        <p:txBody>
          <a:bodyPr/>
          <a:lstStyle/>
          <a:p>
            <a:fld id="{30388262-007A-824A-8D5B-8983A3836749}" type="slidenum">
              <a:rPr lang="en-US" smtClean="0"/>
              <a:t>41</a:t>
            </a:fld>
            <a:endParaRPr lang="en-US"/>
          </a:p>
        </p:txBody>
      </p:sp>
    </p:spTree>
    <p:extLst>
      <p:ext uri="{BB962C8B-B14F-4D97-AF65-F5344CB8AC3E}">
        <p14:creationId xmlns:p14="http://schemas.microsoft.com/office/powerpoint/2010/main" val="130093279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Experiment 2</a:t>
            </a:r>
            <a:br>
              <a:rPr lang="en-US" dirty="0" smtClean="0"/>
            </a:br>
            <a:endParaRPr lang="en-US" dirty="0"/>
          </a:p>
        </p:txBody>
      </p:sp>
      <p:sp>
        <p:nvSpPr>
          <p:cNvPr id="3" name="TextBox 2"/>
          <p:cNvSpPr txBox="1"/>
          <p:nvPr/>
        </p:nvSpPr>
        <p:spPr>
          <a:xfrm>
            <a:off x="779463" y="2248285"/>
            <a:ext cx="7583488" cy="3416320"/>
          </a:xfrm>
          <a:prstGeom prst="rect">
            <a:avLst/>
          </a:prstGeom>
          <a:noFill/>
        </p:spPr>
        <p:txBody>
          <a:bodyPr wrap="square" rtlCol="0">
            <a:spAutoFit/>
          </a:bodyPr>
          <a:lstStyle/>
          <a:p>
            <a:r>
              <a:rPr lang="en-US" sz="2400" dirty="0" smtClean="0"/>
              <a:t>Participants:</a:t>
            </a:r>
          </a:p>
          <a:p>
            <a:endParaRPr lang="en-US" sz="2400" dirty="0" smtClean="0"/>
          </a:p>
          <a:p>
            <a:r>
              <a:rPr lang="en-US" sz="2400" dirty="0" smtClean="0"/>
              <a:t>ERG-ERG language, n = 15</a:t>
            </a:r>
          </a:p>
          <a:p>
            <a:endParaRPr lang="en-US" sz="2400" dirty="0"/>
          </a:p>
          <a:p>
            <a:r>
              <a:rPr lang="en-US" sz="2400" dirty="0" smtClean="0"/>
              <a:t>NOM-ERG language, n = 16</a:t>
            </a:r>
          </a:p>
          <a:p>
            <a:endParaRPr lang="en-US" sz="2400" dirty="0"/>
          </a:p>
          <a:p>
            <a:r>
              <a:rPr lang="en-US" sz="2400" dirty="0" smtClean="0"/>
              <a:t>Drawn from MML and English faculties (no linguists)</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42</a:t>
            </a:fld>
            <a:endParaRPr lang="en-US"/>
          </a:p>
        </p:txBody>
      </p:sp>
    </p:spTree>
    <p:extLst>
      <p:ext uri="{BB962C8B-B14F-4D97-AF65-F5344CB8AC3E}">
        <p14:creationId xmlns:p14="http://schemas.microsoft.com/office/powerpoint/2010/main" val="157864335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2 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473664728"/>
              </p:ext>
            </p:extLst>
          </p:nvPr>
        </p:nvGraphicFramePr>
        <p:xfrm>
          <a:off x="1479550" y="1769411"/>
          <a:ext cx="6184900" cy="37528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56923" y="6102489"/>
            <a:ext cx="5954236" cy="369332"/>
          </a:xfrm>
          <a:prstGeom prst="rect">
            <a:avLst/>
          </a:prstGeom>
          <a:noFill/>
        </p:spPr>
        <p:txBody>
          <a:bodyPr wrap="none" rtlCol="0">
            <a:spAutoFit/>
          </a:bodyPr>
          <a:lstStyle/>
          <a:p>
            <a:r>
              <a:rPr lang="en-US" dirty="0" smtClean="0"/>
              <a:t>Main effect of Language over B2 – B4, F(1,29) = 5.59, p &lt; 0.05</a:t>
            </a:r>
            <a:endParaRPr lang="en-US" dirty="0"/>
          </a:p>
        </p:txBody>
      </p:sp>
      <p:cxnSp>
        <p:nvCxnSpPr>
          <p:cNvPr id="6" name="Straight Arrow Connector 5"/>
          <p:cNvCxnSpPr/>
          <p:nvPr/>
        </p:nvCxnSpPr>
        <p:spPr>
          <a:xfrm>
            <a:off x="2613093" y="5522261"/>
            <a:ext cx="1562016"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4455213" y="5526003"/>
            <a:ext cx="1603075"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391410" y="5526003"/>
            <a:ext cx="1783699" cy="369332"/>
          </a:xfrm>
          <a:prstGeom prst="rect">
            <a:avLst/>
          </a:prstGeom>
          <a:noFill/>
        </p:spPr>
        <p:txBody>
          <a:bodyPr wrap="none" rtlCol="0">
            <a:spAutoFit/>
          </a:bodyPr>
          <a:lstStyle/>
          <a:p>
            <a:r>
              <a:rPr lang="en-US" dirty="0" smtClean="0"/>
              <a:t>Immediate recall</a:t>
            </a:r>
            <a:endParaRPr lang="en-US" dirty="0"/>
          </a:p>
        </p:txBody>
      </p:sp>
      <p:sp>
        <p:nvSpPr>
          <p:cNvPr id="11" name="TextBox 10"/>
          <p:cNvSpPr txBox="1"/>
          <p:nvPr/>
        </p:nvSpPr>
        <p:spPr>
          <a:xfrm>
            <a:off x="4572000" y="5526003"/>
            <a:ext cx="1498652" cy="369332"/>
          </a:xfrm>
          <a:prstGeom prst="rect">
            <a:avLst/>
          </a:prstGeom>
          <a:noFill/>
        </p:spPr>
        <p:txBody>
          <a:bodyPr wrap="none" rtlCol="0">
            <a:spAutoFit/>
          </a:bodyPr>
          <a:lstStyle/>
          <a:p>
            <a:r>
              <a:rPr lang="en-US" dirty="0"/>
              <a:t>d</a:t>
            </a:r>
            <a:r>
              <a:rPr lang="en-US" dirty="0" smtClean="0"/>
              <a:t>elayed recall</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43</a:t>
            </a:fld>
            <a:endParaRPr lang="en-US"/>
          </a:p>
        </p:txBody>
      </p:sp>
    </p:spTree>
    <p:extLst>
      <p:ext uri="{BB962C8B-B14F-4D97-AF65-F5344CB8AC3E}">
        <p14:creationId xmlns:p14="http://schemas.microsoft.com/office/powerpoint/2010/main" val="207695342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27274631"/>
              </p:ext>
            </p:extLst>
          </p:nvPr>
        </p:nvGraphicFramePr>
        <p:xfrm>
          <a:off x="2286000" y="276291"/>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725055011"/>
              </p:ext>
            </p:extLst>
          </p:nvPr>
        </p:nvGraphicFramePr>
        <p:xfrm>
          <a:off x="2286000" y="3210742"/>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fld id="{30388262-007A-824A-8D5B-8983A3836749}" type="slidenum">
              <a:rPr lang="en-US" smtClean="0"/>
              <a:t>44</a:t>
            </a:fld>
            <a:endParaRPr lang="en-US"/>
          </a:p>
        </p:txBody>
      </p:sp>
    </p:spTree>
    <p:extLst>
      <p:ext uri="{BB962C8B-B14F-4D97-AF65-F5344CB8AC3E}">
        <p14:creationId xmlns:p14="http://schemas.microsoft.com/office/powerpoint/2010/main" val="109005504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Post-test procedure</a:t>
            </a:r>
            <a:endParaRPr lang="en-US" dirty="0"/>
          </a:p>
        </p:txBody>
      </p:sp>
      <p:sp>
        <p:nvSpPr>
          <p:cNvPr id="3" name="Slide Number Placeholder 2"/>
          <p:cNvSpPr>
            <a:spLocks noGrp="1"/>
          </p:cNvSpPr>
          <p:nvPr>
            <p:ph type="sldNum" sz="quarter" idx="12"/>
          </p:nvPr>
        </p:nvSpPr>
        <p:spPr/>
        <p:txBody>
          <a:bodyPr/>
          <a:lstStyle/>
          <a:p>
            <a:fld id="{30388262-007A-824A-8D5B-8983A3836749}" type="slidenum">
              <a:rPr lang="en-US" smtClean="0"/>
              <a:t>45</a:t>
            </a:fld>
            <a:endParaRPr lang="en-US"/>
          </a:p>
        </p:txBody>
      </p:sp>
    </p:spTree>
    <p:extLst>
      <p:ext uri="{BB962C8B-B14F-4D97-AF65-F5344CB8AC3E}">
        <p14:creationId xmlns:p14="http://schemas.microsoft.com/office/powerpoint/2010/main" val="33000667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1061" y="3198168"/>
            <a:ext cx="4621878" cy="461665"/>
          </a:xfrm>
          <a:prstGeom prst="rect">
            <a:avLst/>
          </a:prstGeom>
          <a:noFill/>
        </p:spPr>
        <p:txBody>
          <a:bodyPr wrap="none" rtlCol="0">
            <a:spAutoFit/>
          </a:bodyPr>
          <a:lstStyle/>
          <a:p>
            <a:r>
              <a:rPr lang="en-US" sz="2400" dirty="0" smtClean="0"/>
              <a:t>The mechanic repaired the engines</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46</a:t>
            </a:fld>
            <a:endParaRPr lang="en-US"/>
          </a:p>
        </p:txBody>
      </p:sp>
    </p:spTree>
    <p:extLst>
      <p:ext uri="{BB962C8B-B14F-4D97-AF65-F5344CB8AC3E}">
        <p14:creationId xmlns:p14="http://schemas.microsoft.com/office/powerpoint/2010/main" val="103166269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513305" cy="461665"/>
          </a:xfrm>
          <a:prstGeom prst="rect">
            <a:avLst/>
          </a:prstGeom>
          <a:noFill/>
        </p:spPr>
        <p:txBody>
          <a:bodyPr wrap="none" rtlCol="0">
            <a:spAutoFit/>
          </a:bodyPr>
          <a:lstStyle/>
          <a:p>
            <a:r>
              <a:rPr lang="en-US" sz="2400" dirty="0" smtClean="0"/>
              <a:t>-mechanic</a:t>
            </a:r>
            <a:endParaRPr lang="en-US" sz="2400" dirty="0"/>
          </a:p>
        </p:txBody>
      </p:sp>
      <p:sp>
        <p:nvSpPr>
          <p:cNvPr id="3" name="TextBox 2"/>
          <p:cNvSpPr txBox="1"/>
          <p:nvPr/>
        </p:nvSpPr>
        <p:spPr>
          <a:xfrm>
            <a:off x="1780990" y="4919949"/>
            <a:ext cx="6277262" cy="461665"/>
          </a:xfrm>
          <a:prstGeom prst="rect">
            <a:avLst/>
          </a:prstGeom>
          <a:noFill/>
        </p:spPr>
        <p:txBody>
          <a:bodyPr wrap="square" rtlCol="0">
            <a:spAutoFit/>
          </a:bodyPr>
          <a:lstStyle/>
          <a:p>
            <a:r>
              <a:rPr lang="en-US" sz="2400" dirty="0" err="1" smtClean="0"/>
              <a:t>ku</a:t>
            </a:r>
            <a:r>
              <a:rPr lang="en-US" sz="2400" dirty="0" smtClean="0"/>
              <a:t>                                    ne                                    pa</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47</a:t>
            </a:fld>
            <a:endParaRPr lang="en-US"/>
          </a:p>
        </p:txBody>
      </p:sp>
    </p:spTree>
    <p:extLst>
      <p:ext uri="{BB962C8B-B14F-4D97-AF65-F5344CB8AC3E}">
        <p14:creationId xmlns:p14="http://schemas.microsoft.com/office/powerpoint/2010/main" val="54493855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277062" cy="461665"/>
          </a:xfrm>
          <a:prstGeom prst="rect">
            <a:avLst/>
          </a:prstGeom>
          <a:noFill/>
        </p:spPr>
        <p:txBody>
          <a:bodyPr wrap="none" rtlCol="0">
            <a:spAutoFit/>
          </a:bodyPr>
          <a:lstStyle/>
          <a:p>
            <a:r>
              <a:rPr lang="en-US" sz="2400" dirty="0" smtClean="0"/>
              <a:t>-engines</a:t>
            </a:r>
            <a:endParaRPr lang="en-US" sz="2400" dirty="0"/>
          </a:p>
        </p:txBody>
      </p:sp>
      <p:sp>
        <p:nvSpPr>
          <p:cNvPr id="3" name="TextBox 2"/>
          <p:cNvSpPr txBox="1"/>
          <p:nvPr/>
        </p:nvSpPr>
        <p:spPr>
          <a:xfrm>
            <a:off x="1780990" y="4919949"/>
            <a:ext cx="6277262" cy="461665"/>
          </a:xfrm>
          <a:prstGeom prst="rect">
            <a:avLst/>
          </a:prstGeom>
          <a:noFill/>
        </p:spPr>
        <p:txBody>
          <a:bodyPr wrap="square" rtlCol="0">
            <a:spAutoFit/>
          </a:bodyPr>
          <a:lstStyle/>
          <a:p>
            <a:r>
              <a:rPr lang="en-US" sz="2400" dirty="0" err="1" smtClean="0"/>
              <a:t>ku</a:t>
            </a:r>
            <a:r>
              <a:rPr lang="en-US" sz="2400" dirty="0" smtClean="0"/>
              <a:t>                                    ne                                    pa</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48</a:t>
            </a:fld>
            <a:endParaRPr lang="en-US"/>
          </a:p>
        </p:txBody>
      </p:sp>
    </p:spTree>
    <p:extLst>
      <p:ext uri="{BB962C8B-B14F-4D97-AF65-F5344CB8AC3E}">
        <p14:creationId xmlns:p14="http://schemas.microsoft.com/office/powerpoint/2010/main" val="381094634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1159" y="3198168"/>
            <a:ext cx="1349799" cy="461665"/>
          </a:xfrm>
          <a:prstGeom prst="rect">
            <a:avLst/>
          </a:prstGeom>
          <a:noFill/>
        </p:spPr>
        <p:txBody>
          <a:bodyPr wrap="none" rtlCol="0">
            <a:spAutoFit/>
          </a:bodyPr>
          <a:lstStyle/>
          <a:p>
            <a:r>
              <a:rPr lang="en-US" sz="2400" dirty="0" smtClean="0"/>
              <a:t>repaired-</a:t>
            </a:r>
            <a:endParaRPr lang="en-US" sz="2400" dirty="0"/>
          </a:p>
        </p:txBody>
      </p:sp>
      <p:sp>
        <p:nvSpPr>
          <p:cNvPr id="3" name="TextBox 2"/>
          <p:cNvSpPr txBox="1"/>
          <p:nvPr/>
        </p:nvSpPr>
        <p:spPr>
          <a:xfrm>
            <a:off x="2306529" y="4919948"/>
            <a:ext cx="6277262" cy="461665"/>
          </a:xfrm>
          <a:prstGeom prst="rect">
            <a:avLst/>
          </a:prstGeom>
          <a:noFill/>
        </p:spPr>
        <p:txBody>
          <a:bodyPr wrap="square" rtlCol="0">
            <a:spAutoFit/>
          </a:bodyPr>
          <a:lstStyle/>
          <a:p>
            <a:r>
              <a:rPr lang="en-US" sz="2400" dirty="0" smtClean="0"/>
              <a:t>-o                                                               -</a:t>
            </a:r>
            <a:r>
              <a:rPr lang="en-US" sz="2400" dirty="0" err="1" smtClean="0"/>
              <a:t>i</a:t>
            </a:r>
            <a:endParaRPr lang="en-US" sz="2400" dirty="0"/>
          </a:p>
        </p:txBody>
      </p:sp>
      <p:sp>
        <p:nvSpPr>
          <p:cNvPr id="4" name="Slide Number Placeholder 3"/>
          <p:cNvSpPr>
            <a:spLocks noGrp="1"/>
          </p:cNvSpPr>
          <p:nvPr>
            <p:ph type="sldNum" sz="quarter" idx="12"/>
          </p:nvPr>
        </p:nvSpPr>
        <p:spPr/>
        <p:txBody>
          <a:bodyPr/>
          <a:lstStyle/>
          <a:p>
            <a:fld id="{30388262-007A-824A-8D5B-8983A3836749}" type="slidenum">
              <a:rPr lang="en-US" smtClean="0"/>
              <a:t>49</a:t>
            </a:fld>
            <a:endParaRPr lang="en-US"/>
          </a:p>
        </p:txBody>
      </p:sp>
    </p:spTree>
    <p:extLst>
      <p:ext uri="{BB962C8B-B14F-4D97-AF65-F5344CB8AC3E}">
        <p14:creationId xmlns:p14="http://schemas.microsoft.com/office/powerpoint/2010/main" val="38238493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Ergative case + ergative agreement</a:t>
            </a:r>
            <a:endParaRPr lang="en-US" dirty="0"/>
          </a:p>
        </p:txBody>
      </p:sp>
      <p:sp>
        <p:nvSpPr>
          <p:cNvPr id="3" name="Content Placeholder 2"/>
          <p:cNvSpPr>
            <a:spLocks noGrp="1"/>
          </p:cNvSpPr>
          <p:nvPr>
            <p:ph idx="1"/>
          </p:nvPr>
        </p:nvSpPr>
        <p:spPr>
          <a:xfrm>
            <a:off x="779463" y="1949824"/>
            <a:ext cx="8125490" cy="4430050"/>
          </a:xfrm>
        </p:spPr>
        <p:txBody>
          <a:bodyPr>
            <a:normAutofit fontScale="92500" lnSpcReduction="10000"/>
          </a:bodyPr>
          <a:lstStyle/>
          <a:p>
            <a:r>
              <a:rPr lang="en-US" dirty="0" smtClean="0"/>
              <a:t>This is true also in many languages with ergative case. </a:t>
            </a:r>
          </a:p>
          <a:p>
            <a:r>
              <a:rPr lang="en-US" dirty="0" smtClean="0"/>
              <a:t>In Hindi, the verb agrees with </a:t>
            </a:r>
            <a:r>
              <a:rPr lang="en-US" dirty="0" err="1" smtClean="0"/>
              <a:t>absolutive</a:t>
            </a:r>
            <a:r>
              <a:rPr lang="en-US" dirty="0" smtClean="0"/>
              <a:t> arguments in perfective aspects.</a:t>
            </a:r>
          </a:p>
          <a:p>
            <a:pPr marL="0" indent="0">
              <a:buNone/>
            </a:pPr>
            <a:r>
              <a:rPr lang="en-US" b="1" dirty="0" smtClean="0"/>
              <a:t>Ergative case + ergative </a:t>
            </a:r>
            <a:r>
              <a:rPr lang="en-US" b="1" dirty="0" err="1" smtClean="0"/>
              <a:t>agreeement</a:t>
            </a:r>
            <a:r>
              <a:rPr lang="en-US" dirty="0" smtClean="0"/>
              <a:t>- Hindi (perfective)</a:t>
            </a:r>
          </a:p>
          <a:p>
            <a:pPr marL="0" indent="0">
              <a:spcBef>
                <a:spcPts val="0"/>
              </a:spcBef>
              <a:buNone/>
            </a:pPr>
            <a:r>
              <a:rPr lang="en-US" dirty="0" smtClean="0"/>
              <a:t>(4) </a:t>
            </a:r>
            <a:r>
              <a:rPr lang="en-US" dirty="0"/>
              <a:t>	</a:t>
            </a:r>
            <a:r>
              <a:rPr lang="en-US" dirty="0" smtClean="0"/>
              <a:t>a. </a:t>
            </a:r>
            <a:r>
              <a:rPr lang="en-US" dirty="0" err="1">
                <a:solidFill>
                  <a:srgbClr val="0000FF"/>
                </a:solidFill>
              </a:rPr>
              <a:t>ciRyaa</a:t>
            </a:r>
            <a:r>
              <a:rPr lang="en-US" dirty="0">
                <a:solidFill>
                  <a:srgbClr val="0000FF"/>
                </a:solidFill>
              </a:rPr>
              <a:t> </a:t>
            </a:r>
            <a:r>
              <a:rPr lang="en-US" dirty="0"/>
              <a:t>	</a:t>
            </a:r>
            <a:r>
              <a:rPr lang="en-US" dirty="0" err="1">
                <a:solidFill>
                  <a:srgbClr val="0000FF"/>
                </a:solidFill>
              </a:rPr>
              <a:t>uR</a:t>
            </a:r>
            <a:r>
              <a:rPr lang="en-US" dirty="0">
                <a:solidFill>
                  <a:srgbClr val="0000FF"/>
                </a:solidFill>
              </a:rPr>
              <a:t>-ii </a:t>
            </a:r>
          </a:p>
          <a:p>
            <a:pPr marL="0" indent="0">
              <a:spcBef>
                <a:spcPts val="0"/>
              </a:spcBef>
              <a:buNone/>
            </a:pPr>
            <a:r>
              <a:rPr lang="en-US" dirty="0"/>
              <a:t>	     </a:t>
            </a:r>
            <a:r>
              <a:rPr lang="en-US" dirty="0" err="1" smtClean="0">
                <a:solidFill>
                  <a:srgbClr val="0000FF"/>
                </a:solidFill>
              </a:rPr>
              <a:t>bird.F.SG.ABS</a:t>
            </a:r>
            <a:r>
              <a:rPr lang="en-US" dirty="0" smtClean="0">
                <a:solidFill>
                  <a:srgbClr val="0000FF"/>
                </a:solidFill>
              </a:rPr>
              <a:t> </a:t>
            </a:r>
            <a:r>
              <a:rPr lang="en-US" dirty="0">
                <a:solidFill>
                  <a:srgbClr val="0000FF"/>
                </a:solidFill>
              </a:rPr>
              <a:t>	fly-</a:t>
            </a:r>
            <a:r>
              <a:rPr lang="en-US" dirty="0" err="1" smtClean="0">
                <a:solidFill>
                  <a:srgbClr val="0000FF"/>
                </a:solidFill>
              </a:rPr>
              <a:t>Perf.F.SG</a:t>
            </a:r>
            <a:r>
              <a:rPr lang="en-US" dirty="0" smtClean="0">
                <a:solidFill>
                  <a:srgbClr val="0000FF"/>
                </a:solidFill>
              </a:rPr>
              <a:t> </a:t>
            </a:r>
            <a:endParaRPr lang="en-US" dirty="0">
              <a:solidFill>
                <a:srgbClr val="0000FF"/>
              </a:solidFill>
            </a:endParaRPr>
          </a:p>
          <a:p>
            <a:pPr marL="0" indent="0">
              <a:spcBef>
                <a:spcPts val="0"/>
              </a:spcBef>
              <a:buNone/>
            </a:pPr>
            <a:r>
              <a:rPr lang="en-US" dirty="0"/>
              <a:t>	     ‘The bird flew.’ </a:t>
            </a:r>
            <a:endParaRPr lang="en-US" dirty="0" smtClean="0"/>
          </a:p>
          <a:p>
            <a:pPr marL="0" indent="0">
              <a:spcBef>
                <a:spcPts val="0"/>
              </a:spcBef>
              <a:buNone/>
            </a:pPr>
            <a:endParaRPr lang="en-US" dirty="0"/>
          </a:p>
          <a:p>
            <a:pPr marL="0" indent="0">
              <a:spcBef>
                <a:spcPts val="0"/>
              </a:spcBef>
              <a:buNone/>
            </a:pPr>
            <a:r>
              <a:rPr lang="en-US" dirty="0" smtClean="0"/>
              <a:t>	b. </a:t>
            </a:r>
            <a:r>
              <a:rPr lang="en-US" dirty="0" err="1" smtClean="0">
                <a:solidFill>
                  <a:srgbClr val="FF0000"/>
                </a:solidFill>
              </a:rPr>
              <a:t>raam</a:t>
            </a:r>
            <a:r>
              <a:rPr lang="en-US" dirty="0">
                <a:solidFill>
                  <a:srgbClr val="FF0000"/>
                </a:solidFill>
              </a:rPr>
              <a:t>-ne </a:t>
            </a:r>
            <a:r>
              <a:rPr lang="en-US" dirty="0" smtClean="0">
                <a:solidFill>
                  <a:srgbClr val="FF0000"/>
                </a:solidFill>
              </a:rPr>
              <a:t>  </a:t>
            </a:r>
            <a:r>
              <a:rPr lang="en-US" dirty="0" smtClean="0"/>
              <a:t> </a:t>
            </a:r>
            <a:r>
              <a:rPr lang="en-US" dirty="0" err="1" smtClean="0">
                <a:solidFill>
                  <a:srgbClr val="0000FF"/>
                </a:solidFill>
              </a:rPr>
              <a:t>kele</a:t>
            </a:r>
            <a:r>
              <a:rPr lang="en-US" dirty="0"/>
              <a:t>		</a:t>
            </a:r>
            <a:r>
              <a:rPr lang="en-US" dirty="0">
                <a:solidFill>
                  <a:srgbClr val="0000FF"/>
                </a:solidFill>
              </a:rPr>
              <a:t> </a:t>
            </a:r>
            <a:r>
              <a:rPr lang="en-US" dirty="0" smtClean="0">
                <a:solidFill>
                  <a:srgbClr val="0000FF"/>
                </a:solidFill>
              </a:rPr>
              <a:t>                  </a:t>
            </a:r>
            <a:r>
              <a:rPr lang="en-US" dirty="0" err="1" smtClean="0">
                <a:solidFill>
                  <a:srgbClr val="0000FF"/>
                </a:solidFill>
              </a:rPr>
              <a:t>khariid</a:t>
            </a:r>
            <a:r>
              <a:rPr lang="en-US" dirty="0">
                <a:solidFill>
                  <a:srgbClr val="0000FF"/>
                </a:solidFill>
              </a:rPr>
              <a:t>-e</a:t>
            </a:r>
            <a:r>
              <a:rPr lang="en-US" dirty="0"/>
              <a:t>	 </a:t>
            </a:r>
            <a:r>
              <a:rPr lang="en-US" dirty="0" err="1" smtClean="0">
                <a:solidFill>
                  <a:srgbClr val="0000FF"/>
                </a:solidFill>
              </a:rPr>
              <a:t>haiN</a:t>
            </a:r>
            <a:endParaRPr lang="en-US" dirty="0">
              <a:solidFill>
                <a:srgbClr val="0000FF"/>
              </a:solidFill>
            </a:endParaRPr>
          </a:p>
          <a:p>
            <a:pPr marL="0" indent="0">
              <a:spcBef>
                <a:spcPts val="0"/>
              </a:spcBef>
              <a:buNone/>
            </a:pPr>
            <a:r>
              <a:rPr lang="en-US" dirty="0"/>
              <a:t>      </a:t>
            </a:r>
            <a:r>
              <a:rPr lang="en-US" dirty="0" smtClean="0"/>
              <a:t>	    </a:t>
            </a:r>
            <a:r>
              <a:rPr lang="en-US" dirty="0" smtClean="0">
                <a:solidFill>
                  <a:srgbClr val="FF0000"/>
                </a:solidFill>
              </a:rPr>
              <a:t>Ram</a:t>
            </a:r>
            <a:r>
              <a:rPr lang="en-US" dirty="0">
                <a:solidFill>
                  <a:srgbClr val="FF0000"/>
                </a:solidFill>
              </a:rPr>
              <a:t>-ERG </a:t>
            </a:r>
            <a:r>
              <a:rPr lang="en-US" dirty="0"/>
              <a:t> </a:t>
            </a:r>
            <a:r>
              <a:rPr lang="en-US" dirty="0" err="1" smtClean="0">
                <a:solidFill>
                  <a:srgbClr val="0000FF"/>
                </a:solidFill>
              </a:rPr>
              <a:t>bananas.MPL.ABS</a:t>
            </a:r>
            <a:r>
              <a:rPr lang="en-US" dirty="0">
                <a:solidFill>
                  <a:srgbClr val="0000FF"/>
                </a:solidFill>
              </a:rPr>
              <a:t>	 buy-PRF.MPL </a:t>
            </a:r>
            <a:r>
              <a:rPr lang="en-US" dirty="0"/>
              <a:t>	 </a:t>
            </a:r>
            <a:r>
              <a:rPr lang="en-US" dirty="0" err="1">
                <a:solidFill>
                  <a:srgbClr val="0000FF"/>
                </a:solidFill>
              </a:rPr>
              <a:t>be.PRS</a:t>
            </a:r>
            <a:r>
              <a:rPr lang="en-US" dirty="0">
                <a:solidFill>
                  <a:srgbClr val="0000FF"/>
                </a:solidFill>
              </a:rPr>
              <a:t>. 3PL</a:t>
            </a:r>
          </a:p>
          <a:p>
            <a:pPr marL="0" indent="0">
              <a:spcBef>
                <a:spcPts val="0"/>
              </a:spcBef>
              <a:buNone/>
            </a:pPr>
            <a:r>
              <a:rPr lang="en-US" dirty="0"/>
              <a:t>     </a:t>
            </a:r>
            <a:r>
              <a:rPr lang="en-US" dirty="0" smtClean="0"/>
              <a:t>	    </a:t>
            </a:r>
            <a:r>
              <a:rPr lang="en-US" dirty="0"/>
              <a:t>‘Ram has bought the bananas.’</a:t>
            </a:r>
          </a:p>
          <a:p>
            <a:pPr marL="0" indent="0">
              <a:spcBef>
                <a:spcPts val="0"/>
              </a:spcBef>
              <a:buNone/>
            </a:pPr>
            <a:endParaRPr lang="en-US" dirty="0"/>
          </a:p>
          <a:p>
            <a:pPr marL="0" indent="0">
              <a:spcBef>
                <a:spcPts val="0"/>
              </a:spcBef>
              <a:buNone/>
            </a:pPr>
            <a:r>
              <a:rPr lang="en-US" dirty="0"/>
              <a:t>	</a:t>
            </a:r>
            <a:r>
              <a:rPr lang="en-US" dirty="0" smtClean="0"/>
              <a:t>				</a:t>
            </a:r>
            <a:endParaRPr lang="en-US" dirty="0"/>
          </a:p>
        </p:txBody>
      </p:sp>
      <p:sp>
        <p:nvSpPr>
          <p:cNvPr id="4" name="TextBox 3"/>
          <p:cNvSpPr txBox="1"/>
          <p:nvPr/>
        </p:nvSpPr>
        <p:spPr>
          <a:xfrm>
            <a:off x="6545750" y="3535483"/>
            <a:ext cx="807766" cy="1200329"/>
          </a:xfrm>
          <a:prstGeom prst="rect">
            <a:avLst/>
          </a:prstGeom>
          <a:noFill/>
        </p:spPr>
        <p:txBody>
          <a:bodyPr wrap="square" rtlCol="0">
            <a:spAutoFit/>
          </a:bodyPr>
          <a:lstStyle/>
          <a:p>
            <a:r>
              <a:rPr lang="en-US" dirty="0"/>
              <a:t> </a:t>
            </a:r>
            <a:r>
              <a:rPr lang="en-US" dirty="0" smtClean="0"/>
              <a:t>     </a:t>
            </a:r>
            <a:r>
              <a:rPr lang="en-US" dirty="0" smtClean="0">
                <a:solidFill>
                  <a:srgbClr val="0000FF"/>
                </a:solidFill>
              </a:rPr>
              <a:t>S </a:t>
            </a:r>
            <a:r>
              <a:rPr lang="en-US" dirty="0" smtClean="0"/>
              <a:t>                	 </a:t>
            </a:r>
          </a:p>
          <a:p>
            <a:r>
              <a:rPr lang="en-US" dirty="0" smtClean="0">
                <a:solidFill>
                  <a:srgbClr val="FF0000"/>
                </a:solidFill>
              </a:rPr>
              <a:t>A</a:t>
            </a:r>
            <a:r>
              <a:rPr lang="en-US" dirty="0" smtClean="0"/>
              <a:t>     </a:t>
            </a:r>
            <a:r>
              <a:rPr lang="en-US" dirty="0" smtClean="0">
                <a:solidFill>
                  <a:srgbClr val="0000FF"/>
                </a:solidFill>
              </a:rPr>
              <a:t>O</a:t>
            </a:r>
            <a:r>
              <a:rPr lang="en-US" dirty="0" smtClean="0"/>
              <a:t>		</a:t>
            </a:r>
            <a:endParaRPr lang="en-US" dirty="0">
              <a:solidFill>
                <a:srgbClr val="FF0000"/>
              </a:solidFill>
            </a:endParaRPr>
          </a:p>
        </p:txBody>
      </p:sp>
      <p:sp>
        <p:nvSpPr>
          <p:cNvPr id="5" name="Donut 4"/>
          <p:cNvSpPr/>
          <p:nvPr/>
        </p:nvSpPr>
        <p:spPr>
          <a:xfrm rot="19971921">
            <a:off x="6826092" y="3584485"/>
            <a:ext cx="350774" cy="563107"/>
          </a:xfrm>
          <a:prstGeom prst="donut">
            <a:avLst>
              <a:gd name="adj" fmla="val 2608"/>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6" name="Donut 5"/>
          <p:cNvSpPr/>
          <p:nvPr/>
        </p:nvSpPr>
        <p:spPr>
          <a:xfrm rot="19971921">
            <a:off x="6556852" y="3780715"/>
            <a:ext cx="355748" cy="354249"/>
          </a:xfrm>
          <a:prstGeom prst="donut">
            <a:avLst>
              <a:gd name="adj" fmla="val 2608"/>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7" name="Slide Number Placeholder 6"/>
          <p:cNvSpPr>
            <a:spLocks noGrp="1"/>
          </p:cNvSpPr>
          <p:nvPr>
            <p:ph type="sldNum" sz="quarter" idx="12"/>
          </p:nvPr>
        </p:nvSpPr>
        <p:spPr/>
        <p:txBody>
          <a:bodyPr/>
          <a:lstStyle/>
          <a:p>
            <a:fld id="{30388262-007A-824A-8D5B-8983A3836749}" type="slidenum">
              <a:rPr lang="en-US" smtClean="0"/>
              <a:t>5</a:t>
            </a:fld>
            <a:endParaRPr lang="en-US"/>
          </a:p>
        </p:txBody>
      </p:sp>
    </p:spTree>
    <p:extLst>
      <p:ext uri="{BB962C8B-B14F-4D97-AF65-F5344CB8AC3E}">
        <p14:creationId xmlns:p14="http://schemas.microsoft.com/office/powerpoint/2010/main" val="23888675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Post-test results</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2475220327"/>
              </p:ext>
            </p:extLst>
          </p:nvPr>
        </p:nvGraphicFramePr>
        <p:xfrm>
          <a:off x="1344369" y="2078120"/>
          <a:ext cx="6134100" cy="38989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30388262-007A-824A-8D5B-8983A3836749}" type="slidenum">
              <a:rPr lang="en-US" smtClean="0"/>
              <a:t>50</a:t>
            </a:fld>
            <a:endParaRPr lang="en-US"/>
          </a:p>
        </p:txBody>
      </p:sp>
    </p:spTree>
    <p:extLst>
      <p:ext uri="{BB962C8B-B14F-4D97-AF65-F5344CB8AC3E}">
        <p14:creationId xmlns:p14="http://schemas.microsoft.com/office/powerpoint/2010/main" val="394718971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Correlation between recall errors and post-test accuracy</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724767943"/>
              </p:ext>
            </p:extLst>
          </p:nvPr>
        </p:nvGraphicFramePr>
        <p:xfrm>
          <a:off x="779463" y="1867350"/>
          <a:ext cx="6665662" cy="4509637"/>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Connector 4"/>
          <p:cNvCxnSpPr/>
          <p:nvPr/>
        </p:nvCxnSpPr>
        <p:spPr>
          <a:xfrm>
            <a:off x="1780991" y="4613365"/>
            <a:ext cx="5488954"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7436082" y="4428699"/>
            <a:ext cx="926869" cy="369332"/>
          </a:xfrm>
          <a:prstGeom prst="rect">
            <a:avLst/>
          </a:prstGeom>
          <a:noFill/>
        </p:spPr>
        <p:txBody>
          <a:bodyPr wrap="none" rtlCol="0">
            <a:spAutoFit/>
          </a:bodyPr>
          <a:lstStyle/>
          <a:p>
            <a:r>
              <a:rPr lang="en-US" dirty="0"/>
              <a:t>p</a:t>
            </a:r>
            <a:r>
              <a:rPr lang="en-US" dirty="0" smtClean="0"/>
              <a:t> &lt; 0.05</a:t>
            </a:r>
            <a:endParaRPr lang="en-US" dirty="0"/>
          </a:p>
        </p:txBody>
      </p:sp>
      <p:sp>
        <p:nvSpPr>
          <p:cNvPr id="4" name="Slide Number Placeholder 3"/>
          <p:cNvSpPr>
            <a:spLocks noGrp="1"/>
          </p:cNvSpPr>
          <p:nvPr>
            <p:ph type="sldNum" sz="quarter" idx="12"/>
          </p:nvPr>
        </p:nvSpPr>
        <p:spPr/>
        <p:txBody>
          <a:bodyPr/>
          <a:lstStyle/>
          <a:p>
            <a:fld id="{30388262-007A-824A-8D5B-8983A3836749}" type="slidenum">
              <a:rPr lang="en-US" smtClean="0"/>
              <a:t>51</a:t>
            </a:fld>
            <a:endParaRPr lang="en-US"/>
          </a:p>
        </p:txBody>
      </p:sp>
    </p:spTree>
    <p:extLst>
      <p:ext uri="{BB962C8B-B14F-4D97-AF65-F5344CB8AC3E}">
        <p14:creationId xmlns:p14="http://schemas.microsoft.com/office/powerpoint/2010/main" val="219836120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smtClean="0"/>
              <a:t>Four potential hypotheses to explain participant </a:t>
            </a:r>
            <a:r>
              <a:rPr lang="en-US" dirty="0" err="1" smtClean="0"/>
              <a:t>behaviour</a:t>
            </a:r>
            <a:r>
              <a:rPr lang="en-US" dirty="0" smtClean="0"/>
              <a:t>:</a:t>
            </a:r>
          </a:p>
          <a:p>
            <a:pPr marL="806450" lvl="1" indent="-457200">
              <a:buFont typeface="+mj-ea"/>
              <a:buAutoNum type="circleNumDbPlain"/>
            </a:pPr>
            <a:r>
              <a:rPr lang="en-US" dirty="0" smtClean="0"/>
              <a:t>L1 transfer</a:t>
            </a:r>
          </a:p>
          <a:p>
            <a:pPr marL="806450" lvl="1" indent="-457200">
              <a:buFont typeface="+mj-ea"/>
              <a:buAutoNum type="circleNumDbPlain"/>
            </a:pPr>
            <a:r>
              <a:rPr lang="en-US" dirty="0" smtClean="0"/>
              <a:t>General nominative bias</a:t>
            </a:r>
          </a:p>
          <a:p>
            <a:pPr marL="806450" lvl="1" indent="-457200">
              <a:buFont typeface="+mj-ea"/>
              <a:buAutoNum type="circleNumDbPlain"/>
            </a:pPr>
            <a:r>
              <a:rPr lang="en-US" dirty="0" smtClean="0"/>
              <a:t>Preference for case/agreement match</a:t>
            </a:r>
          </a:p>
          <a:p>
            <a:pPr marL="806450" lvl="1" indent="-457200">
              <a:buFont typeface="+mj-ea"/>
              <a:buAutoNum type="circleNumDbPlain"/>
            </a:pPr>
            <a:r>
              <a:rPr lang="en-US" dirty="0" smtClean="0"/>
              <a:t>UG ban on NOM-ERG</a:t>
            </a:r>
          </a:p>
          <a:p>
            <a:pPr marL="806450" lvl="1" indent="-457200">
              <a:buFont typeface="+mj-ea"/>
              <a:buAutoNum type="circleNumDbPlain"/>
            </a:pPr>
            <a:endParaRPr lang="en-US" dirty="0"/>
          </a:p>
          <a:p>
            <a:r>
              <a:rPr lang="en-US" sz="2000" dirty="0"/>
              <a:t>A cognitive </a:t>
            </a:r>
            <a:r>
              <a:rPr lang="en-US" sz="2000" dirty="0" smtClean="0"/>
              <a:t>explanation for (3): </a:t>
            </a:r>
            <a:r>
              <a:rPr lang="en-US" sz="2000" dirty="0"/>
              <a:t>consistency of association between verb agreement and case marking</a:t>
            </a:r>
            <a:r>
              <a:rPr lang="en-US" sz="2000" dirty="0" smtClean="0"/>
              <a:t>.</a:t>
            </a:r>
          </a:p>
          <a:p>
            <a:r>
              <a:rPr lang="en-US" sz="2000" dirty="0" smtClean="0"/>
              <a:t>How can we choose between (3) and (4)? </a:t>
            </a:r>
            <a:endParaRPr lang="en-US" sz="2000" dirty="0"/>
          </a:p>
          <a:p>
            <a:endParaRPr lang="en-US" dirty="0" smtClean="0"/>
          </a:p>
        </p:txBody>
      </p:sp>
      <p:cxnSp>
        <p:nvCxnSpPr>
          <p:cNvPr id="6" name="Straight Connector 5"/>
          <p:cNvCxnSpPr/>
          <p:nvPr/>
        </p:nvCxnSpPr>
        <p:spPr>
          <a:xfrm>
            <a:off x="1151062" y="2579502"/>
            <a:ext cx="1984591"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151062" y="2989853"/>
            <a:ext cx="313565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1" name="Slide Number Placeholder 10"/>
          <p:cNvSpPr>
            <a:spLocks noGrp="1"/>
          </p:cNvSpPr>
          <p:nvPr>
            <p:ph type="sldNum" sz="quarter" idx="12"/>
          </p:nvPr>
        </p:nvSpPr>
        <p:spPr/>
        <p:txBody>
          <a:bodyPr/>
          <a:lstStyle/>
          <a:p>
            <a:fld id="{30388262-007A-824A-8D5B-8983A3836749}" type="slidenum">
              <a:rPr lang="en-US" smtClean="0"/>
              <a:t>52</a:t>
            </a:fld>
            <a:endParaRPr lang="en-US"/>
          </a:p>
        </p:txBody>
      </p:sp>
    </p:spTree>
    <p:extLst>
      <p:ext uri="{BB962C8B-B14F-4D97-AF65-F5344CB8AC3E}">
        <p14:creationId xmlns:p14="http://schemas.microsoft.com/office/powerpoint/2010/main" val="3215343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items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96981164"/>
              </p:ext>
            </p:extLst>
          </p:nvPr>
        </p:nvGraphicFramePr>
        <p:xfrm>
          <a:off x="613128" y="2244009"/>
          <a:ext cx="8058252" cy="2992120"/>
        </p:xfrm>
        <a:graphic>
          <a:graphicData uri="http://schemas.openxmlformats.org/drawingml/2006/table">
            <a:tbl>
              <a:tblPr firstRow="1" bandRow="1">
                <a:tableStyleId>{00A15C55-8517-42AA-B614-E9B94910E393}</a:tableStyleId>
              </a:tblPr>
              <a:tblGrid>
                <a:gridCol w="4029126"/>
                <a:gridCol w="4029126"/>
              </a:tblGrid>
              <a:tr h="370840">
                <a:tc>
                  <a:txBody>
                    <a:bodyPr/>
                    <a:lstStyle/>
                    <a:p>
                      <a:pPr algn="ctr"/>
                      <a:r>
                        <a:rPr lang="en-US" dirty="0" smtClean="0">
                          <a:solidFill>
                            <a:schemeClr val="tx1"/>
                          </a:solidFill>
                        </a:rPr>
                        <a:t>ERG-ERG</a:t>
                      </a:r>
                      <a:endParaRPr lang="en-US" dirty="0">
                        <a:solidFill>
                          <a:schemeClr val="tx1"/>
                        </a:solidFill>
                      </a:endParaRPr>
                    </a:p>
                  </a:txBody>
                  <a:tcPr/>
                </a:tc>
                <a:tc>
                  <a:txBody>
                    <a:bodyPr/>
                    <a:lstStyle/>
                    <a:p>
                      <a:pPr algn="ctr"/>
                      <a:r>
                        <a:rPr lang="en-US" dirty="0" smtClean="0">
                          <a:solidFill>
                            <a:schemeClr val="tx1"/>
                          </a:solidFill>
                        </a:rPr>
                        <a:t>NOM-ERG</a:t>
                      </a:r>
                      <a:endParaRPr lang="en-US" dirty="0">
                        <a:solidFill>
                          <a:schemeClr val="tx1"/>
                        </a:solidFill>
                      </a:endParaRPr>
                    </a:p>
                  </a:txBody>
                  <a:tcPr/>
                </a:tc>
              </a:tr>
              <a:tr h="370840">
                <a:tc>
                  <a:txBody>
                    <a:bodyPr/>
                    <a:lstStyle/>
                    <a:p>
                      <a:r>
                        <a:rPr lang="en-US" sz="2000" dirty="0" err="1" smtClean="0"/>
                        <a:t>ku</a:t>
                      </a:r>
                      <a:r>
                        <a:rPr lang="en-US" sz="2000" dirty="0" smtClean="0"/>
                        <a:t>-banker </a:t>
                      </a:r>
                      <a:r>
                        <a:rPr lang="en-US" sz="2000" dirty="0" smtClean="0">
                          <a:solidFill>
                            <a:srgbClr val="FF0000"/>
                          </a:solidFill>
                        </a:rPr>
                        <a:t>pa-accounts </a:t>
                      </a:r>
                      <a:r>
                        <a:rPr lang="en-US" sz="2000" dirty="0" smtClean="0"/>
                        <a:t>activated-</a:t>
                      </a:r>
                      <a:r>
                        <a:rPr lang="en-US" sz="2000" dirty="0" err="1" smtClean="0">
                          <a:solidFill>
                            <a:srgbClr val="FF0000"/>
                          </a:solidFill>
                        </a:rPr>
                        <a:t>i</a:t>
                      </a:r>
                      <a:endParaRPr lang="en-US" sz="2000" dirty="0" smtClean="0">
                        <a:solidFill>
                          <a:srgbClr val="FF0000"/>
                        </a:solidFill>
                      </a:endParaRPr>
                    </a:p>
                    <a:p>
                      <a:r>
                        <a:rPr lang="en-US" sz="2000" dirty="0" err="1" smtClean="0"/>
                        <a:t>ku</a:t>
                      </a:r>
                      <a:r>
                        <a:rPr lang="en-US" sz="2000" dirty="0" smtClean="0"/>
                        <a:t>-pilots </a:t>
                      </a:r>
                      <a:r>
                        <a:rPr lang="en-US" sz="2000" dirty="0" smtClean="0">
                          <a:solidFill>
                            <a:srgbClr val="FF0000"/>
                          </a:solidFill>
                        </a:rPr>
                        <a:t>pa-plane </a:t>
                      </a:r>
                      <a:r>
                        <a:rPr lang="en-US" sz="2000" dirty="0" smtClean="0"/>
                        <a:t>flew-</a:t>
                      </a:r>
                      <a:r>
                        <a:rPr lang="en-US" sz="2000" dirty="0" smtClean="0">
                          <a:solidFill>
                            <a:srgbClr val="FF0000"/>
                          </a:solidFill>
                        </a:rPr>
                        <a:t>o</a:t>
                      </a:r>
                    </a:p>
                    <a:p>
                      <a:r>
                        <a:rPr lang="en-US" sz="2000" dirty="0" smtClean="0">
                          <a:solidFill>
                            <a:srgbClr val="FF0000"/>
                          </a:solidFill>
                        </a:rPr>
                        <a:t>pa-seeds </a:t>
                      </a:r>
                      <a:r>
                        <a:rPr lang="en-US" sz="2000" dirty="0" err="1" smtClean="0"/>
                        <a:t>ku</a:t>
                      </a:r>
                      <a:r>
                        <a:rPr lang="en-US" sz="2000" dirty="0" smtClean="0"/>
                        <a:t>-peasant scattered-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rPr>
                        <a:t>pa-elephant </a:t>
                      </a:r>
                      <a:r>
                        <a:rPr lang="en-US" sz="2000" dirty="0" err="1" smtClean="0"/>
                        <a:t>ku</a:t>
                      </a:r>
                      <a:r>
                        <a:rPr lang="en-US" sz="2000" dirty="0" smtClean="0"/>
                        <a:t>-tourists admired-</a:t>
                      </a:r>
                      <a:r>
                        <a:rPr lang="en-US" sz="2000" dirty="0" smtClean="0">
                          <a:solidFill>
                            <a:srgbClr val="FF0000"/>
                          </a:solidFill>
                        </a:rPr>
                        <a:t>o</a:t>
                      </a:r>
                    </a:p>
                  </a:txBody>
                  <a:tcPr/>
                </a:tc>
                <a:tc>
                  <a:txBody>
                    <a:bodyPr/>
                    <a:lstStyle/>
                    <a:p>
                      <a:r>
                        <a:rPr lang="en-US" sz="2000" dirty="0" err="1" smtClean="0"/>
                        <a:t>ku</a:t>
                      </a:r>
                      <a:r>
                        <a:rPr lang="en-US" sz="2000" dirty="0" smtClean="0"/>
                        <a:t>-banker </a:t>
                      </a:r>
                      <a:r>
                        <a:rPr lang="en-US" sz="2000" dirty="0" smtClean="0">
                          <a:solidFill>
                            <a:srgbClr val="FF0000"/>
                          </a:solidFill>
                        </a:rPr>
                        <a:t>pa-accounts </a:t>
                      </a:r>
                      <a:r>
                        <a:rPr lang="en-US" sz="2000" dirty="0" smtClean="0"/>
                        <a:t>activated-</a:t>
                      </a:r>
                      <a:r>
                        <a:rPr lang="en-US" sz="2000" dirty="0" err="1" smtClean="0">
                          <a:solidFill>
                            <a:srgbClr val="FF0000"/>
                          </a:solidFill>
                        </a:rPr>
                        <a:t>i</a:t>
                      </a:r>
                      <a:endParaRPr lang="en-US" sz="2000" dirty="0" smtClean="0">
                        <a:solidFill>
                          <a:srgbClr val="FF0000"/>
                        </a:solidFill>
                      </a:endParaRPr>
                    </a:p>
                    <a:p>
                      <a:r>
                        <a:rPr lang="en-US" sz="2000" dirty="0" err="1" smtClean="0"/>
                        <a:t>ku</a:t>
                      </a:r>
                      <a:r>
                        <a:rPr lang="en-US" sz="2000" dirty="0" smtClean="0"/>
                        <a:t>-pilots </a:t>
                      </a:r>
                      <a:r>
                        <a:rPr lang="en-US" sz="2000" dirty="0" smtClean="0">
                          <a:solidFill>
                            <a:srgbClr val="FF0000"/>
                          </a:solidFill>
                        </a:rPr>
                        <a:t>pa-plane </a:t>
                      </a:r>
                      <a:r>
                        <a:rPr lang="en-US" sz="2000" dirty="0" smtClean="0"/>
                        <a:t>flew-</a:t>
                      </a:r>
                      <a:r>
                        <a:rPr lang="en-US" sz="2000" dirty="0" smtClean="0">
                          <a:solidFill>
                            <a:srgbClr val="FF0000"/>
                          </a:solidFill>
                        </a:rPr>
                        <a:t>o</a:t>
                      </a:r>
                    </a:p>
                    <a:p>
                      <a:r>
                        <a:rPr lang="en-US" sz="2000" dirty="0" smtClean="0">
                          <a:solidFill>
                            <a:srgbClr val="FF0000"/>
                          </a:solidFill>
                        </a:rPr>
                        <a:t>pa-seeds </a:t>
                      </a:r>
                      <a:r>
                        <a:rPr lang="en-US" sz="2000" dirty="0" err="1" smtClean="0"/>
                        <a:t>ku</a:t>
                      </a:r>
                      <a:r>
                        <a:rPr lang="en-US" sz="2000" dirty="0" smtClean="0"/>
                        <a:t>-peasant scattered-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rPr>
                        <a:t>pa-elephant </a:t>
                      </a:r>
                      <a:r>
                        <a:rPr lang="en-US" sz="2000" dirty="0" err="1" smtClean="0"/>
                        <a:t>ku</a:t>
                      </a:r>
                      <a:r>
                        <a:rPr lang="en-US" sz="2000" dirty="0" smtClean="0"/>
                        <a:t>-tourists admired-</a:t>
                      </a:r>
                      <a:r>
                        <a:rPr lang="en-US" sz="2000" dirty="0" smtClean="0">
                          <a:solidFill>
                            <a:srgbClr val="FF0000"/>
                          </a:solidFill>
                        </a:rPr>
                        <a:t>o</a:t>
                      </a:r>
                    </a:p>
                  </a:txBody>
                  <a:tcPr/>
                </a:tc>
              </a:tr>
              <a:tr h="370840">
                <a:tc>
                  <a:txBody>
                    <a:bodyPr/>
                    <a:lstStyle/>
                    <a:p>
                      <a:r>
                        <a:rPr lang="en-US" sz="2000" dirty="0" smtClean="0">
                          <a:solidFill>
                            <a:srgbClr val="FF0000"/>
                          </a:solidFill>
                        </a:rPr>
                        <a:t>pa-girls </a:t>
                      </a:r>
                      <a:r>
                        <a:rPr lang="en-US" sz="2000" dirty="0" smtClean="0"/>
                        <a:t>ne-playground laughed-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rPr>
                        <a:t>pa-bomb </a:t>
                      </a:r>
                      <a:r>
                        <a:rPr lang="en-US" sz="2000" dirty="0" smtClean="0"/>
                        <a:t>ne-fields exploded-</a:t>
                      </a:r>
                      <a:r>
                        <a:rPr lang="en-US" sz="2000" dirty="0" smtClean="0">
                          <a:solidFill>
                            <a:srgbClr val="FF0000"/>
                          </a:solidFill>
                        </a:rPr>
                        <a:t>o</a:t>
                      </a:r>
                    </a:p>
                    <a:p>
                      <a:r>
                        <a:rPr lang="en-US" sz="2000" dirty="0" smtClean="0"/>
                        <a:t>ne-field </a:t>
                      </a:r>
                      <a:r>
                        <a:rPr lang="en-US" sz="2000" dirty="0" smtClean="0">
                          <a:solidFill>
                            <a:srgbClr val="FF0000"/>
                          </a:solidFill>
                        </a:rPr>
                        <a:t>pa-crops </a:t>
                      </a:r>
                      <a:r>
                        <a:rPr lang="en-US" sz="2000" dirty="0" smtClean="0"/>
                        <a:t>grew-</a:t>
                      </a:r>
                      <a:r>
                        <a:rPr lang="en-US" sz="2000" dirty="0" err="1" smtClean="0">
                          <a:solidFill>
                            <a:srgbClr val="FF0000"/>
                          </a:solidFill>
                        </a:rPr>
                        <a:t>i</a:t>
                      </a:r>
                      <a:endParaRPr lang="en-US" sz="2000" dirty="0" smtClean="0">
                        <a:solidFill>
                          <a:srgbClr val="FF0000"/>
                        </a:solidFill>
                      </a:endParaRPr>
                    </a:p>
                    <a:p>
                      <a:r>
                        <a:rPr lang="en-US" sz="2000" dirty="0" smtClean="0"/>
                        <a:t>ne-streets </a:t>
                      </a:r>
                      <a:r>
                        <a:rPr lang="en-US" sz="2000" dirty="0" smtClean="0">
                          <a:solidFill>
                            <a:srgbClr val="FF0000"/>
                          </a:solidFill>
                        </a:rPr>
                        <a:t>pa-boy </a:t>
                      </a:r>
                      <a:r>
                        <a:rPr lang="en-US" sz="2000" dirty="0" smtClean="0"/>
                        <a:t>played-</a:t>
                      </a:r>
                      <a:r>
                        <a:rPr lang="en-US" sz="2000" dirty="0" smtClean="0">
                          <a:solidFill>
                            <a:srgbClr val="FF0000"/>
                          </a:solidFill>
                        </a:rPr>
                        <a:t>o</a:t>
                      </a:r>
                      <a:endParaRPr lang="en-US" sz="2000" dirty="0">
                        <a:solidFill>
                          <a:srgbClr val="FF0000"/>
                        </a:solidFill>
                      </a:endParaRPr>
                    </a:p>
                  </a:txBody>
                  <a:tcPr/>
                </a:tc>
                <a:tc>
                  <a:txBody>
                    <a:bodyPr/>
                    <a:lstStyle/>
                    <a:p>
                      <a:r>
                        <a:rPr lang="en-US" sz="2000" dirty="0" err="1" smtClean="0">
                          <a:solidFill>
                            <a:schemeClr val="tx1"/>
                          </a:solidFill>
                        </a:rPr>
                        <a:t>ku</a:t>
                      </a:r>
                      <a:r>
                        <a:rPr lang="en-US" sz="2000" dirty="0" smtClean="0">
                          <a:solidFill>
                            <a:schemeClr val="tx1"/>
                          </a:solidFill>
                        </a:rPr>
                        <a:t>-girls ne-playground laughed-</a:t>
                      </a:r>
                      <a:r>
                        <a:rPr lang="en-US" sz="2000" dirty="0" err="1" smtClean="0">
                          <a:solidFill>
                            <a:schemeClr val="tx1"/>
                          </a:solidFill>
                        </a:rPr>
                        <a:t>i</a:t>
                      </a:r>
                      <a:endParaRPr lang="en-US" sz="20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solidFill>
                            <a:schemeClr val="tx1"/>
                          </a:solidFill>
                        </a:rPr>
                        <a:t>ku</a:t>
                      </a:r>
                      <a:r>
                        <a:rPr lang="en-US" sz="2000" dirty="0" smtClean="0">
                          <a:solidFill>
                            <a:schemeClr val="tx1"/>
                          </a:solidFill>
                        </a:rPr>
                        <a:t>-bomb ne-fields exploded-o</a:t>
                      </a:r>
                    </a:p>
                    <a:p>
                      <a:r>
                        <a:rPr lang="en-US" sz="2000" dirty="0" smtClean="0">
                          <a:solidFill>
                            <a:schemeClr val="tx1"/>
                          </a:solidFill>
                        </a:rPr>
                        <a:t>ne-field </a:t>
                      </a:r>
                      <a:r>
                        <a:rPr lang="en-US" sz="2000" dirty="0" err="1" smtClean="0">
                          <a:solidFill>
                            <a:schemeClr val="tx1"/>
                          </a:solidFill>
                        </a:rPr>
                        <a:t>ku</a:t>
                      </a:r>
                      <a:r>
                        <a:rPr lang="en-US" sz="2000" dirty="0" smtClean="0">
                          <a:solidFill>
                            <a:schemeClr val="tx1"/>
                          </a:solidFill>
                        </a:rPr>
                        <a:t>-crops grew-</a:t>
                      </a:r>
                      <a:r>
                        <a:rPr lang="en-US" sz="2000" dirty="0" err="1" smtClean="0">
                          <a:solidFill>
                            <a:schemeClr val="tx1"/>
                          </a:solidFill>
                        </a:rPr>
                        <a:t>i</a:t>
                      </a:r>
                      <a:endParaRPr lang="en-US" sz="2000" dirty="0" smtClean="0">
                        <a:solidFill>
                          <a:schemeClr val="tx1"/>
                        </a:solidFill>
                      </a:endParaRPr>
                    </a:p>
                    <a:p>
                      <a:r>
                        <a:rPr lang="en-US" sz="2000" dirty="0" smtClean="0">
                          <a:solidFill>
                            <a:schemeClr val="tx1"/>
                          </a:solidFill>
                        </a:rPr>
                        <a:t>ne-streets </a:t>
                      </a:r>
                      <a:r>
                        <a:rPr lang="en-US" sz="2000" dirty="0" err="1" smtClean="0">
                          <a:solidFill>
                            <a:schemeClr val="tx1"/>
                          </a:solidFill>
                        </a:rPr>
                        <a:t>ku</a:t>
                      </a:r>
                      <a:r>
                        <a:rPr lang="en-US" sz="2000" dirty="0" smtClean="0">
                          <a:solidFill>
                            <a:schemeClr val="tx1"/>
                          </a:solidFill>
                        </a:rPr>
                        <a:t>-boy played-o</a:t>
                      </a:r>
                      <a:endParaRPr lang="en-US" sz="2000" dirty="0">
                        <a:solidFill>
                          <a:schemeClr val="tx1"/>
                        </a:solidFill>
                      </a:endParaRPr>
                    </a:p>
                  </a:txBody>
                  <a:tcPr/>
                </a:tc>
              </a:tr>
            </a:tbl>
          </a:graphicData>
        </a:graphic>
      </p:graphicFrame>
      <p:sp>
        <p:nvSpPr>
          <p:cNvPr id="4" name="Slide Number Placeholder 3"/>
          <p:cNvSpPr>
            <a:spLocks noGrp="1"/>
          </p:cNvSpPr>
          <p:nvPr>
            <p:ph type="sldNum" sz="quarter" idx="12"/>
          </p:nvPr>
        </p:nvSpPr>
        <p:spPr/>
        <p:txBody>
          <a:bodyPr/>
          <a:lstStyle/>
          <a:p>
            <a:fld id="{30388262-007A-824A-8D5B-8983A3836749}" type="slidenum">
              <a:rPr lang="en-US" smtClean="0"/>
              <a:t>53</a:t>
            </a:fld>
            <a:endParaRPr lang="en-US"/>
          </a:p>
        </p:txBody>
      </p:sp>
    </p:spTree>
    <p:extLst>
      <p:ext uri="{BB962C8B-B14F-4D97-AF65-F5344CB8AC3E}">
        <p14:creationId xmlns:p14="http://schemas.microsoft.com/office/powerpoint/2010/main" val="253397129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items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85834384"/>
              </p:ext>
            </p:extLst>
          </p:nvPr>
        </p:nvGraphicFramePr>
        <p:xfrm>
          <a:off x="613128" y="2244009"/>
          <a:ext cx="8058252" cy="2992120"/>
        </p:xfrm>
        <a:graphic>
          <a:graphicData uri="http://schemas.openxmlformats.org/drawingml/2006/table">
            <a:tbl>
              <a:tblPr firstRow="1" bandRow="1">
                <a:tableStyleId>{00A15C55-8517-42AA-B614-E9B94910E393}</a:tableStyleId>
              </a:tblPr>
              <a:tblGrid>
                <a:gridCol w="4029126"/>
                <a:gridCol w="4029126"/>
              </a:tblGrid>
              <a:tr h="370840">
                <a:tc>
                  <a:txBody>
                    <a:bodyPr/>
                    <a:lstStyle/>
                    <a:p>
                      <a:pPr algn="ctr"/>
                      <a:r>
                        <a:rPr lang="en-US" dirty="0" smtClean="0">
                          <a:solidFill>
                            <a:schemeClr val="tx1"/>
                          </a:solidFill>
                        </a:rPr>
                        <a:t>ERG-ERG</a:t>
                      </a:r>
                      <a:endParaRPr lang="en-US" dirty="0">
                        <a:solidFill>
                          <a:schemeClr val="tx1"/>
                        </a:solidFill>
                      </a:endParaRPr>
                    </a:p>
                  </a:txBody>
                  <a:tcPr/>
                </a:tc>
                <a:tc>
                  <a:txBody>
                    <a:bodyPr/>
                    <a:lstStyle/>
                    <a:p>
                      <a:pPr algn="ctr"/>
                      <a:r>
                        <a:rPr lang="en-US" dirty="0" smtClean="0">
                          <a:solidFill>
                            <a:schemeClr val="tx1"/>
                          </a:solidFill>
                        </a:rPr>
                        <a:t>NOM-ERG</a:t>
                      </a:r>
                      <a:endParaRPr lang="en-US" dirty="0">
                        <a:solidFill>
                          <a:schemeClr val="tx1"/>
                        </a:solidFill>
                      </a:endParaRPr>
                    </a:p>
                  </a:txBody>
                  <a:tcPr/>
                </a:tc>
              </a:tr>
              <a:tr h="370840">
                <a:tc>
                  <a:txBody>
                    <a:bodyPr/>
                    <a:lstStyle/>
                    <a:p>
                      <a:r>
                        <a:rPr lang="en-US" sz="2000" dirty="0" err="1" smtClean="0"/>
                        <a:t>ku</a:t>
                      </a:r>
                      <a:r>
                        <a:rPr lang="en-US" sz="2000" dirty="0" smtClean="0"/>
                        <a:t>-banker </a:t>
                      </a:r>
                      <a:r>
                        <a:rPr lang="en-US" sz="2000" dirty="0" smtClean="0">
                          <a:solidFill>
                            <a:srgbClr val="FF0000"/>
                          </a:solidFill>
                        </a:rPr>
                        <a:t>pa-accounts </a:t>
                      </a:r>
                      <a:r>
                        <a:rPr lang="en-US" sz="2000" dirty="0" smtClean="0"/>
                        <a:t>activated-</a:t>
                      </a:r>
                      <a:r>
                        <a:rPr lang="en-US" sz="2000" dirty="0" err="1" smtClean="0">
                          <a:solidFill>
                            <a:srgbClr val="FF0000"/>
                          </a:solidFill>
                        </a:rPr>
                        <a:t>i</a:t>
                      </a:r>
                      <a:endParaRPr lang="en-US" sz="2000" dirty="0" smtClean="0">
                        <a:solidFill>
                          <a:srgbClr val="FF0000"/>
                        </a:solidFill>
                      </a:endParaRPr>
                    </a:p>
                    <a:p>
                      <a:r>
                        <a:rPr lang="en-US" sz="2000" dirty="0" err="1" smtClean="0"/>
                        <a:t>ku</a:t>
                      </a:r>
                      <a:r>
                        <a:rPr lang="en-US" sz="2000" dirty="0" smtClean="0"/>
                        <a:t>-pilots </a:t>
                      </a:r>
                      <a:r>
                        <a:rPr lang="en-US" sz="2000" dirty="0" smtClean="0">
                          <a:solidFill>
                            <a:srgbClr val="FF0000"/>
                          </a:solidFill>
                        </a:rPr>
                        <a:t>pa-plane </a:t>
                      </a:r>
                      <a:r>
                        <a:rPr lang="en-US" sz="2000" dirty="0" smtClean="0"/>
                        <a:t>flew-</a:t>
                      </a:r>
                      <a:r>
                        <a:rPr lang="en-US" sz="2000" dirty="0" smtClean="0">
                          <a:solidFill>
                            <a:srgbClr val="FF0000"/>
                          </a:solidFill>
                        </a:rPr>
                        <a:t>o</a:t>
                      </a:r>
                    </a:p>
                    <a:p>
                      <a:r>
                        <a:rPr lang="en-US" sz="2000" dirty="0" smtClean="0">
                          <a:solidFill>
                            <a:srgbClr val="FF0000"/>
                          </a:solidFill>
                        </a:rPr>
                        <a:t>pa-seeds </a:t>
                      </a:r>
                      <a:r>
                        <a:rPr lang="en-US" sz="2000" dirty="0" err="1" smtClean="0"/>
                        <a:t>ku</a:t>
                      </a:r>
                      <a:r>
                        <a:rPr lang="en-US" sz="2000" dirty="0" smtClean="0"/>
                        <a:t>-peasant scattered-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rPr>
                        <a:t>pa-elephant </a:t>
                      </a:r>
                      <a:r>
                        <a:rPr lang="en-US" sz="2000" dirty="0" err="1" smtClean="0"/>
                        <a:t>ku</a:t>
                      </a:r>
                      <a:r>
                        <a:rPr lang="en-US" sz="2000" dirty="0" smtClean="0"/>
                        <a:t>-tourists admired-</a:t>
                      </a:r>
                      <a:r>
                        <a:rPr lang="en-US" sz="2000" dirty="0" smtClean="0">
                          <a:solidFill>
                            <a:srgbClr val="FF0000"/>
                          </a:solidFill>
                        </a:rPr>
                        <a:t>o</a:t>
                      </a:r>
                    </a:p>
                  </a:txBody>
                  <a:tcPr/>
                </a:tc>
                <a:tc>
                  <a:txBody>
                    <a:bodyPr/>
                    <a:lstStyle/>
                    <a:p>
                      <a:r>
                        <a:rPr lang="en-US" sz="2000" dirty="0" err="1" smtClean="0"/>
                        <a:t>ku</a:t>
                      </a:r>
                      <a:r>
                        <a:rPr lang="en-US" sz="2000" dirty="0" smtClean="0"/>
                        <a:t>-banker </a:t>
                      </a:r>
                      <a:r>
                        <a:rPr lang="en-US" sz="2000" dirty="0" smtClean="0">
                          <a:solidFill>
                            <a:srgbClr val="FF0000"/>
                          </a:solidFill>
                        </a:rPr>
                        <a:t>pa-accounts </a:t>
                      </a:r>
                      <a:r>
                        <a:rPr lang="en-US" sz="2000" dirty="0" smtClean="0"/>
                        <a:t>activated-</a:t>
                      </a:r>
                      <a:r>
                        <a:rPr lang="en-US" sz="2000" dirty="0" err="1" smtClean="0">
                          <a:solidFill>
                            <a:srgbClr val="FF0000"/>
                          </a:solidFill>
                        </a:rPr>
                        <a:t>i</a:t>
                      </a:r>
                      <a:endParaRPr lang="en-US" sz="2000" dirty="0" smtClean="0">
                        <a:solidFill>
                          <a:srgbClr val="FF0000"/>
                        </a:solidFill>
                      </a:endParaRPr>
                    </a:p>
                    <a:p>
                      <a:r>
                        <a:rPr lang="en-US" sz="2000" dirty="0" err="1" smtClean="0"/>
                        <a:t>ku</a:t>
                      </a:r>
                      <a:r>
                        <a:rPr lang="en-US" sz="2000" dirty="0" smtClean="0"/>
                        <a:t>-pilots </a:t>
                      </a:r>
                      <a:r>
                        <a:rPr lang="en-US" sz="2000" dirty="0" smtClean="0">
                          <a:solidFill>
                            <a:srgbClr val="FF0000"/>
                          </a:solidFill>
                        </a:rPr>
                        <a:t>pa-plane </a:t>
                      </a:r>
                      <a:r>
                        <a:rPr lang="en-US" sz="2000" dirty="0" smtClean="0"/>
                        <a:t>flew-</a:t>
                      </a:r>
                      <a:r>
                        <a:rPr lang="en-US" sz="2000" dirty="0" smtClean="0">
                          <a:solidFill>
                            <a:srgbClr val="FF0000"/>
                          </a:solidFill>
                        </a:rPr>
                        <a:t>o</a:t>
                      </a:r>
                    </a:p>
                    <a:p>
                      <a:r>
                        <a:rPr lang="en-US" sz="2000" dirty="0" smtClean="0">
                          <a:solidFill>
                            <a:srgbClr val="FF0000"/>
                          </a:solidFill>
                        </a:rPr>
                        <a:t>pa-seeds </a:t>
                      </a:r>
                      <a:r>
                        <a:rPr lang="en-US" sz="2000" dirty="0" err="1" smtClean="0"/>
                        <a:t>ku</a:t>
                      </a:r>
                      <a:r>
                        <a:rPr lang="en-US" sz="2000" dirty="0" smtClean="0"/>
                        <a:t>-peasant scattered-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rPr>
                        <a:t>pa-elephant </a:t>
                      </a:r>
                      <a:r>
                        <a:rPr lang="en-US" sz="2000" dirty="0" err="1" smtClean="0"/>
                        <a:t>ku</a:t>
                      </a:r>
                      <a:r>
                        <a:rPr lang="en-US" sz="2000" dirty="0" smtClean="0"/>
                        <a:t>-tourists admired-</a:t>
                      </a:r>
                      <a:r>
                        <a:rPr lang="en-US" sz="2000" dirty="0" smtClean="0">
                          <a:solidFill>
                            <a:srgbClr val="FF0000"/>
                          </a:solidFill>
                        </a:rPr>
                        <a:t>o</a:t>
                      </a:r>
                    </a:p>
                  </a:txBody>
                  <a:tcPr/>
                </a:tc>
              </a:tr>
              <a:tr h="370840">
                <a:tc>
                  <a:txBody>
                    <a:bodyPr/>
                    <a:lstStyle/>
                    <a:p>
                      <a:r>
                        <a:rPr lang="en-US" sz="2000" dirty="0" smtClean="0">
                          <a:solidFill>
                            <a:srgbClr val="FF0000"/>
                          </a:solidFill>
                        </a:rPr>
                        <a:t>pa-girls </a:t>
                      </a:r>
                      <a:r>
                        <a:rPr lang="en-US" sz="2000" dirty="0" smtClean="0"/>
                        <a:t>ne-playground laughed-</a:t>
                      </a:r>
                      <a:r>
                        <a:rPr lang="en-US" sz="2000" dirty="0" err="1" smtClean="0">
                          <a:solidFill>
                            <a:srgbClr val="FF0000"/>
                          </a:solidFill>
                        </a:rPr>
                        <a:t>i</a:t>
                      </a:r>
                      <a:endParaRPr lang="en-US" sz="20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rPr>
                        <a:t>pa-bomb </a:t>
                      </a:r>
                      <a:r>
                        <a:rPr lang="en-US" sz="2000" dirty="0" smtClean="0"/>
                        <a:t>ne-fields exploded-</a:t>
                      </a:r>
                      <a:r>
                        <a:rPr lang="en-US" sz="2000" dirty="0" smtClean="0">
                          <a:solidFill>
                            <a:srgbClr val="FF0000"/>
                          </a:solidFill>
                        </a:rPr>
                        <a:t>o</a:t>
                      </a:r>
                    </a:p>
                    <a:p>
                      <a:r>
                        <a:rPr lang="en-US" sz="2000" dirty="0" smtClean="0"/>
                        <a:t>ne-field </a:t>
                      </a:r>
                      <a:r>
                        <a:rPr lang="en-US" sz="2000" dirty="0" smtClean="0">
                          <a:solidFill>
                            <a:srgbClr val="FF0000"/>
                          </a:solidFill>
                        </a:rPr>
                        <a:t>pa-crops </a:t>
                      </a:r>
                      <a:r>
                        <a:rPr lang="en-US" sz="2000" dirty="0" smtClean="0"/>
                        <a:t>grew-</a:t>
                      </a:r>
                      <a:r>
                        <a:rPr lang="en-US" sz="2000" dirty="0" err="1" smtClean="0">
                          <a:solidFill>
                            <a:srgbClr val="FF0000"/>
                          </a:solidFill>
                        </a:rPr>
                        <a:t>i</a:t>
                      </a:r>
                      <a:endParaRPr lang="en-US" sz="2000" dirty="0" smtClean="0">
                        <a:solidFill>
                          <a:srgbClr val="FF0000"/>
                        </a:solidFill>
                      </a:endParaRPr>
                    </a:p>
                    <a:p>
                      <a:r>
                        <a:rPr lang="en-US" sz="2000" dirty="0" smtClean="0"/>
                        <a:t>ne-streets </a:t>
                      </a:r>
                      <a:r>
                        <a:rPr lang="en-US" sz="2000" dirty="0" smtClean="0">
                          <a:solidFill>
                            <a:srgbClr val="FF0000"/>
                          </a:solidFill>
                        </a:rPr>
                        <a:t>pa-boy </a:t>
                      </a:r>
                      <a:r>
                        <a:rPr lang="en-US" sz="2000" dirty="0" smtClean="0"/>
                        <a:t>played-</a:t>
                      </a:r>
                      <a:r>
                        <a:rPr lang="en-US" sz="2000" dirty="0" smtClean="0">
                          <a:solidFill>
                            <a:srgbClr val="FF0000"/>
                          </a:solidFill>
                        </a:rPr>
                        <a:t>o</a:t>
                      </a:r>
                      <a:endParaRPr lang="en-US" sz="2000" dirty="0">
                        <a:solidFill>
                          <a:srgbClr val="FF0000"/>
                        </a:solidFill>
                      </a:endParaRPr>
                    </a:p>
                  </a:txBody>
                  <a:tcPr/>
                </a:tc>
                <a:tc>
                  <a:txBody>
                    <a:bodyPr/>
                    <a:lstStyle/>
                    <a:p>
                      <a:r>
                        <a:rPr lang="en-US" sz="2000" dirty="0" err="1" smtClean="0">
                          <a:solidFill>
                            <a:srgbClr val="0000FF"/>
                          </a:solidFill>
                        </a:rPr>
                        <a:t>ku</a:t>
                      </a:r>
                      <a:r>
                        <a:rPr lang="en-US" sz="2000" dirty="0" smtClean="0">
                          <a:solidFill>
                            <a:srgbClr val="0000FF"/>
                          </a:solidFill>
                        </a:rPr>
                        <a:t>-girls </a:t>
                      </a:r>
                      <a:r>
                        <a:rPr lang="en-US" sz="2000" dirty="0" smtClean="0"/>
                        <a:t>ne-playground laughed-</a:t>
                      </a:r>
                      <a:r>
                        <a:rPr lang="en-US" sz="2000" dirty="0" err="1" smtClean="0">
                          <a:solidFill>
                            <a:srgbClr val="0000FF"/>
                          </a:solidFill>
                        </a:rPr>
                        <a:t>i</a:t>
                      </a:r>
                      <a:endParaRPr lang="en-US" sz="20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solidFill>
                            <a:srgbClr val="0000FF"/>
                          </a:solidFill>
                        </a:rPr>
                        <a:t>ku</a:t>
                      </a:r>
                      <a:r>
                        <a:rPr lang="en-US" sz="2000" dirty="0" smtClean="0">
                          <a:solidFill>
                            <a:srgbClr val="0000FF"/>
                          </a:solidFill>
                        </a:rPr>
                        <a:t>-bomb </a:t>
                      </a:r>
                      <a:r>
                        <a:rPr lang="en-US" sz="2000" dirty="0" smtClean="0"/>
                        <a:t>ne-fields exploded-</a:t>
                      </a:r>
                      <a:r>
                        <a:rPr lang="en-US" sz="2000" dirty="0" smtClean="0">
                          <a:solidFill>
                            <a:srgbClr val="0000FF"/>
                          </a:solidFill>
                        </a:rPr>
                        <a:t>o</a:t>
                      </a:r>
                    </a:p>
                    <a:p>
                      <a:r>
                        <a:rPr lang="en-US" sz="2000" dirty="0" smtClean="0"/>
                        <a:t>ne-field </a:t>
                      </a:r>
                      <a:r>
                        <a:rPr lang="en-US" sz="2000" dirty="0" err="1" smtClean="0">
                          <a:solidFill>
                            <a:srgbClr val="0000FF"/>
                          </a:solidFill>
                        </a:rPr>
                        <a:t>ku</a:t>
                      </a:r>
                      <a:r>
                        <a:rPr lang="en-US" sz="2000" dirty="0" smtClean="0">
                          <a:solidFill>
                            <a:srgbClr val="0000FF"/>
                          </a:solidFill>
                        </a:rPr>
                        <a:t>-crops </a:t>
                      </a:r>
                      <a:r>
                        <a:rPr lang="en-US" sz="2000" dirty="0" smtClean="0"/>
                        <a:t>grew-</a:t>
                      </a:r>
                      <a:r>
                        <a:rPr lang="en-US" sz="2000" dirty="0" err="1" smtClean="0">
                          <a:solidFill>
                            <a:srgbClr val="0000FF"/>
                          </a:solidFill>
                        </a:rPr>
                        <a:t>i</a:t>
                      </a:r>
                      <a:endParaRPr lang="en-US" sz="2000" dirty="0" smtClean="0">
                        <a:solidFill>
                          <a:srgbClr val="0000FF"/>
                        </a:solidFill>
                      </a:endParaRPr>
                    </a:p>
                    <a:p>
                      <a:r>
                        <a:rPr lang="en-US" sz="2000" dirty="0" smtClean="0"/>
                        <a:t>ne-streets </a:t>
                      </a:r>
                      <a:r>
                        <a:rPr lang="en-US" sz="2000" dirty="0" err="1" smtClean="0">
                          <a:solidFill>
                            <a:srgbClr val="0000FF"/>
                          </a:solidFill>
                        </a:rPr>
                        <a:t>ku</a:t>
                      </a:r>
                      <a:r>
                        <a:rPr lang="en-US" sz="2000" dirty="0" smtClean="0">
                          <a:solidFill>
                            <a:srgbClr val="0000FF"/>
                          </a:solidFill>
                        </a:rPr>
                        <a:t>-boy </a:t>
                      </a:r>
                      <a:r>
                        <a:rPr lang="en-US" sz="2000" dirty="0" smtClean="0"/>
                        <a:t>played-</a:t>
                      </a:r>
                      <a:r>
                        <a:rPr lang="en-US" sz="2000" dirty="0" smtClean="0">
                          <a:solidFill>
                            <a:srgbClr val="0000FF"/>
                          </a:solidFill>
                        </a:rPr>
                        <a:t>o</a:t>
                      </a:r>
                      <a:endParaRPr lang="en-US" sz="2000" dirty="0">
                        <a:solidFill>
                          <a:srgbClr val="0000FF"/>
                        </a:solidFill>
                      </a:endParaRPr>
                    </a:p>
                  </a:txBody>
                  <a:tcPr/>
                </a:tc>
              </a:tr>
            </a:tbl>
          </a:graphicData>
        </a:graphic>
      </p:graphicFrame>
      <p:sp>
        <p:nvSpPr>
          <p:cNvPr id="4" name="Slide Number Placeholder 3"/>
          <p:cNvSpPr>
            <a:spLocks noGrp="1"/>
          </p:cNvSpPr>
          <p:nvPr>
            <p:ph type="sldNum" sz="quarter" idx="12"/>
          </p:nvPr>
        </p:nvSpPr>
        <p:spPr/>
        <p:txBody>
          <a:bodyPr/>
          <a:lstStyle/>
          <a:p>
            <a:fld id="{30388262-007A-824A-8D5B-8983A3836749}" type="slidenum">
              <a:rPr lang="en-US" smtClean="0"/>
              <a:t>54</a:t>
            </a:fld>
            <a:endParaRPr lang="en-US"/>
          </a:p>
        </p:txBody>
      </p:sp>
    </p:spTree>
    <p:extLst>
      <p:ext uri="{BB962C8B-B14F-4D97-AF65-F5344CB8AC3E}">
        <p14:creationId xmlns:p14="http://schemas.microsoft.com/office/powerpoint/2010/main" val="3477538394"/>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smtClean="0"/>
              <a:t>Four potential hypotheses to explain participant </a:t>
            </a:r>
            <a:r>
              <a:rPr lang="en-US" dirty="0" err="1" smtClean="0"/>
              <a:t>behaviour</a:t>
            </a:r>
            <a:r>
              <a:rPr lang="en-US" dirty="0" smtClean="0"/>
              <a:t>:</a:t>
            </a:r>
          </a:p>
          <a:p>
            <a:pPr marL="806450" lvl="1" indent="-457200">
              <a:buFont typeface="+mj-ea"/>
              <a:buAutoNum type="circleNumDbPlain"/>
            </a:pPr>
            <a:r>
              <a:rPr lang="en-US" dirty="0" smtClean="0"/>
              <a:t>L1 transfer</a:t>
            </a:r>
          </a:p>
          <a:p>
            <a:pPr marL="806450" lvl="1" indent="-457200">
              <a:buFont typeface="+mj-ea"/>
              <a:buAutoNum type="circleNumDbPlain"/>
            </a:pPr>
            <a:r>
              <a:rPr lang="en-US" dirty="0" smtClean="0"/>
              <a:t>General nominative bias</a:t>
            </a:r>
          </a:p>
          <a:p>
            <a:pPr marL="806450" lvl="1" indent="-457200">
              <a:buFont typeface="+mj-ea"/>
              <a:buAutoNum type="circleNumDbPlain"/>
            </a:pPr>
            <a:r>
              <a:rPr lang="en-US" dirty="0" smtClean="0"/>
              <a:t>Preference for case/agreement match</a:t>
            </a:r>
          </a:p>
          <a:p>
            <a:pPr marL="806450" lvl="1" indent="-457200">
              <a:buFont typeface="+mj-ea"/>
              <a:buAutoNum type="circleNumDbPlain"/>
            </a:pPr>
            <a:r>
              <a:rPr lang="en-US" dirty="0" smtClean="0"/>
              <a:t>UG ban on NOM-ERG</a:t>
            </a:r>
          </a:p>
          <a:p>
            <a:pPr marL="806450" lvl="1" indent="-457200">
              <a:buFont typeface="+mj-ea"/>
              <a:buAutoNum type="circleNumDbPlain"/>
            </a:pPr>
            <a:endParaRPr lang="en-US" dirty="0"/>
          </a:p>
          <a:p>
            <a:r>
              <a:rPr lang="en-US" sz="2000" dirty="0"/>
              <a:t>A cognitive </a:t>
            </a:r>
            <a:r>
              <a:rPr lang="en-US" sz="2000" dirty="0" smtClean="0"/>
              <a:t>explanation for (3): </a:t>
            </a:r>
            <a:r>
              <a:rPr lang="en-US" sz="2000" dirty="0"/>
              <a:t>consistency of association between verb agreement and case marking</a:t>
            </a:r>
            <a:r>
              <a:rPr lang="en-US" sz="2000" dirty="0" smtClean="0"/>
              <a:t>.</a:t>
            </a:r>
          </a:p>
          <a:p>
            <a:r>
              <a:rPr lang="en-US" sz="2000" dirty="0" smtClean="0"/>
              <a:t>How can we choose between (3) and (4)? </a:t>
            </a:r>
            <a:endParaRPr lang="en-US" sz="2000" dirty="0"/>
          </a:p>
          <a:p>
            <a:endParaRPr lang="en-US" dirty="0" smtClean="0"/>
          </a:p>
        </p:txBody>
      </p:sp>
      <p:sp>
        <p:nvSpPr>
          <p:cNvPr id="11" name="Slide Number Placeholder 10"/>
          <p:cNvSpPr>
            <a:spLocks noGrp="1"/>
          </p:cNvSpPr>
          <p:nvPr>
            <p:ph type="sldNum" sz="quarter" idx="12"/>
          </p:nvPr>
        </p:nvSpPr>
        <p:spPr/>
        <p:txBody>
          <a:bodyPr/>
          <a:lstStyle/>
          <a:p>
            <a:fld id="{30388262-007A-824A-8D5B-8983A3836749}" type="slidenum">
              <a:rPr lang="en-US" smtClean="0"/>
              <a:t>55</a:t>
            </a:fld>
            <a:endParaRPr lang="en-US"/>
          </a:p>
        </p:txBody>
      </p:sp>
    </p:spTree>
    <p:extLst>
      <p:ext uri="{BB962C8B-B14F-4D97-AF65-F5344CB8AC3E}">
        <p14:creationId xmlns:p14="http://schemas.microsoft.com/office/powerpoint/2010/main" val="1437582048"/>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experiment</a:t>
            </a:r>
            <a:endParaRPr lang="en-US" dirty="0"/>
          </a:p>
        </p:txBody>
      </p:sp>
      <p:sp>
        <p:nvSpPr>
          <p:cNvPr id="3" name="Content Placeholder 2"/>
          <p:cNvSpPr>
            <a:spLocks noGrp="1"/>
          </p:cNvSpPr>
          <p:nvPr>
            <p:ph idx="1"/>
          </p:nvPr>
        </p:nvSpPr>
        <p:spPr/>
        <p:txBody>
          <a:bodyPr/>
          <a:lstStyle/>
          <a:p>
            <a:r>
              <a:rPr lang="en-US" dirty="0" smtClean="0"/>
              <a:t>Participants: Basque-Spanish bilinguals </a:t>
            </a:r>
          </a:p>
          <a:p>
            <a:pPr lvl="1"/>
            <a:r>
              <a:rPr lang="en-US" dirty="0" smtClean="0"/>
              <a:t>Controls for L1 bias</a:t>
            </a:r>
          </a:p>
          <a:p>
            <a:r>
              <a:rPr lang="en-US" dirty="0" smtClean="0"/>
              <a:t>Test all four combinations on same speakers</a:t>
            </a:r>
          </a:p>
        </p:txBody>
      </p:sp>
      <p:graphicFrame>
        <p:nvGraphicFramePr>
          <p:cNvPr id="5" name="Table 4"/>
          <p:cNvGraphicFramePr>
            <a:graphicFrameLocks noGrp="1"/>
          </p:cNvGraphicFramePr>
          <p:nvPr>
            <p:extLst>
              <p:ext uri="{D42A27DB-BD31-4B8C-83A1-F6EECF244321}">
                <p14:modId xmlns:p14="http://schemas.microsoft.com/office/powerpoint/2010/main" val="254361737"/>
              </p:ext>
            </p:extLst>
          </p:nvPr>
        </p:nvGraphicFramePr>
        <p:xfrm>
          <a:off x="2361663" y="3687023"/>
          <a:ext cx="4346252" cy="1995042"/>
        </p:xfrm>
        <a:graphic>
          <a:graphicData uri="http://schemas.openxmlformats.org/drawingml/2006/table">
            <a:tbl>
              <a:tblPr firstRow="1" bandRow="1">
                <a:tableStyleId>{5C22544A-7EE6-4342-B048-85BDC9FD1C3A}</a:tableStyleId>
              </a:tblPr>
              <a:tblGrid>
                <a:gridCol w="1448751"/>
                <a:gridCol w="1359715"/>
                <a:gridCol w="1537786"/>
              </a:tblGrid>
              <a:tr h="624164">
                <a:tc>
                  <a:txBody>
                    <a:bodyPr/>
                    <a:lstStyle/>
                    <a:p>
                      <a:endParaRPr lang="en-US" dirty="0"/>
                    </a:p>
                  </a:txBody>
                  <a:tcPr/>
                </a:tc>
                <a:tc>
                  <a:txBody>
                    <a:bodyPr/>
                    <a:lstStyle/>
                    <a:p>
                      <a:r>
                        <a:rPr lang="en-US" dirty="0" smtClean="0"/>
                        <a:t>NOM case</a:t>
                      </a:r>
                      <a:endParaRPr lang="en-US" dirty="0"/>
                    </a:p>
                  </a:txBody>
                  <a:tcPr/>
                </a:tc>
                <a:tc>
                  <a:txBody>
                    <a:bodyPr/>
                    <a:lstStyle/>
                    <a:p>
                      <a:r>
                        <a:rPr lang="en-US" dirty="0" smtClean="0"/>
                        <a:t>ERG case</a:t>
                      </a:r>
                      <a:endParaRPr lang="en-US" baseline="0" dirty="0" smtClean="0"/>
                    </a:p>
                    <a:p>
                      <a:endParaRPr lang="en-US" dirty="0"/>
                    </a:p>
                  </a:txBody>
                  <a:tcPr/>
                </a:tc>
              </a:tr>
              <a:tr h="562945">
                <a:tc>
                  <a:txBody>
                    <a:bodyPr/>
                    <a:lstStyle/>
                    <a:p>
                      <a:r>
                        <a:rPr lang="en-US" dirty="0" smtClean="0"/>
                        <a:t>NOM agreement</a:t>
                      </a:r>
                    </a:p>
                  </a:txBody>
                  <a:tcPr/>
                </a:tc>
                <a:tc>
                  <a:txBody>
                    <a:bodyPr/>
                    <a:lstStyle/>
                    <a:p>
                      <a:r>
                        <a:rPr lang="en-US" b="1" dirty="0" smtClean="0"/>
                        <a:t>NOM-NOM</a:t>
                      </a:r>
                    </a:p>
                  </a:txBody>
                  <a:tcPr/>
                </a:tc>
                <a:tc>
                  <a:txBody>
                    <a:bodyPr/>
                    <a:lstStyle/>
                    <a:p>
                      <a:r>
                        <a:rPr lang="en-GB" sz="1800" b="1" kern="1200" dirty="0" smtClean="0">
                          <a:solidFill>
                            <a:schemeClr val="dk1"/>
                          </a:solidFill>
                          <a:effectLst/>
                          <a:latin typeface="+mn-lt"/>
                          <a:ea typeface="+mn-ea"/>
                          <a:cs typeface="+mn-cs"/>
                        </a:rPr>
                        <a:t>ERG-NOM</a:t>
                      </a:r>
                    </a:p>
                  </a:txBody>
                  <a:tcPr/>
                </a:tc>
              </a:tr>
              <a:tr h="714882">
                <a:tc>
                  <a:txBody>
                    <a:bodyPr/>
                    <a:lstStyle/>
                    <a:p>
                      <a:r>
                        <a:rPr lang="en-US" dirty="0" smtClean="0"/>
                        <a:t>ERG agreement</a:t>
                      </a:r>
                      <a:endParaRPr lang="en-US" baseline="0" dirty="0" smtClean="0"/>
                    </a:p>
                  </a:txBody>
                  <a:tcPr/>
                </a:tc>
                <a:tc>
                  <a:txBody>
                    <a:bodyPr/>
                    <a:lstStyle/>
                    <a:p>
                      <a:r>
                        <a:rPr lang="en-US" b="1" dirty="0" smtClean="0"/>
                        <a:t>*NOM-ERG</a:t>
                      </a:r>
                    </a:p>
                  </a:txBody>
                  <a:tcPr/>
                </a:tc>
                <a:tc>
                  <a:txBody>
                    <a:bodyPr/>
                    <a:lstStyle/>
                    <a:p>
                      <a:r>
                        <a:rPr lang="en-US" b="1" dirty="0" smtClean="0"/>
                        <a:t>ERG-ERG</a:t>
                      </a:r>
                    </a:p>
                  </a:txBody>
                  <a:tcPr/>
                </a:tc>
              </a:tr>
            </a:tbl>
          </a:graphicData>
        </a:graphic>
      </p:graphicFrame>
      <p:sp>
        <p:nvSpPr>
          <p:cNvPr id="6" name="Slide Number Placeholder 5"/>
          <p:cNvSpPr>
            <a:spLocks noGrp="1"/>
          </p:cNvSpPr>
          <p:nvPr>
            <p:ph type="sldNum" sz="quarter" idx="12"/>
          </p:nvPr>
        </p:nvSpPr>
        <p:spPr/>
        <p:txBody>
          <a:bodyPr/>
          <a:lstStyle/>
          <a:p>
            <a:fld id="{30388262-007A-824A-8D5B-8983A3836749}" type="slidenum">
              <a:rPr lang="en-US" smtClean="0"/>
              <a:t>56</a:t>
            </a:fld>
            <a:endParaRPr lang="en-US"/>
          </a:p>
        </p:txBody>
      </p:sp>
    </p:spTree>
    <p:extLst>
      <p:ext uri="{BB962C8B-B14F-4D97-AF65-F5344CB8AC3E}">
        <p14:creationId xmlns:p14="http://schemas.microsoft.com/office/powerpoint/2010/main" val="3497877008"/>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Predictions</a:t>
            </a:r>
            <a:endParaRPr lang="en-US" dirty="0"/>
          </a:p>
        </p:txBody>
      </p:sp>
      <p:sp>
        <p:nvSpPr>
          <p:cNvPr id="3" name="Content Placeholder 2"/>
          <p:cNvSpPr>
            <a:spLocks noGrp="1"/>
          </p:cNvSpPr>
          <p:nvPr>
            <p:ph idx="1"/>
          </p:nvPr>
        </p:nvSpPr>
        <p:spPr/>
        <p:txBody>
          <a:bodyPr/>
          <a:lstStyle/>
          <a:p>
            <a:pPr marL="806450" lvl="1" indent="-457200">
              <a:buFont typeface="+mj-ea"/>
              <a:buAutoNum type="circleNumDbPlain"/>
            </a:pPr>
            <a:r>
              <a:rPr lang="en-US" dirty="0"/>
              <a:t>L1 transfer</a:t>
            </a:r>
          </a:p>
          <a:p>
            <a:pPr marL="806450" lvl="1" indent="-457200">
              <a:buFont typeface="+mj-ea"/>
              <a:buAutoNum type="circleNumDbPlain"/>
            </a:pPr>
            <a:r>
              <a:rPr lang="en-US" dirty="0"/>
              <a:t>General nominative bias</a:t>
            </a:r>
          </a:p>
          <a:p>
            <a:pPr marL="806450" lvl="1" indent="-457200">
              <a:buFont typeface="+mj-ea"/>
              <a:buAutoNum type="circleNumDbPlain"/>
            </a:pPr>
            <a:r>
              <a:rPr lang="en-US" dirty="0"/>
              <a:t>Preference for case/agreement match</a:t>
            </a:r>
          </a:p>
          <a:p>
            <a:pPr marL="806450" lvl="1" indent="-457200">
              <a:buFont typeface="+mj-ea"/>
              <a:buAutoNum type="circleNumDbPlain"/>
            </a:pPr>
            <a:r>
              <a:rPr lang="en-US" dirty="0"/>
              <a:t>UG ban on NOM-</a:t>
            </a:r>
            <a:r>
              <a:rPr lang="en-US" dirty="0" smtClean="0"/>
              <a:t>ERG</a:t>
            </a:r>
            <a:endParaRPr lang="en-US" dirty="0"/>
          </a:p>
          <a:p>
            <a:r>
              <a:rPr lang="en-US" dirty="0" smtClean="0"/>
              <a:t>Prediction </a:t>
            </a:r>
            <a:r>
              <a:rPr lang="en-US" dirty="0"/>
              <a:t>if (3) is explanation: NOM-NOM and ERG-ERG better than ERG-NOM and NOM-ERG. No difference between ERG-NOM and NOM-</a:t>
            </a:r>
            <a:r>
              <a:rPr lang="en-US" dirty="0" smtClean="0"/>
              <a:t>ERG.</a:t>
            </a:r>
          </a:p>
          <a:p>
            <a:r>
              <a:rPr lang="en-US" dirty="0" smtClean="0"/>
              <a:t>Prediction if (4) also holds: difference in learnability of </a:t>
            </a:r>
            <a:r>
              <a:rPr lang="en-US" dirty="0"/>
              <a:t>ERG-NOM and NOM-ERG</a:t>
            </a: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30388262-007A-824A-8D5B-8983A3836749}" type="slidenum">
              <a:rPr lang="en-US" smtClean="0"/>
              <a:t>57</a:t>
            </a:fld>
            <a:endParaRPr lang="en-US"/>
          </a:p>
        </p:txBody>
      </p:sp>
    </p:spTree>
    <p:extLst>
      <p:ext uri="{BB962C8B-B14F-4D97-AF65-F5344CB8AC3E}">
        <p14:creationId xmlns:p14="http://schemas.microsoft.com/office/powerpoint/2010/main" val="1267603726"/>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0388262-007A-824A-8D5B-8983A3836749}" type="slidenum">
              <a:rPr lang="en-US" smtClean="0"/>
              <a:t>58</a:t>
            </a:fld>
            <a:endParaRPr lang="en-US"/>
          </a:p>
        </p:txBody>
      </p:sp>
      <p:sp>
        <p:nvSpPr>
          <p:cNvPr id="3" name="TextBox 2"/>
          <p:cNvSpPr txBox="1"/>
          <p:nvPr/>
        </p:nvSpPr>
        <p:spPr>
          <a:xfrm>
            <a:off x="2775350" y="2873335"/>
            <a:ext cx="3593300" cy="461665"/>
          </a:xfrm>
          <a:prstGeom prst="rect">
            <a:avLst/>
          </a:prstGeom>
          <a:noFill/>
        </p:spPr>
        <p:txBody>
          <a:bodyPr wrap="none" rtlCol="0">
            <a:spAutoFit/>
          </a:bodyPr>
          <a:lstStyle/>
          <a:p>
            <a:r>
              <a:rPr lang="en-US" sz="2400" dirty="0" smtClean="0">
                <a:latin typeface="Bradley Hand ITC TT-Bold"/>
                <a:cs typeface="Bradley Hand ITC TT-Bold"/>
              </a:rPr>
              <a:t>Thank you for listening!</a:t>
            </a:r>
            <a:endParaRPr lang="en-US" sz="2400" dirty="0">
              <a:latin typeface="Bradley Hand ITC TT-Bold"/>
              <a:cs typeface="Bradley Hand ITC TT-Bold"/>
            </a:endParaRPr>
          </a:p>
        </p:txBody>
      </p:sp>
      <p:sp>
        <p:nvSpPr>
          <p:cNvPr id="4" name="TextBox 3"/>
          <p:cNvSpPr txBox="1"/>
          <p:nvPr/>
        </p:nvSpPr>
        <p:spPr>
          <a:xfrm>
            <a:off x="1072244" y="4091377"/>
            <a:ext cx="7278029" cy="369332"/>
          </a:xfrm>
          <a:prstGeom prst="rect">
            <a:avLst/>
          </a:prstGeom>
          <a:noFill/>
        </p:spPr>
        <p:txBody>
          <a:bodyPr wrap="none" rtlCol="0">
            <a:spAutoFit/>
          </a:bodyPr>
          <a:lstStyle/>
          <a:p>
            <a:r>
              <a:rPr lang="en-US" dirty="0" smtClean="0"/>
              <a:t>Thanks to the Cambridge </a:t>
            </a:r>
            <a:r>
              <a:rPr lang="en-US" dirty="0"/>
              <a:t>Humanities Research Grants Scheme </a:t>
            </a:r>
            <a:r>
              <a:rPr lang="en-US" dirty="0" smtClean="0"/>
              <a:t> for funding</a:t>
            </a:r>
            <a:endParaRPr lang="en-US" dirty="0"/>
          </a:p>
        </p:txBody>
      </p:sp>
    </p:spTree>
    <p:extLst>
      <p:ext uri="{BB962C8B-B14F-4D97-AF65-F5344CB8AC3E}">
        <p14:creationId xmlns:p14="http://schemas.microsoft.com/office/powerpoint/2010/main" val="1429927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0" indent="0">
              <a:buNone/>
            </a:pPr>
            <a:r>
              <a:rPr lang="en-GB" sz="1800" b="1" dirty="0" smtClean="0"/>
              <a:t>Anderson</a:t>
            </a:r>
            <a:r>
              <a:rPr lang="en-GB" sz="1800" dirty="0"/>
              <a:t>, </a:t>
            </a:r>
            <a:r>
              <a:rPr lang="en-US" sz="1800" dirty="0"/>
              <a:t>Stephen</a:t>
            </a:r>
            <a:r>
              <a:rPr lang="en-GB" sz="1800" dirty="0"/>
              <a:t>. 1977. On the mechanisms by which languages become ergative. In </a:t>
            </a:r>
            <a:r>
              <a:rPr lang="en-GB" sz="1800" i="1" dirty="0"/>
              <a:t>Mechanisms of Syntactic Change</a:t>
            </a:r>
            <a:r>
              <a:rPr lang="en-GB" sz="1800" dirty="0"/>
              <a:t>, ed., C. Li, 317-363. Texas: University of Texas Press.</a:t>
            </a:r>
          </a:p>
          <a:p>
            <a:pPr marL="0" indent="0">
              <a:buNone/>
            </a:pPr>
            <a:r>
              <a:rPr lang="en-US" sz="1800" b="1" dirty="0"/>
              <a:t>Baker</a:t>
            </a:r>
            <a:r>
              <a:rPr lang="en-US" sz="1800" dirty="0"/>
              <a:t>, Mark C. In press. </a:t>
            </a:r>
            <a:r>
              <a:rPr lang="en-US" sz="1800" i="1" dirty="0"/>
              <a:t>Case: Its Principles and its Parameters. </a:t>
            </a:r>
            <a:r>
              <a:rPr lang="en-US" sz="1800" dirty="0"/>
              <a:t>Cambridge: CUP. </a:t>
            </a:r>
            <a:endParaRPr lang="en-GB" sz="1800" dirty="0"/>
          </a:p>
          <a:p>
            <a:pPr marL="0" indent="0">
              <a:buNone/>
            </a:pPr>
            <a:r>
              <a:rPr lang="en-GB" sz="1800" b="1" dirty="0"/>
              <a:t>Bickel</a:t>
            </a:r>
            <a:r>
              <a:rPr lang="en-GB" sz="1800" dirty="0"/>
              <a:t>, </a:t>
            </a:r>
            <a:r>
              <a:rPr lang="en-GB" sz="1800" dirty="0" err="1"/>
              <a:t>Balthasar</a:t>
            </a:r>
            <a:r>
              <a:rPr lang="en-GB" sz="1800" dirty="0"/>
              <a:t> and </a:t>
            </a:r>
            <a:r>
              <a:rPr lang="en-GB" sz="1800" b="1" dirty="0" err="1"/>
              <a:t>Yādava</a:t>
            </a:r>
            <a:r>
              <a:rPr lang="en-GB" sz="1800" dirty="0"/>
              <a:t>, </a:t>
            </a:r>
            <a:r>
              <a:rPr lang="en-GB" sz="1800" dirty="0" err="1"/>
              <a:t>Yogendra</a:t>
            </a:r>
            <a:r>
              <a:rPr lang="en-GB" sz="1800" dirty="0"/>
              <a:t>. 2000. </a:t>
            </a:r>
            <a:r>
              <a:rPr lang="en-US" sz="1800" dirty="0"/>
              <a:t>A fresh look at grammatical relations in Indo-Aryan. </a:t>
            </a:r>
            <a:r>
              <a:rPr lang="en-US" sz="1800" i="1" dirty="0"/>
              <a:t>Lingua</a:t>
            </a:r>
            <a:r>
              <a:rPr lang="en-US" sz="1800" dirty="0"/>
              <a:t> 110 (5): 343-373.</a:t>
            </a:r>
            <a:endParaRPr lang="en-GB" sz="1800" dirty="0"/>
          </a:p>
          <a:p>
            <a:pPr marL="0" indent="0">
              <a:buNone/>
            </a:pPr>
            <a:r>
              <a:rPr lang="en-GB" sz="1800" b="1" dirty="0" err="1"/>
              <a:t>Bobaljik</a:t>
            </a:r>
            <a:r>
              <a:rPr lang="en-GB" sz="1800" dirty="0"/>
              <a:t>, </a:t>
            </a:r>
            <a:r>
              <a:rPr lang="en-GB" sz="1800" dirty="0" err="1"/>
              <a:t>Johnathon</a:t>
            </a:r>
            <a:r>
              <a:rPr lang="en-GB" sz="1800" dirty="0"/>
              <a:t>. 1993. On ergativity and ergative </a:t>
            </a:r>
            <a:r>
              <a:rPr lang="en-GB" sz="1800" dirty="0" err="1"/>
              <a:t>unergatives</a:t>
            </a:r>
            <a:r>
              <a:rPr lang="en-GB" sz="1800" dirty="0"/>
              <a:t>. In </a:t>
            </a:r>
            <a:r>
              <a:rPr lang="en-GB" sz="1800" i="1" dirty="0"/>
              <a:t>Papers on Case and Agreement II,</a:t>
            </a:r>
            <a:r>
              <a:rPr lang="en-GB" sz="1800" dirty="0"/>
              <a:t> ed. Collin Phillips, 45-88. Cambridge, Mass.: MITWPL.</a:t>
            </a:r>
          </a:p>
          <a:p>
            <a:pPr marL="0" indent="0">
              <a:buNone/>
            </a:pPr>
            <a:r>
              <a:rPr lang="en-GB" sz="1800" dirty="0" smtClean="0"/>
              <a:t> </a:t>
            </a:r>
            <a:r>
              <a:rPr lang="en-US" sz="1800" b="1" dirty="0" err="1"/>
              <a:t>Bobaljik</a:t>
            </a:r>
            <a:r>
              <a:rPr lang="en-US" sz="1800" dirty="0"/>
              <a:t>, </a:t>
            </a:r>
            <a:r>
              <a:rPr lang="en-GB" sz="1800" dirty="0" err="1"/>
              <a:t>Johnathon</a:t>
            </a:r>
            <a:r>
              <a:rPr lang="en-US" sz="1800" dirty="0"/>
              <a:t>. 2008. Where's Phi? Agreement as a Post-Syntactic Operation. In </a:t>
            </a:r>
            <a:r>
              <a:rPr lang="en-US" sz="1800" i="1" dirty="0"/>
              <a:t>Phi-Theory: Phi Features Across Interfaces and Modules</a:t>
            </a:r>
            <a:r>
              <a:rPr lang="en-US" sz="1800" dirty="0"/>
              <a:t> eds., D. </a:t>
            </a:r>
            <a:r>
              <a:rPr lang="en-US" sz="1800" dirty="0" err="1"/>
              <a:t>Harbour</a:t>
            </a:r>
            <a:r>
              <a:rPr lang="en-US" sz="1800" dirty="0"/>
              <a:t>, D. </a:t>
            </a:r>
            <a:r>
              <a:rPr lang="en-US" sz="1800" dirty="0" err="1"/>
              <a:t>Adger</a:t>
            </a:r>
            <a:r>
              <a:rPr lang="en-US" sz="1800" dirty="0"/>
              <a:t>, and S. </a:t>
            </a:r>
            <a:r>
              <a:rPr lang="en-US" sz="1800" dirty="0" err="1"/>
              <a:t>Béjar</a:t>
            </a:r>
            <a:r>
              <a:rPr lang="en-US" sz="1800" dirty="0"/>
              <a:t>, 295-328. Oxford: Oxford University Press.</a:t>
            </a:r>
            <a:endParaRPr lang="en-GB" sz="1800" dirty="0"/>
          </a:p>
          <a:p>
            <a:pPr marL="0" indent="0">
              <a:buNone/>
            </a:pPr>
            <a:endParaRPr lang="en-GB" sz="2000" dirty="0"/>
          </a:p>
        </p:txBody>
      </p:sp>
      <p:sp>
        <p:nvSpPr>
          <p:cNvPr id="4" name="Slide Number Placeholder 3"/>
          <p:cNvSpPr>
            <a:spLocks noGrp="1"/>
          </p:cNvSpPr>
          <p:nvPr>
            <p:ph type="sldNum" sz="quarter" idx="12"/>
          </p:nvPr>
        </p:nvSpPr>
        <p:spPr/>
        <p:txBody>
          <a:bodyPr/>
          <a:lstStyle/>
          <a:p>
            <a:fld id="{30388262-007A-824A-8D5B-8983A3836749}" type="slidenum">
              <a:rPr lang="en-US" smtClean="0"/>
              <a:t>59</a:t>
            </a:fld>
            <a:endParaRPr lang="en-US"/>
          </a:p>
        </p:txBody>
      </p:sp>
    </p:spTree>
    <p:extLst>
      <p:ext uri="{BB962C8B-B14F-4D97-AF65-F5344CB8AC3E}">
        <p14:creationId xmlns:p14="http://schemas.microsoft.com/office/powerpoint/2010/main" val="9562965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Ergative case + nominative agreement</a:t>
            </a:r>
            <a:endParaRPr lang="en-US" dirty="0"/>
          </a:p>
        </p:txBody>
      </p:sp>
      <p:sp>
        <p:nvSpPr>
          <p:cNvPr id="3" name="Content Placeholder 2"/>
          <p:cNvSpPr>
            <a:spLocks noGrp="1"/>
          </p:cNvSpPr>
          <p:nvPr>
            <p:ph idx="1"/>
          </p:nvPr>
        </p:nvSpPr>
        <p:spPr>
          <a:xfrm>
            <a:off x="779462" y="1949823"/>
            <a:ext cx="8003101" cy="4415451"/>
          </a:xfrm>
        </p:spPr>
        <p:txBody>
          <a:bodyPr>
            <a:normAutofit lnSpcReduction="10000"/>
          </a:bodyPr>
          <a:lstStyle/>
          <a:p>
            <a:pPr>
              <a:lnSpc>
                <a:spcPct val="120000"/>
              </a:lnSpc>
              <a:spcBef>
                <a:spcPts val="0"/>
              </a:spcBef>
            </a:pPr>
            <a:r>
              <a:rPr lang="en-US" dirty="0" smtClean="0"/>
              <a:t>But in some languages, case and agreement alignment do not match.</a:t>
            </a:r>
          </a:p>
          <a:p>
            <a:pPr marL="0" indent="0">
              <a:lnSpc>
                <a:spcPct val="120000"/>
              </a:lnSpc>
              <a:spcBef>
                <a:spcPts val="0"/>
              </a:spcBef>
              <a:buNone/>
            </a:pPr>
            <a:endParaRPr lang="en-US" dirty="0" smtClean="0"/>
          </a:p>
          <a:p>
            <a:pPr marL="0" indent="0">
              <a:lnSpc>
                <a:spcPct val="120000"/>
              </a:lnSpc>
              <a:spcBef>
                <a:spcPts val="0"/>
              </a:spcBef>
              <a:buNone/>
            </a:pPr>
            <a:r>
              <a:rPr lang="en-US" dirty="0" smtClean="0"/>
              <a:t>Ergative case + nominative agreement – Nepali (perfective aspect)</a:t>
            </a:r>
            <a:endParaRPr lang="en-US" dirty="0"/>
          </a:p>
          <a:p>
            <a:pPr marL="0" lvl="0" indent="0">
              <a:lnSpc>
                <a:spcPct val="120000"/>
              </a:lnSpc>
              <a:spcBef>
                <a:spcPts val="0"/>
              </a:spcBef>
              <a:buNone/>
            </a:pPr>
            <a:r>
              <a:rPr lang="en-US" dirty="0" smtClean="0"/>
              <a:t>(5) 	a. </a:t>
            </a:r>
            <a:r>
              <a:rPr lang="en-US" dirty="0" smtClean="0">
                <a:solidFill>
                  <a:srgbClr val="0000FF"/>
                </a:solidFill>
              </a:rPr>
              <a:t>m</a:t>
            </a:r>
            <a:r>
              <a:rPr lang="en-GB" dirty="0" smtClean="0">
                <a:solidFill>
                  <a:srgbClr val="0000FF"/>
                </a:solidFill>
              </a:rPr>
              <a:t>a  		</a:t>
            </a:r>
            <a:r>
              <a:rPr lang="en-GB" dirty="0" err="1" smtClean="0">
                <a:solidFill>
                  <a:srgbClr val="0000FF"/>
                </a:solidFill>
              </a:rPr>
              <a:t>ṭhag-</a:t>
            </a:r>
            <a:r>
              <a:rPr lang="en-GB" dirty="0" err="1">
                <a:solidFill>
                  <a:srgbClr val="0000FF"/>
                </a:solidFill>
              </a:rPr>
              <a:t>ĩ</a:t>
            </a:r>
            <a:r>
              <a:rPr lang="en-GB" dirty="0" err="1" smtClean="0">
                <a:solidFill>
                  <a:srgbClr val="0000FF"/>
                </a:solidFill>
              </a:rPr>
              <a:t>-ẽ</a:t>
            </a:r>
            <a:endParaRPr lang="en-GB" dirty="0" smtClean="0"/>
          </a:p>
          <a:p>
            <a:pPr marL="0" indent="0">
              <a:lnSpc>
                <a:spcPct val="120000"/>
              </a:lnSpc>
              <a:spcBef>
                <a:spcPts val="0"/>
              </a:spcBef>
              <a:buNone/>
            </a:pPr>
            <a:r>
              <a:rPr lang="en-GB" dirty="0" smtClean="0"/>
              <a:t>	     </a:t>
            </a:r>
            <a:r>
              <a:rPr lang="en-GB" cap="small" dirty="0" smtClean="0"/>
              <a:t>1sg.abs</a:t>
            </a:r>
            <a:r>
              <a:rPr lang="en-GB" dirty="0" smtClean="0"/>
              <a:t>	cheat-</a:t>
            </a:r>
            <a:r>
              <a:rPr lang="en-GB" cap="small" dirty="0" smtClean="0"/>
              <a:t>pass-pst1sg</a:t>
            </a:r>
          </a:p>
          <a:p>
            <a:pPr marL="0" indent="0">
              <a:lnSpc>
                <a:spcPct val="120000"/>
              </a:lnSpc>
              <a:spcBef>
                <a:spcPts val="0"/>
              </a:spcBef>
              <a:buNone/>
            </a:pPr>
            <a:r>
              <a:rPr lang="en-GB" cap="small" dirty="0"/>
              <a:t>	 </a:t>
            </a:r>
            <a:r>
              <a:rPr lang="en-GB" cap="small" dirty="0" smtClean="0"/>
              <a:t>   ‘</a:t>
            </a:r>
            <a:r>
              <a:rPr lang="en-GB" dirty="0" smtClean="0"/>
              <a:t>I was cheated.’</a:t>
            </a:r>
            <a:endParaRPr lang="en-GB" cap="small" dirty="0" smtClean="0"/>
          </a:p>
          <a:p>
            <a:pPr marL="0" indent="0">
              <a:lnSpc>
                <a:spcPct val="120000"/>
              </a:lnSpc>
              <a:spcBef>
                <a:spcPts val="0"/>
              </a:spcBef>
              <a:buNone/>
            </a:pPr>
            <a:r>
              <a:rPr lang="en-GB" dirty="0"/>
              <a:t>	</a:t>
            </a:r>
            <a:r>
              <a:rPr lang="en-GB" dirty="0" smtClean="0"/>
              <a:t>b. </a:t>
            </a:r>
            <a:r>
              <a:rPr lang="en-GB" dirty="0" err="1" smtClean="0">
                <a:solidFill>
                  <a:srgbClr val="FF0000"/>
                </a:solidFill>
              </a:rPr>
              <a:t>maile</a:t>
            </a:r>
            <a:r>
              <a:rPr lang="en-GB" dirty="0" smtClean="0">
                <a:solidFill>
                  <a:srgbClr val="FF0000"/>
                </a:solidFill>
              </a:rPr>
              <a:t> </a:t>
            </a:r>
            <a:r>
              <a:rPr lang="en-GB" dirty="0"/>
              <a:t>	</a:t>
            </a:r>
            <a:r>
              <a:rPr lang="en-GB" dirty="0" err="1" smtClean="0"/>
              <a:t>patrika</a:t>
            </a:r>
            <a:r>
              <a:rPr lang="en-GB" dirty="0" smtClean="0"/>
              <a:t>̄</a:t>
            </a:r>
            <a:r>
              <a:rPr lang="en-GB" dirty="0"/>
              <a:t>	</a:t>
            </a:r>
            <a:r>
              <a:rPr lang="en-GB" dirty="0" smtClean="0"/>
              <a:t>		kin-</a:t>
            </a:r>
            <a:r>
              <a:rPr lang="en-GB" dirty="0" err="1">
                <a:solidFill>
                  <a:srgbClr val="FF0000"/>
                </a:solidFill>
              </a:rPr>
              <a:t>ẽ</a:t>
            </a:r>
            <a:endParaRPr lang="en-GB" dirty="0">
              <a:solidFill>
                <a:srgbClr val="FF0000"/>
              </a:solidFill>
            </a:endParaRPr>
          </a:p>
          <a:p>
            <a:pPr marL="0" indent="0">
              <a:lnSpc>
                <a:spcPct val="120000"/>
              </a:lnSpc>
              <a:spcBef>
                <a:spcPts val="0"/>
              </a:spcBef>
              <a:buNone/>
            </a:pPr>
            <a:r>
              <a:rPr lang="en-GB" dirty="0" smtClean="0"/>
              <a:t>	      </a:t>
            </a:r>
            <a:r>
              <a:rPr lang="en-GB" dirty="0" smtClean="0">
                <a:solidFill>
                  <a:srgbClr val="FF0000"/>
                </a:solidFill>
              </a:rPr>
              <a:t>1</a:t>
            </a:r>
            <a:r>
              <a:rPr lang="en-GB" cap="small" dirty="0" smtClean="0">
                <a:solidFill>
                  <a:srgbClr val="FF0000"/>
                </a:solidFill>
              </a:rPr>
              <a:t>sg</a:t>
            </a:r>
            <a:r>
              <a:rPr lang="en-GB" dirty="0" smtClean="0">
                <a:solidFill>
                  <a:srgbClr val="FF0000"/>
                </a:solidFill>
              </a:rPr>
              <a:t>.</a:t>
            </a:r>
            <a:r>
              <a:rPr lang="en-GB" cap="small" dirty="0" smtClean="0">
                <a:solidFill>
                  <a:srgbClr val="FF0000"/>
                </a:solidFill>
              </a:rPr>
              <a:t>erg</a:t>
            </a:r>
            <a:r>
              <a:rPr lang="en-GB" cap="small" dirty="0" smtClean="0"/>
              <a:t> </a:t>
            </a:r>
            <a:r>
              <a:rPr lang="en-GB" cap="small" dirty="0"/>
              <a:t>	</a:t>
            </a:r>
            <a:r>
              <a:rPr lang="en-GB" dirty="0" err="1" smtClean="0"/>
              <a:t>newspaper.</a:t>
            </a:r>
            <a:r>
              <a:rPr lang="en-GB" cap="small" dirty="0" err="1" smtClean="0"/>
              <a:t>abs</a:t>
            </a:r>
            <a:r>
              <a:rPr lang="en-GB" cap="small" dirty="0" smtClean="0"/>
              <a:t>	 </a:t>
            </a:r>
            <a:r>
              <a:rPr lang="en-GB" cap="small" dirty="0"/>
              <a:t>	</a:t>
            </a:r>
            <a:r>
              <a:rPr lang="en-GB" dirty="0"/>
              <a:t>buy-</a:t>
            </a:r>
            <a:r>
              <a:rPr lang="en-GB" b="1" cap="small" dirty="0" smtClean="0">
                <a:solidFill>
                  <a:srgbClr val="FF0000"/>
                </a:solidFill>
              </a:rPr>
              <a:t>pst</a:t>
            </a:r>
            <a:r>
              <a:rPr lang="en-GB" b="1" dirty="0">
                <a:solidFill>
                  <a:srgbClr val="FF0000"/>
                </a:solidFill>
              </a:rPr>
              <a:t>.</a:t>
            </a:r>
            <a:r>
              <a:rPr lang="en-GB" b="1" cap="small" dirty="0" smtClean="0">
                <a:solidFill>
                  <a:srgbClr val="FF0000"/>
                </a:solidFill>
              </a:rPr>
              <a:t>1sg</a:t>
            </a:r>
          </a:p>
          <a:p>
            <a:pPr marL="0" indent="0">
              <a:lnSpc>
                <a:spcPct val="120000"/>
              </a:lnSpc>
              <a:spcBef>
                <a:spcPts val="0"/>
              </a:spcBef>
              <a:buNone/>
            </a:pPr>
            <a:r>
              <a:rPr lang="en-GB" cap="small" dirty="0"/>
              <a:t>	</a:t>
            </a:r>
            <a:r>
              <a:rPr lang="en-GB" cap="small" dirty="0" smtClean="0"/>
              <a:t>   </a:t>
            </a:r>
            <a:r>
              <a:rPr lang="en-GB" dirty="0" smtClean="0"/>
              <a:t>‘</a:t>
            </a:r>
            <a:r>
              <a:rPr lang="en-GB" dirty="0"/>
              <a:t>I bought the newspaper in this store.</a:t>
            </a:r>
            <a:r>
              <a:rPr lang="en-GB" dirty="0" smtClean="0"/>
              <a:t>’</a:t>
            </a:r>
          </a:p>
          <a:p>
            <a:pPr marL="0" indent="0">
              <a:lnSpc>
                <a:spcPct val="120000"/>
              </a:lnSpc>
              <a:spcBef>
                <a:spcPts val="0"/>
              </a:spcBef>
              <a:buNone/>
            </a:pPr>
            <a:r>
              <a:rPr lang="en-GB" dirty="0" smtClean="0"/>
              <a:t> 		[</a:t>
            </a:r>
            <a:r>
              <a:rPr lang="en-GB" dirty="0"/>
              <a:t>Nepali, </a:t>
            </a:r>
            <a:r>
              <a:rPr lang="en-GB" dirty="0" smtClean="0"/>
              <a:t>adapted from Bickel </a:t>
            </a:r>
            <a:r>
              <a:rPr lang="en-GB" dirty="0"/>
              <a:t>&amp; </a:t>
            </a:r>
            <a:r>
              <a:rPr lang="en-GB" dirty="0" err="1"/>
              <a:t>Yādava</a:t>
            </a:r>
            <a:r>
              <a:rPr lang="en-GB" dirty="0"/>
              <a:t> (2000: 348)</a:t>
            </a:r>
            <a:r>
              <a:rPr lang="en-GB" dirty="0" smtClean="0"/>
              <a:t>]</a:t>
            </a:r>
            <a:endParaRPr lang="en-GB" dirty="0"/>
          </a:p>
        </p:txBody>
      </p:sp>
      <p:sp>
        <p:nvSpPr>
          <p:cNvPr id="4" name="Slide Number Placeholder 3"/>
          <p:cNvSpPr>
            <a:spLocks noGrp="1"/>
          </p:cNvSpPr>
          <p:nvPr>
            <p:ph type="sldNum" sz="quarter" idx="12"/>
          </p:nvPr>
        </p:nvSpPr>
        <p:spPr/>
        <p:txBody>
          <a:bodyPr/>
          <a:lstStyle/>
          <a:p>
            <a:fld id="{30388262-007A-824A-8D5B-8983A3836749}" type="slidenum">
              <a:rPr lang="en-US" smtClean="0"/>
              <a:t>6</a:t>
            </a:fld>
            <a:endParaRPr lang="en-US"/>
          </a:p>
        </p:txBody>
      </p:sp>
    </p:spTree>
    <p:extLst>
      <p:ext uri="{BB962C8B-B14F-4D97-AF65-F5344CB8AC3E}">
        <p14:creationId xmlns:p14="http://schemas.microsoft.com/office/powerpoint/2010/main" val="171376269"/>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sz="2100" b="1" dirty="0" smtClean="0"/>
              <a:t>Corbett</a:t>
            </a:r>
            <a:r>
              <a:rPr lang="en-GB" sz="2100" dirty="0"/>
              <a:t>, </a:t>
            </a:r>
            <a:r>
              <a:rPr lang="en-GB" sz="2100" dirty="0" err="1"/>
              <a:t>Greville</a:t>
            </a:r>
            <a:r>
              <a:rPr lang="en-GB" sz="2100" dirty="0"/>
              <a:t> G. 2006. </a:t>
            </a:r>
            <a:r>
              <a:rPr lang="en-GB" sz="2100" i="1" dirty="0"/>
              <a:t>Agreement</a:t>
            </a:r>
            <a:r>
              <a:rPr lang="en-GB" sz="2100" dirty="0"/>
              <a:t>. Cambridge: Cambridge University Press.</a:t>
            </a:r>
          </a:p>
          <a:p>
            <a:pPr marL="0" indent="0">
              <a:buNone/>
            </a:pPr>
            <a:r>
              <a:rPr lang="en-GB" sz="2100" b="1" dirty="0" err="1"/>
              <a:t>Moravcsik</a:t>
            </a:r>
            <a:r>
              <a:rPr lang="en-GB" sz="2100" dirty="0"/>
              <a:t>, Edith A. 1978. On the distribution of ergative accusative patterns. </a:t>
            </a:r>
            <a:r>
              <a:rPr lang="en-GB" sz="2100" i="1" dirty="0"/>
              <a:t>Lingua</a:t>
            </a:r>
            <a:r>
              <a:rPr lang="en-GB" sz="2100" dirty="0"/>
              <a:t> 45: 233-279.</a:t>
            </a:r>
          </a:p>
          <a:p>
            <a:pPr marL="0" indent="0">
              <a:buNone/>
            </a:pPr>
            <a:r>
              <a:rPr lang="en-US" sz="2100" b="1" dirty="0" err="1"/>
              <a:t>Newmeyer</a:t>
            </a:r>
            <a:r>
              <a:rPr lang="en-US" sz="2100" dirty="0"/>
              <a:t>, Frederick. 2005. Against a parameter-setting approach to typological variation. </a:t>
            </a:r>
            <a:r>
              <a:rPr lang="en-US" sz="2100" i="1" dirty="0"/>
              <a:t>Linguistic Variation Yearbook</a:t>
            </a:r>
            <a:r>
              <a:rPr lang="en-US" sz="2100" dirty="0"/>
              <a:t> 4:181 - 234.</a:t>
            </a:r>
            <a:endParaRPr lang="en-GB" sz="2100" dirty="0"/>
          </a:p>
          <a:p>
            <a:pPr marL="0" indent="0">
              <a:buNone/>
            </a:pPr>
            <a:r>
              <a:rPr lang="en-US" sz="2100" b="1" dirty="0"/>
              <a:t>Sheehan</a:t>
            </a:r>
            <a:r>
              <a:rPr lang="en-US" sz="2100" dirty="0"/>
              <a:t>, Michelle. 2013. Towards a parameter hierarchy for alignment. To appear in the </a:t>
            </a:r>
            <a:r>
              <a:rPr lang="en-US" sz="2100" i="1" dirty="0"/>
              <a:t>Proceedings of WCCFL 31. </a:t>
            </a:r>
            <a:r>
              <a:rPr lang="en-US" sz="2100" dirty="0" err="1"/>
              <a:t>Cascadilla</a:t>
            </a:r>
            <a:r>
              <a:rPr lang="en-US" sz="2100" dirty="0"/>
              <a:t> Press. Available at: </a:t>
            </a:r>
            <a:r>
              <a:rPr lang="en-US" sz="2100" dirty="0">
                <a:hlinkClick r:id="rId2"/>
              </a:rPr>
              <a:t>http://ling.auf.net/lingbuzz/001787</a:t>
            </a:r>
            <a:endParaRPr lang="en-GB" sz="2100" dirty="0"/>
          </a:p>
          <a:p>
            <a:pPr marL="0" indent="0">
              <a:buNone/>
            </a:pPr>
            <a:r>
              <a:rPr lang="en-US" sz="2100" b="1" dirty="0" err="1"/>
              <a:t>Woolford</a:t>
            </a:r>
            <a:r>
              <a:rPr lang="en-US" sz="2100" dirty="0"/>
              <a:t>, Ellen. 2006. Case-Agreement Mismatches. In </a:t>
            </a:r>
            <a:r>
              <a:rPr lang="en-US" sz="2100" i="1" dirty="0"/>
              <a:t>Agreement Systems</a:t>
            </a:r>
            <a:r>
              <a:rPr lang="en-US" sz="2100" dirty="0"/>
              <a:t>, ed. Cedric </a:t>
            </a:r>
            <a:r>
              <a:rPr lang="en-US" sz="2100" dirty="0" err="1"/>
              <a:t>Boeckx</a:t>
            </a:r>
            <a:r>
              <a:rPr lang="en-US" sz="2100" dirty="0"/>
              <a:t>, 299-316. Amsterdam: John </a:t>
            </a:r>
            <a:r>
              <a:rPr lang="en-US" sz="2100" dirty="0" err="1"/>
              <a:t>Benjamins</a:t>
            </a:r>
            <a:r>
              <a:rPr lang="en-US" sz="2400" dirty="0"/>
              <a:t>.</a:t>
            </a:r>
            <a:endParaRPr lang="en-GB" sz="2400" dirty="0"/>
          </a:p>
          <a:p>
            <a:pPr marL="0" indent="0">
              <a:buNone/>
            </a:pPr>
            <a:endParaRPr lang="en-US" dirty="0"/>
          </a:p>
        </p:txBody>
      </p:sp>
      <p:sp>
        <p:nvSpPr>
          <p:cNvPr id="4" name="Slide Number Placeholder 3"/>
          <p:cNvSpPr>
            <a:spLocks noGrp="1"/>
          </p:cNvSpPr>
          <p:nvPr>
            <p:ph type="sldNum" sz="quarter" idx="12"/>
          </p:nvPr>
        </p:nvSpPr>
        <p:spPr/>
        <p:txBody>
          <a:bodyPr/>
          <a:lstStyle/>
          <a:p>
            <a:fld id="{30388262-007A-824A-8D5B-8983A3836749}" type="slidenum">
              <a:rPr lang="en-US" smtClean="0"/>
              <a:t>60</a:t>
            </a:fld>
            <a:endParaRPr lang="en-US"/>
          </a:p>
        </p:txBody>
      </p:sp>
    </p:spTree>
    <p:extLst>
      <p:ext uri="{BB962C8B-B14F-4D97-AF65-F5344CB8AC3E}">
        <p14:creationId xmlns:p14="http://schemas.microsoft.com/office/powerpoint/2010/main" val="8817429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Unattested: </a:t>
            </a:r>
            <a:br>
              <a:rPr lang="en-US" dirty="0" smtClean="0"/>
            </a:br>
            <a:r>
              <a:rPr lang="en-US" dirty="0" smtClean="0"/>
              <a:t>nominative case + ergative agreement </a:t>
            </a:r>
            <a:endParaRPr lang="en-US" dirty="0"/>
          </a:p>
        </p:txBody>
      </p:sp>
      <p:sp>
        <p:nvSpPr>
          <p:cNvPr id="3" name="Content Placeholder 2"/>
          <p:cNvSpPr>
            <a:spLocks noGrp="1"/>
          </p:cNvSpPr>
          <p:nvPr>
            <p:ph idx="1"/>
          </p:nvPr>
        </p:nvSpPr>
        <p:spPr/>
        <p:txBody>
          <a:bodyPr>
            <a:normAutofit/>
          </a:bodyPr>
          <a:lstStyle/>
          <a:p>
            <a:r>
              <a:rPr lang="en-US" dirty="0" smtClean="0"/>
              <a:t>Unattested</a:t>
            </a:r>
            <a:r>
              <a:rPr lang="en-US" dirty="0"/>
              <a:t>: nominative case </a:t>
            </a:r>
            <a:r>
              <a:rPr lang="en-US" dirty="0" smtClean="0"/>
              <a:t>alignment and ergative agreement, </a:t>
            </a:r>
            <a:r>
              <a:rPr lang="en-US" dirty="0"/>
              <a:t>as in the following invented version of Spanish:</a:t>
            </a:r>
          </a:p>
          <a:p>
            <a:pPr>
              <a:spcBef>
                <a:spcPts val="0"/>
              </a:spcBef>
            </a:pPr>
            <a:endParaRPr lang="en-US" dirty="0"/>
          </a:p>
          <a:p>
            <a:pPr marL="0" indent="0">
              <a:spcBef>
                <a:spcPts val="0"/>
              </a:spcBef>
              <a:buNone/>
            </a:pPr>
            <a:r>
              <a:rPr lang="en-US" dirty="0" smtClean="0"/>
              <a:t>(6)</a:t>
            </a:r>
            <a:r>
              <a:rPr lang="en-US" dirty="0"/>
              <a:t>	a. </a:t>
            </a:r>
            <a:r>
              <a:rPr lang="en-US" dirty="0" err="1">
                <a:solidFill>
                  <a:srgbClr val="0000FF"/>
                </a:solidFill>
              </a:rPr>
              <a:t>Nosotros</a:t>
            </a:r>
            <a:r>
              <a:rPr lang="en-US" dirty="0">
                <a:solidFill>
                  <a:srgbClr val="0000FF"/>
                </a:solidFill>
              </a:rPr>
              <a:t> </a:t>
            </a:r>
            <a:r>
              <a:rPr lang="en-US" dirty="0"/>
              <a:t>	</a:t>
            </a:r>
            <a:r>
              <a:rPr lang="en-US" dirty="0" err="1">
                <a:solidFill>
                  <a:srgbClr val="0000FF"/>
                </a:solidFill>
              </a:rPr>
              <a:t>llegamos</a:t>
            </a:r>
            <a:r>
              <a:rPr lang="en-US" dirty="0">
                <a:solidFill>
                  <a:srgbClr val="0000FF"/>
                </a:solidFill>
              </a:rPr>
              <a:t> </a:t>
            </a:r>
            <a:r>
              <a:rPr lang="en-US" dirty="0"/>
              <a:t>	</a:t>
            </a:r>
            <a:r>
              <a:rPr lang="en-US" dirty="0" err="1"/>
              <a:t>tarde</a:t>
            </a:r>
            <a:r>
              <a:rPr lang="en-US" dirty="0"/>
              <a:t> 	</a:t>
            </a:r>
          </a:p>
          <a:p>
            <a:pPr marL="0" indent="0">
              <a:spcBef>
                <a:spcPts val="0"/>
              </a:spcBef>
              <a:buNone/>
            </a:pPr>
            <a:r>
              <a:rPr lang="en-US" dirty="0"/>
              <a:t>	     </a:t>
            </a:r>
            <a:r>
              <a:rPr lang="en-US" dirty="0" err="1">
                <a:solidFill>
                  <a:srgbClr val="0000FF"/>
                </a:solidFill>
              </a:rPr>
              <a:t>we.NOM</a:t>
            </a:r>
            <a:r>
              <a:rPr lang="en-US" dirty="0"/>
              <a:t>	</a:t>
            </a:r>
            <a:r>
              <a:rPr lang="en-US" dirty="0">
                <a:solidFill>
                  <a:srgbClr val="0000FF"/>
                </a:solidFill>
              </a:rPr>
              <a:t>arrived.1PL</a:t>
            </a:r>
            <a:r>
              <a:rPr lang="en-US" dirty="0"/>
              <a:t>	</a:t>
            </a:r>
            <a:r>
              <a:rPr lang="en-US" dirty="0" smtClean="0"/>
              <a:t>late</a:t>
            </a:r>
            <a:endParaRPr lang="en-US" dirty="0"/>
          </a:p>
          <a:p>
            <a:pPr marL="0" indent="0">
              <a:spcBef>
                <a:spcPts val="0"/>
              </a:spcBef>
              <a:buNone/>
            </a:pPr>
            <a:r>
              <a:rPr lang="en-US" dirty="0"/>
              <a:t>	b. </a:t>
            </a:r>
            <a:r>
              <a:rPr lang="en-US" dirty="0" err="1">
                <a:solidFill>
                  <a:srgbClr val="0000FF"/>
                </a:solidFill>
              </a:rPr>
              <a:t>Nosotros</a:t>
            </a:r>
            <a:r>
              <a:rPr lang="en-US" dirty="0">
                <a:solidFill>
                  <a:srgbClr val="0000FF"/>
                </a:solidFill>
              </a:rPr>
              <a:t> </a:t>
            </a:r>
            <a:r>
              <a:rPr lang="en-US" dirty="0"/>
              <a:t>	</a:t>
            </a:r>
            <a:r>
              <a:rPr lang="en-US" dirty="0">
                <a:solidFill>
                  <a:srgbClr val="FF0000"/>
                </a:solidFill>
              </a:rPr>
              <a:t>los </a:t>
            </a:r>
            <a:r>
              <a:rPr lang="en-US" dirty="0"/>
              <a:t>		</a:t>
            </a:r>
            <a:r>
              <a:rPr lang="en-US" dirty="0" err="1">
                <a:solidFill>
                  <a:srgbClr val="FF0000"/>
                </a:solidFill>
              </a:rPr>
              <a:t>quieren</a:t>
            </a:r>
            <a:endParaRPr lang="en-US" dirty="0">
              <a:solidFill>
                <a:srgbClr val="FF0000"/>
              </a:solidFill>
            </a:endParaRPr>
          </a:p>
          <a:p>
            <a:pPr marL="0" indent="0">
              <a:spcBef>
                <a:spcPts val="0"/>
              </a:spcBef>
              <a:buNone/>
            </a:pPr>
            <a:r>
              <a:rPr lang="en-US" dirty="0"/>
              <a:t>	     </a:t>
            </a:r>
            <a:r>
              <a:rPr lang="en-US" dirty="0" err="1">
                <a:solidFill>
                  <a:srgbClr val="0000FF"/>
                </a:solidFill>
              </a:rPr>
              <a:t>we.NOM</a:t>
            </a:r>
            <a:r>
              <a:rPr lang="en-US" dirty="0"/>
              <a:t>	</a:t>
            </a:r>
            <a:r>
              <a:rPr lang="en-US" dirty="0" err="1">
                <a:solidFill>
                  <a:srgbClr val="FF0000"/>
                </a:solidFill>
              </a:rPr>
              <a:t>them.ACC</a:t>
            </a:r>
            <a:r>
              <a:rPr lang="en-US" dirty="0">
                <a:solidFill>
                  <a:srgbClr val="800000"/>
                </a:solidFill>
              </a:rPr>
              <a:t>	</a:t>
            </a:r>
            <a:r>
              <a:rPr lang="en-US" dirty="0">
                <a:solidFill>
                  <a:srgbClr val="FF0000"/>
                </a:solidFill>
              </a:rPr>
              <a:t>want.3PL</a:t>
            </a:r>
          </a:p>
          <a:p>
            <a:endParaRPr lang="en-US" dirty="0"/>
          </a:p>
        </p:txBody>
      </p:sp>
      <p:sp>
        <p:nvSpPr>
          <p:cNvPr id="4" name="Slide Number Placeholder 3"/>
          <p:cNvSpPr>
            <a:spLocks noGrp="1"/>
          </p:cNvSpPr>
          <p:nvPr>
            <p:ph type="sldNum" sz="quarter" idx="12"/>
          </p:nvPr>
        </p:nvSpPr>
        <p:spPr/>
        <p:txBody>
          <a:bodyPr/>
          <a:lstStyle/>
          <a:p>
            <a:fld id="{30388262-007A-824A-8D5B-8983A3836749}" type="slidenum">
              <a:rPr lang="en-US" smtClean="0"/>
              <a:t>7</a:t>
            </a:fld>
            <a:endParaRPr lang="en-US"/>
          </a:p>
        </p:txBody>
      </p:sp>
    </p:spTree>
    <p:extLst>
      <p:ext uri="{BB962C8B-B14F-4D97-AF65-F5344CB8AC3E}">
        <p14:creationId xmlns:p14="http://schemas.microsoft.com/office/powerpoint/2010/main" val="6760972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6033355" cy="1143000"/>
          </a:xfrm>
        </p:spPr>
        <p:txBody>
          <a:bodyPr/>
          <a:lstStyle/>
          <a:p>
            <a:r>
              <a:rPr lang="en-US" sz="4000" dirty="0"/>
              <a:t>A potential universal</a:t>
            </a:r>
          </a:p>
        </p:txBody>
      </p:sp>
      <p:sp>
        <p:nvSpPr>
          <p:cNvPr id="3" name="Content Placeholder 2"/>
          <p:cNvSpPr>
            <a:spLocks noGrp="1"/>
          </p:cNvSpPr>
          <p:nvPr>
            <p:ph idx="1"/>
          </p:nvPr>
        </p:nvSpPr>
        <p:spPr>
          <a:xfrm>
            <a:off x="457200" y="1925306"/>
            <a:ext cx="7965456" cy="4956175"/>
          </a:xfrm>
        </p:spPr>
        <p:txBody>
          <a:bodyPr>
            <a:normAutofit/>
          </a:bodyPr>
          <a:lstStyle/>
          <a:p>
            <a:pPr marL="114300" indent="0">
              <a:spcBef>
                <a:spcPts val="0"/>
              </a:spcBef>
              <a:buNone/>
            </a:pPr>
            <a:endParaRPr lang="en-US" sz="1800" dirty="0" smtClean="0"/>
          </a:p>
          <a:p>
            <a:pPr marL="114300" indent="0">
              <a:spcBef>
                <a:spcPts val="0"/>
              </a:spcBef>
              <a:buNone/>
            </a:pPr>
            <a:endParaRPr lang="en-US" sz="1800" dirty="0" smtClean="0"/>
          </a:p>
        </p:txBody>
      </p:sp>
      <p:sp>
        <p:nvSpPr>
          <p:cNvPr id="5" name="Donut 4"/>
          <p:cNvSpPr/>
          <p:nvPr/>
        </p:nvSpPr>
        <p:spPr>
          <a:xfrm rot="19315703">
            <a:off x="5897562" y="882650"/>
            <a:ext cx="330835" cy="279400"/>
          </a:xfrm>
          <a:prstGeom prst="donut">
            <a:avLst>
              <a:gd name="adj" fmla="val 1835"/>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6" name="Donut 5"/>
          <p:cNvSpPr/>
          <p:nvPr/>
        </p:nvSpPr>
        <p:spPr>
          <a:xfrm rot="1871827">
            <a:off x="7495222" y="480060"/>
            <a:ext cx="330835" cy="722630"/>
          </a:xfrm>
          <a:prstGeom prst="donut">
            <a:avLst>
              <a:gd name="adj" fmla="val 3900"/>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7" name="Donut 6"/>
          <p:cNvSpPr/>
          <p:nvPr/>
        </p:nvSpPr>
        <p:spPr>
          <a:xfrm rot="12923293">
            <a:off x="7836852" y="887095"/>
            <a:ext cx="330835" cy="279400"/>
          </a:xfrm>
          <a:prstGeom prst="donut">
            <a:avLst>
              <a:gd name="adj" fmla="val 2893"/>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9" name="TextBox 8"/>
          <p:cNvSpPr txBox="1"/>
          <p:nvPr/>
        </p:nvSpPr>
        <p:spPr>
          <a:xfrm>
            <a:off x="5846610" y="559839"/>
            <a:ext cx="2371418" cy="646331"/>
          </a:xfrm>
          <a:prstGeom prst="rect">
            <a:avLst/>
          </a:prstGeom>
          <a:noFill/>
        </p:spPr>
        <p:txBody>
          <a:bodyPr wrap="square" rtlCol="0">
            <a:spAutoFit/>
          </a:bodyPr>
          <a:lstStyle/>
          <a:p>
            <a:r>
              <a:rPr lang="en-US" dirty="0"/>
              <a:t> </a:t>
            </a:r>
            <a:r>
              <a:rPr lang="en-US" dirty="0" smtClean="0"/>
              <a:t>     </a:t>
            </a:r>
            <a:r>
              <a:rPr lang="en-US" dirty="0" smtClean="0">
                <a:solidFill>
                  <a:srgbClr val="0000FF"/>
                </a:solidFill>
              </a:rPr>
              <a:t>S </a:t>
            </a:r>
            <a:r>
              <a:rPr lang="en-US" dirty="0" smtClean="0"/>
              <a:t>                	         </a:t>
            </a:r>
            <a:r>
              <a:rPr lang="en-US" dirty="0" smtClean="0">
                <a:solidFill>
                  <a:srgbClr val="0000FF"/>
                </a:solidFill>
              </a:rPr>
              <a:t>S</a:t>
            </a:r>
          </a:p>
          <a:p>
            <a:r>
              <a:rPr lang="en-US" dirty="0" smtClean="0">
                <a:solidFill>
                  <a:srgbClr val="FF0000"/>
                </a:solidFill>
              </a:rPr>
              <a:t> A</a:t>
            </a:r>
            <a:r>
              <a:rPr lang="en-US" dirty="0" smtClean="0"/>
              <a:t>     </a:t>
            </a:r>
            <a:r>
              <a:rPr lang="en-US" dirty="0" smtClean="0">
                <a:solidFill>
                  <a:srgbClr val="0000FF"/>
                </a:solidFill>
              </a:rPr>
              <a:t>O</a:t>
            </a:r>
            <a:r>
              <a:rPr lang="en-US" dirty="0" smtClean="0"/>
              <a:t>		   </a:t>
            </a:r>
            <a:r>
              <a:rPr lang="en-US" dirty="0" smtClean="0">
                <a:solidFill>
                  <a:srgbClr val="0000FF"/>
                </a:solidFill>
              </a:rPr>
              <a:t>A	</a:t>
            </a:r>
            <a:r>
              <a:rPr lang="en-US" dirty="0" smtClean="0"/>
              <a:t>  </a:t>
            </a:r>
            <a:r>
              <a:rPr lang="en-US" dirty="0">
                <a:solidFill>
                  <a:srgbClr val="FF0000"/>
                </a:solidFill>
              </a:rPr>
              <a:t>O</a:t>
            </a:r>
          </a:p>
        </p:txBody>
      </p:sp>
      <p:sp>
        <p:nvSpPr>
          <p:cNvPr id="10" name="Rectangle 9"/>
          <p:cNvSpPr/>
          <p:nvPr/>
        </p:nvSpPr>
        <p:spPr>
          <a:xfrm>
            <a:off x="5846610" y="1213328"/>
            <a:ext cx="2576046" cy="369332"/>
          </a:xfrm>
          <a:prstGeom prst="rect">
            <a:avLst/>
          </a:prstGeom>
        </p:spPr>
        <p:txBody>
          <a:bodyPr wrap="square">
            <a:spAutoFit/>
          </a:bodyPr>
          <a:lstStyle/>
          <a:p>
            <a:r>
              <a:rPr lang="en-US" dirty="0" smtClean="0"/>
              <a:t>Ergative</a:t>
            </a:r>
            <a:r>
              <a:rPr lang="en-US" dirty="0"/>
              <a:t>	</a:t>
            </a:r>
            <a:r>
              <a:rPr lang="en-US" dirty="0" smtClean="0"/>
              <a:t> </a:t>
            </a:r>
            <a:r>
              <a:rPr lang="en-US" dirty="0"/>
              <a:t> </a:t>
            </a:r>
            <a:r>
              <a:rPr lang="en-US" dirty="0" smtClean="0"/>
              <a:t>  Accusative</a:t>
            </a:r>
            <a:endParaRPr lang="en-US" dirty="0"/>
          </a:p>
        </p:txBody>
      </p:sp>
      <p:sp>
        <p:nvSpPr>
          <p:cNvPr id="4" name="Donut 3"/>
          <p:cNvSpPr/>
          <p:nvPr/>
        </p:nvSpPr>
        <p:spPr>
          <a:xfrm rot="19971921">
            <a:off x="6113932" y="504085"/>
            <a:ext cx="330835" cy="711200"/>
          </a:xfrm>
          <a:prstGeom prst="donut">
            <a:avLst>
              <a:gd name="adj" fmla="val 2608"/>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square">
            <a:noAutofit/>
          </a:bodyPr>
          <a:lstStyle/>
          <a:p>
            <a:endParaRPr lang="en-US"/>
          </a:p>
        </p:txBody>
      </p:sp>
      <p:sp>
        <p:nvSpPr>
          <p:cNvPr id="8" name="Slide Number Placeholder 7"/>
          <p:cNvSpPr>
            <a:spLocks noGrp="1"/>
          </p:cNvSpPr>
          <p:nvPr>
            <p:ph type="sldNum" sz="quarter" idx="12"/>
          </p:nvPr>
        </p:nvSpPr>
        <p:spPr/>
        <p:txBody>
          <a:bodyPr/>
          <a:lstStyle/>
          <a:p>
            <a:fld id="{1488A026-3685-A543-ACF6-7EA072AFD3ED}" type="slidenum">
              <a:rPr lang="en-US" smtClean="0"/>
              <a:t>8</a:t>
            </a:fld>
            <a:endParaRPr lang="en-US"/>
          </a:p>
        </p:txBody>
      </p:sp>
      <p:sp>
        <p:nvSpPr>
          <p:cNvPr id="12" name="Content Placeholder 2"/>
          <p:cNvSpPr txBox="1">
            <a:spLocks/>
          </p:cNvSpPr>
          <p:nvPr/>
        </p:nvSpPr>
        <p:spPr>
          <a:xfrm>
            <a:off x="779463" y="1949824"/>
            <a:ext cx="7583488" cy="4007224"/>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a:lstStyle>
          <a:p>
            <a:r>
              <a:rPr lang="en-US" dirty="0" smtClean="0"/>
              <a:t>If a language displays ergative agreement then it either has ergative case or no case (</a:t>
            </a:r>
            <a:r>
              <a:rPr lang="en-GB" dirty="0" smtClean="0"/>
              <a:t>Anderson 1977, </a:t>
            </a:r>
            <a:r>
              <a:rPr lang="en-GB" dirty="0" err="1" smtClean="0"/>
              <a:t>Moravcsik</a:t>
            </a:r>
            <a:r>
              <a:rPr lang="en-GB" dirty="0" smtClean="0"/>
              <a:t> 1978, Corbett 2006, </a:t>
            </a:r>
            <a:r>
              <a:rPr lang="en-GB" dirty="0" err="1" smtClean="0"/>
              <a:t>Woolford</a:t>
            </a:r>
            <a:r>
              <a:rPr lang="en-GB" dirty="0" smtClean="0"/>
              <a:t> 2006)</a:t>
            </a:r>
            <a:r>
              <a:rPr lang="en-US" dirty="0" smtClean="0"/>
              <a:t>. </a:t>
            </a:r>
          </a:p>
          <a:p>
            <a:pPr marL="0" indent="0">
              <a:buFont typeface="Wingdings 2" pitchFamily="18" charset="2"/>
              <a:buNone/>
            </a:pP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696843974"/>
              </p:ext>
            </p:extLst>
          </p:nvPr>
        </p:nvGraphicFramePr>
        <p:xfrm>
          <a:off x="1407438" y="3505201"/>
          <a:ext cx="6096000" cy="2743199"/>
        </p:xfrm>
        <a:graphic>
          <a:graphicData uri="http://schemas.openxmlformats.org/drawingml/2006/table">
            <a:tbl>
              <a:tblPr firstRow="1" bandRow="1">
                <a:tableStyleId>{5C22544A-7EE6-4342-B048-85BDC9FD1C3A}</a:tableStyleId>
              </a:tblPr>
              <a:tblGrid>
                <a:gridCol w="2032000"/>
                <a:gridCol w="1907120"/>
                <a:gridCol w="2156880"/>
              </a:tblGrid>
              <a:tr h="370840">
                <a:tc>
                  <a:txBody>
                    <a:bodyPr/>
                    <a:lstStyle/>
                    <a:p>
                      <a:endParaRPr lang="en-US" dirty="0"/>
                    </a:p>
                  </a:txBody>
                  <a:tcPr/>
                </a:tc>
                <a:tc>
                  <a:txBody>
                    <a:bodyPr/>
                    <a:lstStyle/>
                    <a:p>
                      <a:r>
                        <a:rPr lang="en-US" dirty="0" smtClean="0"/>
                        <a:t>Nominative</a:t>
                      </a:r>
                      <a:r>
                        <a:rPr lang="en-US" baseline="0" dirty="0" smtClean="0"/>
                        <a:t> case</a:t>
                      </a:r>
                      <a:endParaRPr lang="en-US" dirty="0"/>
                    </a:p>
                  </a:txBody>
                  <a:tcPr/>
                </a:tc>
                <a:tc>
                  <a:txBody>
                    <a:bodyPr/>
                    <a:lstStyle/>
                    <a:p>
                      <a:r>
                        <a:rPr lang="en-US" dirty="0" smtClean="0"/>
                        <a:t>Ergative</a:t>
                      </a:r>
                      <a:r>
                        <a:rPr lang="en-US" baseline="0" dirty="0" smtClean="0"/>
                        <a:t> case</a:t>
                      </a:r>
                    </a:p>
                    <a:p>
                      <a:endParaRPr lang="en-US" dirty="0"/>
                    </a:p>
                  </a:txBody>
                  <a:tcPr/>
                </a:tc>
              </a:tr>
              <a:tr h="370840">
                <a:tc>
                  <a:txBody>
                    <a:bodyPr/>
                    <a:lstStyle/>
                    <a:p>
                      <a:r>
                        <a:rPr lang="en-US" dirty="0" smtClean="0"/>
                        <a:t>Nominative agreement</a:t>
                      </a:r>
                    </a:p>
                  </a:txBody>
                  <a:tcPr/>
                </a:tc>
                <a:tc>
                  <a:txBody>
                    <a:bodyPr/>
                    <a:lstStyle/>
                    <a:p>
                      <a:r>
                        <a:rPr lang="en-US" b="1" dirty="0" smtClean="0"/>
                        <a:t>NOM-NOM</a:t>
                      </a:r>
                    </a:p>
                    <a:p>
                      <a:r>
                        <a:rPr lang="en-US" dirty="0" smtClean="0"/>
                        <a:t>e.g.</a:t>
                      </a:r>
                      <a:r>
                        <a:rPr lang="en-US" baseline="0" dirty="0" smtClean="0"/>
                        <a:t> </a:t>
                      </a:r>
                      <a:r>
                        <a:rPr lang="en-US" dirty="0" smtClean="0"/>
                        <a:t>Italian,</a:t>
                      </a:r>
                      <a:r>
                        <a:rPr lang="en-US" baseline="0" dirty="0" smtClean="0"/>
                        <a:t> German, Hindi (perfective)</a:t>
                      </a:r>
                      <a:endParaRPr lang="en-US" dirty="0"/>
                    </a:p>
                  </a:txBody>
                  <a:tcPr/>
                </a:tc>
                <a:tc>
                  <a:txBody>
                    <a:bodyPr/>
                    <a:lstStyle/>
                    <a:p>
                      <a:r>
                        <a:rPr lang="en-GB" sz="1800" b="1" kern="1200" dirty="0" smtClean="0">
                          <a:solidFill>
                            <a:schemeClr val="dk1"/>
                          </a:solidFill>
                          <a:effectLst/>
                          <a:latin typeface="+mn-lt"/>
                          <a:ea typeface="+mn-ea"/>
                          <a:cs typeface="+mn-cs"/>
                        </a:rPr>
                        <a:t>ERG-NOM</a:t>
                      </a:r>
                    </a:p>
                    <a:p>
                      <a:r>
                        <a:rPr lang="en-GB" sz="1800" kern="1200" dirty="0" smtClean="0">
                          <a:solidFill>
                            <a:schemeClr val="dk1"/>
                          </a:solidFill>
                          <a:effectLst/>
                          <a:latin typeface="+mn-lt"/>
                          <a:ea typeface="+mn-ea"/>
                          <a:cs typeface="+mn-cs"/>
                        </a:rPr>
                        <a:t>Chukchi, </a:t>
                      </a:r>
                      <a:r>
                        <a:rPr lang="en-GB" sz="1800" kern="1200" dirty="0" err="1" smtClean="0">
                          <a:solidFill>
                            <a:schemeClr val="dk1"/>
                          </a:solidFill>
                          <a:effectLst/>
                          <a:latin typeface="+mn-lt"/>
                          <a:ea typeface="+mn-ea"/>
                          <a:cs typeface="+mn-cs"/>
                        </a:rPr>
                        <a:t>Nias</a:t>
                      </a:r>
                      <a:r>
                        <a:rPr lang="en-GB" sz="1800" kern="1200" dirty="0" smtClean="0">
                          <a:solidFill>
                            <a:schemeClr val="dk1"/>
                          </a:solidFill>
                          <a:effectLst/>
                          <a:latin typeface="+mn-lt"/>
                          <a:ea typeface="+mn-ea"/>
                          <a:cs typeface="+mn-cs"/>
                        </a:rPr>
                        <a:t>, </a:t>
                      </a:r>
                      <a:r>
                        <a:rPr lang="en-GB" sz="1800" kern="1200" dirty="0" err="1" smtClean="0">
                          <a:solidFill>
                            <a:schemeClr val="dk1"/>
                          </a:solidFill>
                          <a:effectLst/>
                          <a:latin typeface="+mn-lt"/>
                          <a:ea typeface="+mn-ea"/>
                          <a:cs typeface="+mn-cs"/>
                        </a:rPr>
                        <a:t>Walmatjari</a:t>
                      </a:r>
                      <a:r>
                        <a:rPr lang="en-GB" sz="1800" kern="1200" dirty="0" smtClean="0">
                          <a:solidFill>
                            <a:schemeClr val="dk1"/>
                          </a:solidFill>
                          <a:effectLst/>
                          <a:latin typeface="+mn-lt"/>
                          <a:ea typeface="+mn-ea"/>
                          <a:cs typeface="+mn-cs"/>
                        </a:rPr>
                        <a:t>,</a:t>
                      </a:r>
                      <a:r>
                        <a:rPr lang="en-GB" sz="1800" kern="1200" baseline="0" dirty="0" smtClean="0">
                          <a:solidFill>
                            <a:schemeClr val="dk1"/>
                          </a:solidFill>
                          <a:effectLst/>
                          <a:latin typeface="+mn-lt"/>
                          <a:ea typeface="+mn-ea"/>
                          <a:cs typeface="+mn-cs"/>
                        </a:rPr>
                        <a:t> Nepali (imperfective)</a:t>
                      </a:r>
                      <a:endParaRPr lang="en-US" dirty="0"/>
                    </a:p>
                  </a:txBody>
                  <a:tcPr/>
                </a:tc>
              </a:tr>
              <a:tr h="370840">
                <a:tc>
                  <a:txBody>
                    <a:bodyPr/>
                    <a:lstStyle/>
                    <a:p>
                      <a:r>
                        <a:rPr lang="en-US" dirty="0" smtClean="0"/>
                        <a:t>Ergative</a:t>
                      </a:r>
                      <a:r>
                        <a:rPr lang="en-US" baseline="0" dirty="0" smtClean="0"/>
                        <a:t> agreement</a:t>
                      </a:r>
                    </a:p>
                    <a:p>
                      <a:endParaRPr lang="en-US" baseline="0" dirty="0" smtClean="0"/>
                    </a:p>
                  </a:txBody>
                  <a:tcPr/>
                </a:tc>
                <a:tc>
                  <a:txBody>
                    <a:bodyPr/>
                    <a:lstStyle/>
                    <a:p>
                      <a:r>
                        <a:rPr lang="en-US" b="1" dirty="0" smtClean="0"/>
                        <a:t>NOM-ERG</a:t>
                      </a:r>
                    </a:p>
                    <a:p>
                      <a:r>
                        <a:rPr lang="en-US" dirty="0" smtClean="0"/>
                        <a:t>(unattested)</a:t>
                      </a:r>
                      <a:endParaRPr lang="en-US" dirty="0"/>
                    </a:p>
                  </a:txBody>
                  <a:tcPr/>
                </a:tc>
                <a:tc>
                  <a:txBody>
                    <a:bodyPr/>
                    <a:lstStyle/>
                    <a:p>
                      <a:r>
                        <a:rPr lang="en-US" b="1" dirty="0" smtClean="0"/>
                        <a:t>ERG-ERG</a:t>
                      </a:r>
                    </a:p>
                    <a:p>
                      <a:r>
                        <a:rPr lang="en-US" dirty="0" smtClean="0"/>
                        <a:t>Basque, </a:t>
                      </a:r>
                      <a:r>
                        <a:rPr lang="en-US" dirty="0" err="1" smtClean="0"/>
                        <a:t>Archi</a:t>
                      </a:r>
                      <a:r>
                        <a:rPr lang="en-US" dirty="0" smtClean="0"/>
                        <a:t>, Hindi (imperfective)</a:t>
                      </a:r>
                      <a:endParaRPr lang="en-US" dirty="0"/>
                    </a:p>
                  </a:txBody>
                  <a:tcPr/>
                </a:tc>
              </a:tr>
            </a:tbl>
          </a:graphicData>
        </a:graphic>
      </p:graphicFrame>
    </p:spTree>
    <p:extLst>
      <p:ext uri="{BB962C8B-B14F-4D97-AF65-F5344CB8AC3E}">
        <p14:creationId xmlns:p14="http://schemas.microsoft.com/office/powerpoint/2010/main" val="6371794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universals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people have observed this universal and various formal analyses have been given of it (see </a:t>
            </a:r>
            <a:r>
              <a:rPr lang="en-US" dirty="0" err="1" smtClean="0"/>
              <a:t>Woolford</a:t>
            </a:r>
            <a:r>
              <a:rPr lang="en-US" dirty="0" smtClean="0"/>
              <a:t> 2006, </a:t>
            </a:r>
            <a:r>
              <a:rPr lang="en-US" dirty="0" err="1" smtClean="0"/>
              <a:t>Bobaljik</a:t>
            </a:r>
            <a:r>
              <a:rPr lang="en-US" dirty="0" smtClean="0"/>
              <a:t> 2008, Sheehan 2013, Baker in press).</a:t>
            </a:r>
          </a:p>
          <a:p>
            <a:r>
              <a:rPr lang="en-US" dirty="0" smtClean="0"/>
              <a:t>Evidence of a default  ‘nominative bias’ in agreement’?</a:t>
            </a:r>
          </a:p>
          <a:p>
            <a:r>
              <a:rPr lang="en-US" dirty="0" smtClean="0"/>
              <a:t>But how can we be sure it is not just an historical accident (see </a:t>
            </a:r>
            <a:r>
              <a:rPr lang="en-US" dirty="0" err="1" smtClean="0"/>
              <a:t>Newmeyer</a:t>
            </a:r>
            <a:r>
              <a:rPr lang="en-US" dirty="0" smtClean="0"/>
              <a:t> 2005)?</a:t>
            </a:r>
          </a:p>
          <a:p>
            <a:r>
              <a:rPr lang="en-US" dirty="0" smtClean="0"/>
              <a:t>The numbers of languages with case/agreement mismatch are quite small, so it could just be an effect of sampling.</a:t>
            </a:r>
          </a:p>
          <a:p>
            <a:r>
              <a:rPr lang="en-US" dirty="0" smtClean="0"/>
              <a:t>Is there a difference in learnability? One way to test this: artificial language experiments (especially implicit learning experiments)</a:t>
            </a:r>
            <a:endParaRPr lang="en-US" dirty="0"/>
          </a:p>
          <a:p>
            <a:endParaRPr lang="en-US" dirty="0"/>
          </a:p>
        </p:txBody>
      </p:sp>
      <p:sp>
        <p:nvSpPr>
          <p:cNvPr id="4" name="Slide Number Placeholder 3"/>
          <p:cNvSpPr>
            <a:spLocks noGrp="1"/>
          </p:cNvSpPr>
          <p:nvPr>
            <p:ph type="sldNum" sz="quarter" idx="12"/>
          </p:nvPr>
        </p:nvSpPr>
        <p:spPr/>
        <p:txBody>
          <a:bodyPr/>
          <a:lstStyle/>
          <a:p>
            <a:fld id="{30388262-007A-824A-8D5B-8983A3836749}" type="slidenum">
              <a:rPr lang="en-US" smtClean="0"/>
              <a:t>9</a:t>
            </a:fld>
            <a:endParaRPr lang="en-US"/>
          </a:p>
        </p:txBody>
      </p:sp>
    </p:spTree>
    <p:extLst>
      <p:ext uri="{BB962C8B-B14F-4D97-AF65-F5344CB8AC3E}">
        <p14:creationId xmlns:p14="http://schemas.microsoft.com/office/powerpoint/2010/main" val="34146014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2223</TotalTime>
  <Words>3701</Words>
  <Application>Microsoft Macintosh PowerPoint</Application>
  <PresentationFormat>On-screen Show (4:3)</PresentationFormat>
  <Paragraphs>486</Paragraphs>
  <Slides>60</Slides>
  <Notes>10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Pixel</vt:lpstr>
      <vt:lpstr>Probing a typological gap: cognitive evidence for a nominative bias?</vt:lpstr>
      <vt:lpstr>Outline</vt:lpstr>
      <vt:lpstr>Case alignment</vt:lpstr>
      <vt:lpstr>Nominative case + nominative agreement</vt:lpstr>
      <vt:lpstr>Ergative case + ergative agreement</vt:lpstr>
      <vt:lpstr>Ergative case + nominative agreement</vt:lpstr>
      <vt:lpstr>Unattested:  nominative case + ergative agreement </vt:lpstr>
      <vt:lpstr>A potential universal</vt:lpstr>
      <vt:lpstr>The nature of universals</vt:lpstr>
      <vt:lpstr>Semi-artificial language experiments</vt:lpstr>
      <vt:lpstr>Our Experiment: Phase 1</vt:lpstr>
      <vt:lpstr>Our experiment: The ERG-ERG language</vt:lpstr>
      <vt:lpstr>Our experiment: The ERG-ERG language</vt:lpstr>
      <vt:lpstr>Our experiment: The ERG-ERG language</vt:lpstr>
      <vt:lpstr>Our experiment: The NOM-ERG language</vt:lpstr>
      <vt:lpstr>Our experiment: The ERG-ERG language</vt:lpstr>
      <vt:lpstr>Example items</vt:lpstr>
      <vt:lpstr>Example items</vt:lpstr>
      <vt:lpstr>Instructions</vt:lpstr>
      <vt:lpstr>Experiment 1. Procedure: Short-term memory task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Dependent variable: verb inflection recall</vt:lpstr>
      <vt:lpstr>Dependent variable: verb inflection recall</vt:lpstr>
      <vt:lpstr>Experiment 1 results</vt:lpstr>
      <vt:lpstr>PowerPoint Presentation</vt:lpstr>
      <vt:lpstr>Experiment 2 </vt:lpstr>
      <vt:lpstr>   Experiment 2 </vt:lpstr>
      <vt:lpstr>Experiment 2 results</vt:lpstr>
      <vt:lpstr>PowerPoint Presentation</vt:lpstr>
      <vt:lpstr>Post-test procedure</vt:lpstr>
      <vt:lpstr>PowerPoint Presentation</vt:lpstr>
      <vt:lpstr>PowerPoint Presentation</vt:lpstr>
      <vt:lpstr>PowerPoint Presentation</vt:lpstr>
      <vt:lpstr>PowerPoint Presentation</vt:lpstr>
      <vt:lpstr>Post-test results</vt:lpstr>
      <vt:lpstr>Correlation between recall errors and post-test accuracy</vt:lpstr>
      <vt:lpstr>Discussion</vt:lpstr>
      <vt:lpstr>Example items</vt:lpstr>
      <vt:lpstr>Example items</vt:lpstr>
      <vt:lpstr>Discussion</vt:lpstr>
      <vt:lpstr>Further experiment</vt:lpstr>
      <vt:lpstr>Predictions</vt:lpstr>
      <vt:lpstr>PowerPoint Presentation</vt:lpstr>
      <vt:lpstr>References</vt:lpstr>
      <vt:lpstr>References (cont.)</vt:lpstr>
    </vt:vector>
  </TitlesOfParts>
  <Company>University of Cambridge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Probing a typological gap: cognitive evidence for an accusative bias?</dc:title>
  <dc:creator>Michelle Sheehan</dc:creator>
  <cp:lastModifiedBy>John Williams</cp:lastModifiedBy>
  <cp:revision>93</cp:revision>
  <dcterms:created xsi:type="dcterms:W3CDTF">2013-09-17T09:06:38Z</dcterms:created>
  <dcterms:modified xsi:type="dcterms:W3CDTF">2013-10-04T09:47:38Z</dcterms:modified>
</cp:coreProperties>
</file>