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notesSlides/notesSlide14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1"/>
  </p:notesMasterIdLst>
  <p:sldIdLst>
    <p:sldId id="316" r:id="rId2"/>
    <p:sldId id="415" r:id="rId3"/>
    <p:sldId id="414" r:id="rId4"/>
    <p:sldId id="416" r:id="rId5"/>
    <p:sldId id="417" r:id="rId6"/>
    <p:sldId id="310" r:id="rId7"/>
    <p:sldId id="297" r:id="rId8"/>
    <p:sldId id="482" r:id="rId9"/>
    <p:sldId id="277" r:id="rId10"/>
    <p:sldId id="373" r:id="rId11"/>
    <p:sldId id="374" r:id="rId12"/>
    <p:sldId id="375" r:id="rId13"/>
    <p:sldId id="325" r:id="rId14"/>
    <p:sldId id="326" r:id="rId15"/>
    <p:sldId id="418" r:id="rId16"/>
    <p:sldId id="333" r:id="rId17"/>
    <p:sldId id="321" r:id="rId18"/>
    <p:sldId id="351" r:id="rId19"/>
    <p:sldId id="481" r:id="rId20"/>
    <p:sldId id="369" r:id="rId21"/>
    <p:sldId id="372" r:id="rId22"/>
    <p:sldId id="425" r:id="rId23"/>
    <p:sldId id="465" r:id="rId24"/>
    <p:sldId id="428" r:id="rId25"/>
    <p:sldId id="429" r:id="rId26"/>
    <p:sldId id="434" r:id="rId27"/>
    <p:sldId id="435" r:id="rId28"/>
    <p:sldId id="478" r:id="rId29"/>
    <p:sldId id="436" r:id="rId30"/>
    <p:sldId id="427" r:id="rId31"/>
    <p:sldId id="437" r:id="rId32"/>
    <p:sldId id="441" r:id="rId33"/>
    <p:sldId id="448" r:id="rId34"/>
    <p:sldId id="443" r:id="rId35"/>
    <p:sldId id="444" r:id="rId36"/>
    <p:sldId id="479" r:id="rId37"/>
    <p:sldId id="450" r:id="rId38"/>
    <p:sldId id="468" r:id="rId39"/>
    <p:sldId id="477" r:id="rId40"/>
    <p:sldId id="476" r:id="rId41"/>
    <p:sldId id="469" r:id="rId42"/>
    <p:sldId id="470" r:id="rId43"/>
    <p:sldId id="471" r:id="rId44"/>
    <p:sldId id="483" r:id="rId45"/>
    <p:sldId id="472" r:id="rId46"/>
    <p:sldId id="432" r:id="rId47"/>
    <p:sldId id="480" r:id="rId48"/>
    <p:sldId id="473" r:id="rId49"/>
    <p:sldId id="475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>
        <p:scale>
          <a:sx n="99" d="100"/>
          <a:sy n="99" d="100"/>
        </p:scale>
        <p:origin x="-13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540627-E28C-490D-91F3-64AB9D4B9C75}" type="datetimeFigureOut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CDD8551-ABD2-44E1-8B98-C5F728BE04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81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4FC1C8-874B-4CF9-AD3D-CB29276201D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C63885-D1B2-4DBA-B4EE-61AF55D7874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E869BB-212A-4EB2-A188-27BE88A0C34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4F51AC-AE34-46C4-B251-0FBAC3CB264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cs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31953B-9B3D-4551-8186-ABA47BF67D0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7863F5-1251-408E-9BDC-9CB6E91A91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cs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E7C39D-D9A8-4FF2-A3B6-6946691950A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B38CB-8436-430D-83E0-5962A68652C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95E6AB-8D31-430A-B42E-226BBAFA9C9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1C5AB1-E54F-4748-BE60-0AFDE918524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F5CD1E-4938-475E-9E6B-E6201436AAB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725067-553F-47A3-AE3E-82C9CAA64F4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054593-E462-47B8-AC15-4E0A1EA41A3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F5D8F1-7A3D-45B4-A813-167FC891592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C258E-5575-4588-B879-6690782DC764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8568F-3878-4A86-9E57-345A7AFCC4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E4AAD-A606-44F9-A698-67564CF5E43C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EEB24-9589-42FA-9BD1-41897B7056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2A18C-69E6-4CA8-B769-54A08D75EDC1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0CB6-8F69-4AD9-8486-08A5491E64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D8473-D0AF-4ECF-9E8A-C22E4A89FF4E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3E53F-89E2-4C86-8AA7-299E6419C9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2D265-7EC7-4876-A905-0F8928B8D4FF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72BA2-DFAF-4CA3-A2F1-2E820457C8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3A79E-1DB5-4C09-ACE7-F10356FA1C72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19A0B-A1BD-4128-9AD9-5EA6087798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5714-4EDA-412F-A84C-393E894C4E25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D03D8-75C9-4359-8C7C-272ED86ED8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C9607-D86B-4BC6-82B6-9DFDFC17BE20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7D58-C1AA-45C5-8460-25392EBD2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7D8B-B306-48E7-AD24-E75C9D17F39E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C3659-6B21-446B-A5E0-E6A0B0065F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EC8E-CBB2-4A06-8C10-883584A6293A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DB724-4F6C-4502-A9E9-CE698A6878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7091F-DB7F-491B-B61C-A7F86B7D2899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C2286-7C2E-45C2-9EC5-006917D912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E7E87F-ACF8-4F3B-8A7F-031E699A86EF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380490-363B-447F-9083-304298F40D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82" r:id="rId9"/>
    <p:sldLayoutId id="2147483773" r:id="rId10"/>
    <p:sldLayoutId id="214748377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oleObject" Target="../embeddings/oleObject2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oleObject" Target="../embeddings/oleObject3.bin"/><Relationship Id="rId5" Type="http://schemas.openxmlformats.org/officeDocument/2006/relationships/package" Target="../embeddings/Microsoft_Word_Document2.docx"/><Relationship Id="rId6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oleObject" Target="../embeddings/oleObject4.bin"/><Relationship Id="rId5" Type="http://schemas.openxmlformats.org/officeDocument/2006/relationships/package" Target="../embeddings/Microsoft_Word_Document3.docx"/><Relationship Id="rId6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oleObject" Target="../embeddings/oleObject5.bin"/><Relationship Id="rId5" Type="http://schemas.openxmlformats.org/officeDocument/2006/relationships/package" Target="../embeddings/Microsoft_Word_Document4.docx"/><Relationship Id="rId6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wav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1143000"/>
          </a:xfrm>
        </p:spPr>
        <p:txBody>
          <a:bodyPr/>
          <a:lstStyle/>
          <a:p>
            <a:pPr algn="ctr"/>
            <a:r>
              <a:rPr lang="en-GB" sz="4800" smtClean="0"/>
              <a:t>Rethinking Compositionality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389437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400" dirty="0" smtClean="0"/>
              <a:t>	</a:t>
            </a:r>
            <a:endParaRPr lang="en-GB" sz="2400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800" b="1" dirty="0" smtClean="0"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800" b="1" dirty="0" smtClean="0">
                <a:latin typeface="+mj-lt"/>
              </a:rPr>
              <a:t>Kasia M. Jaszczolt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800" b="1" dirty="0" smtClean="0">
                <a:latin typeface="+mj-lt"/>
              </a:rPr>
              <a:t>&amp;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800" b="1" dirty="0" smtClean="0">
                <a:latin typeface="+mj-lt"/>
              </a:rPr>
              <a:t>Chi-</a:t>
            </a:r>
            <a:r>
              <a:rPr lang="en-GB" sz="2800" b="1" dirty="0" err="1" smtClean="0">
                <a:latin typeface="+mj-lt"/>
              </a:rPr>
              <a:t>Hé</a:t>
            </a:r>
            <a:r>
              <a:rPr lang="en-GB" sz="2800" b="1" dirty="0" smtClean="0">
                <a:latin typeface="+mj-lt"/>
              </a:rPr>
              <a:t> Elder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Department of Theoretical and Applied Linguistics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University of Cambridge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704AB-2751-4B0D-B609-6D4EBE090426}" type="slidenum">
              <a:rPr lang="en-GB"/>
              <a:pPr>
                <a:defRPr/>
              </a:pPr>
              <a:t>1</a:t>
            </a:fld>
            <a:endParaRPr lang="en-GB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836613"/>
            <a:ext cx="59753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solidFill>
                  <a:schemeClr val="accent3">
                    <a:lumMod val="75000"/>
                  </a:schemeClr>
                </a:solidFill>
              </a:rPr>
              <a:t>Compositionality is a methodological principle: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/>
              <a:t>	</a:t>
            </a:r>
            <a:r>
              <a:rPr lang="en-GB" sz="2400" dirty="0" smtClean="0">
                <a:latin typeface="+mj-lt"/>
              </a:rPr>
              <a:t>‘…it is always possible to satisfy compositionality by simply adjusting the syntactic and/or semantic tools one uses, unless that is, the latter are constrained on independent grounds.’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/>
              <a:t>		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/>
              <a:t>					</a:t>
            </a:r>
            <a:r>
              <a:rPr lang="en-GB" sz="2000" dirty="0" err="1" smtClean="0">
                <a:latin typeface="+mj-lt"/>
              </a:rPr>
              <a:t>Groenendijk</a:t>
            </a:r>
            <a:r>
              <a:rPr lang="en-GB" sz="2000" dirty="0" smtClean="0">
                <a:latin typeface="+mj-lt"/>
              </a:rPr>
              <a:t> and </a:t>
            </a:r>
            <a:r>
              <a:rPr lang="en-GB" sz="2000" dirty="0" err="1" smtClean="0">
                <a:latin typeface="+mj-lt"/>
              </a:rPr>
              <a:t>Stokhof</a:t>
            </a:r>
            <a:r>
              <a:rPr lang="en-GB" sz="2000" dirty="0" smtClean="0">
                <a:latin typeface="+mj-lt"/>
              </a:rPr>
              <a:t> (1991: 93)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D5F7F-D72B-4E3E-88E9-90FFE26D119C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sz="2800" smtClean="0">
              <a:solidFill>
                <a:srgbClr val="0070C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  <a:endParaRPr lang="en-GB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2400" dirty="0" smtClean="0"/>
              <a:t>	</a:t>
            </a:r>
            <a:r>
              <a:rPr lang="en-GB" sz="2400" dirty="0" smtClean="0">
                <a:latin typeface="+mj-lt"/>
              </a:rPr>
              <a:t>Compositionality should be an empirical assumption about the nature of possible human languages.			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2400" dirty="0" smtClean="0">
                <a:latin typeface="+mj-lt"/>
              </a:rPr>
              <a:t>							</a:t>
            </a:r>
            <a:r>
              <a:rPr lang="en-GB" sz="2000" dirty="0" err="1" smtClean="0">
                <a:latin typeface="+mj-lt"/>
              </a:rPr>
              <a:t>Szabó</a:t>
            </a:r>
            <a:r>
              <a:rPr lang="en-GB" sz="2000" dirty="0" smtClean="0">
                <a:latin typeface="+mj-lt"/>
              </a:rPr>
              <a:t> (2000)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/>
              <a:t>				</a:t>
            </a:r>
            <a:endParaRPr lang="en-GB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F47C6-6223-4560-AD98-FA67B47F1B15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2800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2800" dirty="0" smtClean="0"/>
              <a:t>	</a:t>
            </a:r>
            <a:r>
              <a:rPr lang="en-GB" sz="2400" dirty="0" err="1" smtClean="0">
                <a:latin typeface="+mj-lt"/>
              </a:rPr>
              <a:t>Fodor</a:t>
            </a:r>
            <a:r>
              <a:rPr lang="en-GB" sz="2400" dirty="0" smtClean="0">
                <a:latin typeface="+mj-lt"/>
              </a:rPr>
              <a:t> (2008): Compositionality is to be sought on the level of referential properties (for </a:t>
            </a:r>
            <a:r>
              <a:rPr lang="en-GB" sz="2400" dirty="0" err="1" smtClean="0">
                <a:latin typeface="+mj-lt"/>
              </a:rPr>
              <a:t>Mentalese</a:t>
            </a:r>
            <a:r>
              <a:rPr lang="en-GB" sz="2400" dirty="0" smtClean="0">
                <a:latin typeface="+mj-lt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77DB6-FC0A-43E9-A84A-75B276068690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/>
            <a:r>
              <a:rPr lang="en-GB" sz="2800" smtClean="0"/>
              <a:t>Lexicon/grammar/pragmatics trade-offs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dirty="0" smtClean="0"/>
              <a:t>			</a:t>
            </a:r>
            <a:r>
              <a:rPr lang="en-GB" sz="2400" dirty="0" smtClean="0">
                <a:latin typeface="+mj-lt"/>
              </a:rPr>
              <a:t>What is expressed in the lexicon in one 			language may be expressed by grammar in 			 another.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D4340-0F86-48D4-8BCF-32D41326EB28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900113" y="2492375"/>
            <a:ext cx="977900" cy="484188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smtClean="0"/>
              <a:t>Lexicon/grammar/pragmatics trade-offs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dirty="0" smtClean="0"/>
              <a:t>			</a:t>
            </a:r>
            <a:r>
              <a:rPr lang="en-GB" sz="2400" dirty="0" smtClean="0">
                <a:latin typeface="+mj-lt"/>
              </a:rPr>
              <a:t>What is expressed in the lexicon in one 			language may be expressed by grammar in 			 another.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24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24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2400" dirty="0" smtClean="0">
                <a:solidFill>
                  <a:srgbClr val="000000"/>
                </a:solidFill>
                <a:latin typeface="+mj-lt"/>
                <a:cs typeface="Arial" charset="0"/>
              </a:rPr>
              <a:t>			What is expressed overtly in one</a:t>
            </a:r>
            <a:r>
              <a:rPr lang="en-GB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 charset="0"/>
              </a:rPr>
              <a:t>language may 		be left to pragmatic inference or default 			 interpretation in another.</a:t>
            </a:r>
            <a:endParaRPr lang="en-GB" sz="24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B7A25-2EAC-4C68-9645-C5F518C0B8A6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928688" y="2500313"/>
            <a:ext cx="977900" cy="48418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928688" y="4643438"/>
            <a:ext cx="977900" cy="48418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smtClean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sz="2400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sz="2400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sz="2400" dirty="0" err="1" smtClean="0">
                <a:latin typeface="+mj-lt"/>
              </a:rPr>
              <a:t>Guugu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Yimithirr</a:t>
            </a:r>
            <a:r>
              <a:rPr lang="en-GB" sz="2400" dirty="0" smtClean="0">
                <a:latin typeface="+mj-lt"/>
              </a:rPr>
              <a:t> (Australian, QNL): no overt conditionals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sz="24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sz="2400" dirty="0" smtClean="0">
                <a:latin typeface="+mj-lt"/>
              </a:rPr>
              <a:t>‘The dog might bark. The postman might run away.’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sz="2400" dirty="0">
              <a:latin typeface="+mj-lt"/>
            </a:endParaRPr>
          </a:p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sz="2000" dirty="0" smtClean="0">
                <a:latin typeface="+mj-lt"/>
              </a:rPr>
              <a:t>Evans &amp; Levinson (2009: 443), after </a:t>
            </a:r>
            <a:r>
              <a:rPr lang="en-GB" sz="2000" dirty="0" err="1">
                <a:latin typeface="+mj-lt"/>
              </a:rPr>
              <a:t>H</a:t>
            </a:r>
            <a:r>
              <a:rPr lang="en-GB" sz="2000" dirty="0" err="1" smtClean="0">
                <a:latin typeface="+mj-lt"/>
              </a:rPr>
              <a:t>aviland</a:t>
            </a:r>
            <a:r>
              <a:rPr lang="en-GB" sz="2000" dirty="0" smtClean="0">
                <a:latin typeface="+mj-lt"/>
              </a:rPr>
              <a:t> 1979</a:t>
            </a:r>
            <a:endParaRPr lang="en-GB" sz="2000" dirty="0">
              <a:latin typeface="+mj-lt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B980AC-4D86-4244-82A8-B1FB49E2113A}" type="slidenum">
              <a:rPr lang="en-GB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/>
              <a:t>	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800" dirty="0" smtClean="0">
                <a:latin typeface="+mj-lt"/>
              </a:rPr>
              <a:t>Pragmatic, interactive compositionality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E02178-41EC-4C7F-BCDD-A0EA45ABB9D2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052513"/>
            <a:ext cx="8229600" cy="1431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5400" i="1" dirty="0" smtClean="0"/>
              <a:t> </a:t>
            </a:r>
            <a:br>
              <a:rPr lang="en-US" sz="5400" i="1" dirty="0" smtClean="0"/>
            </a:br>
            <a:r>
              <a:rPr lang="en-US" sz="5400" i="1" dirty="0" smtClean="0"/>
              <a:t/>
            </a:r>
            <a:br>
              <a:rPr lang="en-US" sz="5400" i="1" dirty="0" smtClean="0"/>
            </a:br>
            <a:r>
              <a:rPr lang="en-US" sz="5400" i="1" dirty="0" smtClean="0"/>
              <a:t/>
            </a:r>
            <a:br>
              <a:rPr lang="en-US" sz="5400" i="1" dirty="0" smtClean="0"/>
            </a:br>
            <a:r>
              <a:rPr lang="en-US" sz="5400" i="1" dirty="0" smtClean="0"/>
              <a:t/>
            </a:r>
            <a:br>
              <a:rPr lang="en-US" sz="5400" i="1" dirty="0" smtClean="0"/>
            </a:br>
            <a:r>
              <a:rPr lang="en-US" sz="3100" i="1" dirty="0" smtClean="0"/>
              <a:t>Default Semantics</a:t>
            </a:r>
            <a:r>
              <a:rPr lang="en-US" sz="3100" dirty="0" smtClean="0"/>
              <a:t> (Jaszczolt 2005, 2010)</a:t>
            </a:r>
            <a:br>
              <a:rPr lang="en-US" sz="3100" dirty="0" smtClean="0"/>
            </a:br>
            <a:r>
              <a:rPr lang="en-US" sz="3100" i="1" dirty="0" smtClean="0"/>
              <a:t>Interactive Semantics </a:t>
            </a:r>
            <a:r>
              <a:rPr lang="en-US" sz="3100" dirty="0" smtClean="0"/>
              <a:t>(Jaszczolt, in progress)</a:t>
            </a:r>
            <a:r>
              <a:rPr lang="en-GB" sz="3100" dirty="0" smtClean="0"/>
              <a:t/>
            </a:r>
            <a:br>
              <a:rPr lang="en-GB" sz="3100" dirty="0" smtClean="0"/>
            </a:b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11956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i="1" dirty="0" smtClean="0">
              <a:solidFill>
                <a:srgbClr val="0070C0"/>
              </a:solidFill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latin typeface="+mj-lt"/>
              </a:rPr>
              <a:t>Unit of analysis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latin typeface="+mj-lt"/>
              </a:rPr>
              <a:t>Sources of information contributing to the unit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latin typeface="+mj-lt"/>
              </a:rPr>
              <a:t>Pragmatic compositionality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latin typeface="+mj-lt"/>
              </a:rPr>
              <a:t>Merger representations: towards a formalization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5247E-EE72-4BAB-9B57-8B984A025253}" type="slidenum">
              <a:rPr lang="en-GB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8229600" cy="43894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>
                <a:latin typeface="+mj-lt"/>
              </a:rPr>
              <a:t>The logical form of the sentence can not only be extended but also replaced by a new semantic representation when the primary, intended meaning requires it.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dirty="0" smtClean="0">
              <a:latin typeface="+mj-lt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>
                <a:latin typeface="+mj-lt"/>
              </a:rPr>
              <a:t>Such </a:t>
            </a: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primary meanings </a:t>
            </a:r>
            <a:r>
              <a:rPr lang="en-GB" sz="2400" dirty="0" smtClean="0">
                <a:latin typeface="+mj-lt"/>
              </a:rPr>
              <a:t>give rise to </a:t>
            </a: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merger representations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in Default Semantics.</a:t>
            </a:r>
            <a:r>
              <a:rPr lang="en-GB" sz="2400" dirty="0" smtClean="0">
                <a:solidFill>
                  <a:srgbClr val="FF33CC"/>
                </a:solidFill>
                <a:latin typeface="+mj-lt"/>
              </a:rPr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i="1" dirty="0" smtClean="0">
              <a:solidFill>
                <a:srgbClr val="FF33CC"/>
              </a:solidFill>
              <a:latin typeface="+mj-lt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i="1" dirty="0" smtClean="0">
                <a:latin typeface="+mj-lt"/>
              </a:rPr>
              <a:t>There is no syntactic constraint on merger representations</a:t>
            </a:r>
            <a:r>
              <a:rPr lang="en-GB" sz="2400" dirty="0" smtClean="0">
                <a:latin typeface="+mj-lt"/>
              </a:rPr>
              <a:t>.</a:t>
            </a:r>
            <a:endParaRPr lang="en-US" sz="2400" dirty="0" smtClean="0">
              <a:latin typeface="+mj-lt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5D74A-1DE7-42FB-B17F-2AADCE802877}" type="slidenum">
              <a:rPr lang="en-GB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/>
              <a:t>Primary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‘If you are thirsty, there is beer in the fridge.’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PM:	Help yourself to some beer.</a:t>
            </a:r>
            <a:endParaRPr lang="en-GB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A8D1E-E582-4A84-A892-D269C9E66661}" type="slidenum">
              <a:rPr lang="en-GB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smtClean="0"/>
              <a:t>Frege, compositionality, </a:t>
            </a:r>
            <a:br>
              <a:rPr lang="en-GB" sz="4000" smtClean="0"/>
            </a:br>
            <a:r>
              <a:rPr lang="en-GB" sz="4000" smtClean="0"/>
              <a:t>and propositional attitude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dirty="0" err="1" smtClean="0">
                <a:latin typeface="+mj-lt"/>
              </a:rPr>
              <a:t>Gottlob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Frege</a:t>
            </a:r>
            <a:r>
              <a:rPr lang="en-GB" dirty="0" smtClean="0">
                <a:latin typeface="+mj-lt"/>
              </a:rPr>
              <a:t>, 1892, ‘</a:t>
            </a:r>
            <a:r>
              <a:rPr lang="en-GB" dirty="0" err="1" smtClean="0">
                <a:latin typeface="+mj-lt"/>
              </a:rPr>
              <a:t>Über</a:t>
            </a:r>
            <a:r>
              <a:rPr lang="en-GB" dirty="0" smtClean="0">
                <a:latin typeface="+mj-lt"/>
              </a:rPr>
              <a:t> Sinn und </a:t>
            </a:r>
            <a:r>
              <a:rPr lang="en-GB" dirty="0" err="1" smtClean="0">
                <a:latin typeface="+mj-lt"/>
              </a:rPr>
              <a:t>Bedeutung</a:t>
            </a:r>
            <a:r>
              <a:rPr lang="en-GB" dirty="0" smtClean="0">
                <a:latin typeface="+mj-lt"/>
              </a:rPr>
              <a:t>’</a:t>
            </a:r>
            <a:endParaRPr lang="en-GB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53BC6-7031-4DCC-9919-57BC8D44C2C6}" type="slidenum">
              <a:rPr lang="en-GB"/>
              <a:pPr>
                <a:defRPr/>
              </a:pPr>
              <a:t>2</a:t>
            </a:fld>
            <a:endParaRPr lang="en-GB"/>
          </a:p>
        </p:txBody>
      </p:sp>
      <p:pic>
        <p:nvPicPr>
          <p:cNvPr id="15364" name="Picture 2" descr="C:\Users\Kasia Jaszczolt\AppData\Local\Microsoft\Windows\Temporary Internet Files\Low\Content.IE5\GQZQA1M2\image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2276475"/>
            <a:ext cx="16033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-571500"/>
            <a:ext cx="7477125" cy="1143000"/>
          </a:xfrm>
        </p:spPr>
        <p:txBody>
          <a:bodyPr/>
          <a:lstStyle/>
          <a:p>
            <a:endParaRPr lang="en-GB" smtClean="0"/>
          </a:p>
        </p:txBody>
      </p:sp>
      <p:graphicFrame>
        <p:nvGraphicFramePr>
          <p:cNvPr id="2066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765175" y="455613"/>
          <a:ext cx="8350250" cy="902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Document" r:id="rId4" imgW="5254296" imgH="5676519" progId="Word.Document.8">
                  <p:embed/>
                </p:oleObj>
              </mc:Choice>
              <mc:Fallback>
                <p:oleObj name="Document" r:id="rId4" imgW="5254296" imgH="5676519" progId="Word.Document.8">
                  <p:embed/>
                  <p:pic>
                    <p:nvPicPr>
                      <p:cNvPr id="0" name="Picture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455613"/>
                        <a:ext cx="8350250" cy="9021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F5811-D0C8-4373-B641-68F2E3CCB955}" type="slidenum">
              <a:rPr lang="en-GB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800" dirty="0" smtClean="0">
                <a:solidFill>
                  <a:srgbClr val="C00000"/>
                </a:solidFill>
                <a:latin typeface="+mj-lt"/>
              </a:rPr>
              <a:t>Merger representations are compositional.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F7458-3EA8-4C05-BA7E-644FE0468710}" type="slidenum">
              <a:rPr lang="en-GB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smtClean="0"/>
              <a:t>Conditionals in pragmatics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sz="2400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sz="2400" dirty="0" smtClean="0">
                <a:latin typeface="+mj-lt"/>
              </a:rPr>
              <a:t>‘if </a:t>
            </a:r>
            <a:r>
              <a:rPr lang="en-GB" sz="2400" i="1" dirty="0" smtClean="0">
                <a:latin typeface="+mj-lt"/>
              </a:rPr>
              <a:t>p</a:t>
            </a:r>
            <a:r>
              <a:rPr lang="en-GB" sz="2400" dirty="0" smtClean="0">
                <a:latin typeface="+mj-lt"/>
              </a:rPr>
              <a:t> then </a:t>
            </a:r>
            <a:r>
              <a:rPr lang="en-GB" sz="2400" i="1" dirty="0" smtClean="0">
                <a:latin typeface="+mj-lt"/>
              </a:rPr>
              <a:t>q</a:t>
            </a:r>
            <a:r>
              <a:rPr lang="en-GB" sz="2400" dirty="0" smtClean="0">
                <a:latin typeface="+mj-lt"/>
              </a:rPr>
              <a:t>’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sz="2400" dirty="0" smtClean="0">
              <a:latin typeface="+mj-lt"/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sz="2400" dirty="0" smtClean="0">
                <a:latin typeface="+mj-lt"/>
                <a:sym typeface="Wingdings" pitchFamily="2" charset="2"/>
              </a:rPr>
              <a:t>‘</a:t>
            </a:r>
            <a:r>
              <a:rPr lang="en-GB" sz="2400" i="1" dirty="0" smtClean="0">
                <a:latin typeface="+mj-lt"/>
                <a:sym typeface="Wingdings" pitchFamily="2" charset="2"/>
              </a:rPr>
              <a:t>p</a:t>
            </a:r>
            <a:r>
              <a:rPr lang="en-GB" sz="2400" dirty="0" smtClean="0">
                <a:latin typeface="+mj-lt"/>
                <a:sym typeface="Wingdings" pitchFamily="2" charset="2"/>
              </a:rPr>
              <a:t> would, in the circumstances, be 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a good reason for </a:t>
            </a:r>
            <a:r>
              <a:rPr lang="en-GB" sz="2400" i="1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q</a:t>
            </a:r>
            <a:r>
              <a:rPr lang="en-GB" sz="2400" dirty="0" smtClean="0">
                <a:latin typeface="+mj-lt"/>
                <a:sym typeface="Wingdings" pitchFamily="2" charset="2"/>
              </a:rPr>
              <a:t>’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sz="2400" dirty="0">
              <a:latin typeface="+mj-lt"/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sz="2000" dirty="0" smtClean="0">
                <a:latin typeface="+mj-lt"/>
                <a:sym typeface="Wingdings" pitchFamily="2" charset="2"/>
              </a:rPr>
              <a:t>Grice (1967/1989: 58)</a:t>
            </a:r>
            <a:endParaRPr lang="en-GB" sz="2000" dirty="0">
              <a:latin typeface="+mj-lt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C50FF8-3D76-4840-98DA-4B78BDBBEC9E}" type="slidenum">
              <a:rPr lang="en-GB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0"/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100" dirty="0" smtClean="0"/>
              <a:t>‘Conditional perfection’: ‘if’ &gt;&gt; ‘only if’</a:t>
            </a:r>
            <a:br>
              <a:rPr lang="en-GB" sz="31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200" dirty="0" smtClean="0"/>
              <a:t>Fig. 2. </a:t>
            </a:r>
            <a:r>
              <a:rPr lang="en-GB" sz="2200" dirty="0" smtClean="0">
                <a:sym typeface="Symbol"/>
              </a:rPr>
              <a:t> for </a:t>
            </a:r>
            <a:r>
              <a:rPr lang="en-GB" sz="2200" dirty="0" smtClean="0"/>
              <a:t>‘If you mow the lawn, I will give you five dollars.’  </a:t>
            </a:r>
            <a:r>
              <a:rPr lang="en-GB" sz="2400" dirty="0" smtClean="0"/>
              <a:t>                         </a:t>
            </a:r>
            <a:endParaRPr lang="en-GB" sz="2400" dirty="0"/>
          </a:p>
        </p:txBody>
      </p:sp>
      <p:sp>
        <p:nvSpPr>
          <p:cNvPr id="162837" name="Content Placeholder 2"/>
          <p:cNvSpPr>
            <a:spLocks noGrp="1"/>
          </p:cNvSpPr>
          <p:nvPr>
            <p:ph idx="1"/>
          </p:nvPr>
        </p:nvSpPr>
        <p:spPr>
          <a:xfrm>
            <a:off x="-36513" y="3141663"/>
            <a:ext cx="7570788" cy="42052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GB" dirty="0" smtClean="0"/>
          </a:p>
        </p:txBody>
      </p:sp>
      <p:sp>
        <p:nvSpPr>
          <p:cNvPr id="16283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51CBE2-6B93-4E11-9D12-E756A882E88D}" type="slidenum">
              <a:rPr lang="en-GB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>
              <a:solidFill>
                <a:schemeClr val="tx1"/>
              </a:solidFill>
              <a:cs typeface="Arial" charset="0"/>
            </a:endParaRPr>
          </a:p>
        </p:txBody>
      </p:sp>
      <p:graphicFrame>
        <p:nvGraphicFramePr>
          <p:cNvPr id="16283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327745"/>
              </p:ext>
            </p:extLst>
          </p:nvPr>
        </p:nvGraphicFramePr>
        <p:xfrm>
          <a:off x="1120775" y="2068513"/>
          <a:ext cx="6430963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60" name="Document" r:id="rId5" imgW="6426200" imgH="4191000" progId="Word.Document.12">
                  <p:embed/>
                </p:oleObj>
              </mc:Choice>
              <mc:Fallback>
                <p:oleObj name="Document" r:id="rId5" imgW="6426200" imgH="4191000" progId="Word.Document.12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2068513"/>
                        <a:ext cx="6430963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39" name="TextBox 5"/>
          <p:cNvSpPr txBox="1">
            <a:spLocks noChangeArrowheads="1"/>
          </p:cNvSpPr>
          <p:nvPr/>
        </p:nvSpPr>
        <p:spPr bwMode="auto">
          <a:xfrm>
            <a:off x="755650" y="3441700"/>
            <a:ext cx="720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  <a:sym typeface="Symbol" pitchFamily="18" charset="2"/>
              </a:rPr>
              <a:t>        </a:t>
            </a: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182274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algn="ctr"/>
            <a:r>
              <a:rPr lang="en-GB" sz="2800" smtClean="0"/>
              <a:t>Delimiting conditionals</a:t>
            </a:r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0238" indent="-630238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2500" dirty="0" smtClean="0"/>
              <a:t>	</a:t>
            </a:r>
            <a:r>
              <a:rPr lang="en-GB" sz="2400" dirty="0" smtClean="0">
                <a:latin typeface="+mj-lt"/>
              </a:rPr>
              <a:t>No bi-unique correspondence between conditional constructions and conditional thoughts</a:t>
            </a:r>
          </a:p>
          <a:p>
            <a:pPr marL="630238" indent="-630238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2400" dirty="0" smtClean="0">
              <a:latin typeface="+mj-lt"/>
            </a:endParaRPr>
          </a:p>
          <a:p>
            <a:pPr marL="1085850" lvl="1" indent="-276225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latin typeface="+mj-lt"/>
              </a:rPr>
              <a:t>How should conditionals be classified?</a:t>
            </a:r>
          </a:p>
          <a:p>
            <a:pPr marL="1085850" lvl="1" indent="-276225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latin typeface="+mj-lt"/>
              </a:rPr>
              <a:t>What is the relation between form and content?</a:t>
            </a:r>
          </a:p>
          <a:p>
            <a:pPr marL="1085850" lvl="1" indent="-276225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latin typeface="+mj-lt"/>
              </a:rPr>
              <a:t>How ‘conditional’ are conditionals? Direct versus indirect conditionals</a:t>
            </a:r>
          </a:p>
          <a:p>
            <a:pPr marL="1085850" lvl="1" indent="-276225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latin typeface="+mj-lt"/>
              </a:rPr>
              <a:t>What is the primary intended meaning of conditional constructions?</a:t>
            </a:r>
          </a:p>
        </p:txBody>
      </p:sp>
      <p:sp>
        <p:nvSpPr>
          <p:cNvPr id="182276" name="Slide Number Placeholder 3"/>
          <p:cNvSpPr txBox="1">
            <a:spLocks noGrp="1"/>
          </p:cNvSpPr>
          <p:nvPr/>
        </p:nvSpPr>
        <p:spPr bwMode="auto">
          <a:xfrm>
            <a:off x="6588224" y="630932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161669E-6CE5-4FF4-9BD2-BD8B7D4A4FF5}" type="slidenum">
              <a:rPr lang="en-GB" sz="1200">
                <a:latin typeface="Constantia" pitchFamily="18" charset="0"/>
              </a:rPr>
              <a:pPr algn="r"/>
              <a:t>24</a:t>
            </a:fld>
            <a:endParaRPr lang="en-GB" sz="12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31711-32F8-4865-9976-5EFE740A911C}" type="slidenum">
              <a:rPr lang="en-GB"/>
              <a:pPr>
                <a:defRPr/>
              </a:pPr>
              <a:t>25</a:t>
            </a:fld>
            <a:endParaRPr lang="en-GB"/>
          </a:p>
        </p:txBody>
      </p:sp>
      <p:sp>
        <p:nvSpPr>
          <p:cNvPr id="184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smtClean="0"/>
              <a:t>A corpus-based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j-lt"/>
              </a:rPr>
              <a:t>Corpus-based project on classifying conditionals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j-lt"/>
              </a:rPr>
              <a:t>Great British component of the International Corpus of English (ICE-GB)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j-lt"/>
              </a:rPr>
              <a:t>300 spoken conversations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j-lt"/>
              </a:rPr>
              <a:t>2000 words per conversation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184324" name="Slide Number Placeholder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8793F1C-0660-4E6E-9278-341480A18F0E}" type="slidenum">
              <a:rPr lang="en-GB" sz="1200">
                <a:latin typeface="Constantia" pitchFamily="18" charset="0"/>
              </a:rPr>
              <a:pPr algn="r"/>
              <a:t>25</a:t>
            </a:fld>
            <a:endParaRPr lang="en-GB" sz="12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870B1-2662-4937-AB3C-9A95E4FDA374}" type="slidenum">
              <a:rPr lang="en-GB"/>
              <a:pPr>
                <a:defRPr/>
              </a:pPr>
              <a:t>26</a:t>
            </a:fld>
            <a:endParaRPr lang="en-GB"/>
          </a:p>
        </p:txBody>
      </p:sp>
      <p:sp>
        <p:nvSpPr>
          <p:cNvPr id="1863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2400" dirty="0" smtClean="0">
                <a:latin typeface="+mj-lt"/>
              </a:rPr>
              <a:t>46 per cent of conditional utterances use ‘if’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2000" dirty="0" smtClean="0">
                <a:latin typeface="+mj-lt"/>
              </a:rPr>
              <a:t>(ICE-GB, Elder 2012)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dirty="0" smtClean="0"/>
          </a:p>
        </p:txBody>
      </p:sp>
      <p:sp>
        <p:nvSpPr>
          <p:cNvPr id="186372" name="Slide Number Placeholder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612C306-4796-4217-85DB-FEB4D0F53B03}" type="slidenum">
              <a:rPr lang="en-GB" sz="1200">
                <a:latin typeface="Constantia" pitchFamily="18" charset="0"/>
              </a:rPr>
              <a:pPr algn="r"/>
              <a:t>26</a:t>
            </a:fld>
            <a:endParaRPr lang="en-GB" sz="12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9FA4A-71DB-475F-A761-A0F9A2D31C21}" type="slidenum">
              <a:rPr lang="en-GB"/>
              <a:pPr>
                <a:defRPr/>
              </a:pPr>
              <a:t>27</a:t>
            </a:fld>
            <a:endParaRPr lang="en-GB"/>
          </a:p>
        </p:txBody>
      </p:sp>
      <p:sp>
        <p:nvSpPr>
          <p:cNvPr id="166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Two main types of conditionals:</a:t>
            </a:r>
          </a:p>
        </p:txBody>
      </p:sp>
      <p:sp>
        <p:nvSpPr>
          <p:cNvPr id="348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2788" indent="-712788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2500" dirty="0" smtClean="0"/>
          </a:p>
          <a:p>
            <a:pPr marL="712788" indent="-712788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GB" sz="2400" b="1" dirty="0" smtClean="0">
                <a:latin typeface="+mj-lt"/>
              </a:rPr>
              <a:t>1. Direct conditionals</a:t>
            </a:r>
            <a:r>
              <a:rPr lang="en-GB" sz="2400" dirty="0" smtClean="0">
                <a:latin typeface="+mj-lt"/>
              </a:rPr>
              <a:t>: </a:t>
            </a:r>
          </a:p>
          <a:p>
            <a:pPr marL="1162050" lvl="1" indent="-269875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latin typeface="+mj-lt"/>
              </a:rPr>
              <a:t>consequent is conditional on antecedent</a:t>
            </a:r>
          </a:p>
          <a:p>
            <a:pPr marL="1162050" lvl="1" indent="-269875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>
              <a:latin typeface="+mj-lt"/>
            </a:endParaRPr>
          </a:p>
          <a:p>
            <a:pPr marL="712788" indent="-712788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‘If you rang her now she’d say yes.’ (ICE-GB)</a:t>
            </a:r>
          </a:p>
          <a:p>
            <a:pPr marL="712788" indent="-712788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2400" dirty="0" smtClean="0">
              <a:latin typeface="+mj-lt"/>
            </a:endParaRPr>
          </a:p>
          <a:p>
            <a:pPr marL="712788" indent="-712788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2400" b="1" dirty="0" smtClean="0">
                <a:latin typeface="+mj-lt"/>
              </a:rPr>
              <a:t>2. Indirect conditionals: </a:t>
            </a:r>
          </a:p>
          <a:p>
            <a:pPr marL="1162050" lvl="1" indent="-269875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latin typeface="+mj-lt"/>
              </a:rPr>
              <a:t>consequent is not conditional on antecedent</a:t>
            </a:r>
          </a:p>
          <a:p>
            <a:pPr marL="712788" indent="-712788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>
              <a:latin typeface="+mj-lt"/>
            </a:endParaRPr>
          </a:p>
          <a:p>
            <a:pPr marL="712788" indent="-712788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‘Very short skirt on if you don’t mind me saying.’ (ICE-GB)</a:t>
            </a:r>
          </a:p>
          <a:p>
            <a:pPr marL="712788" indent="-712788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2500" dirty="0" smtClean="0"/>
          </a:p>
          <a:p>
            <a:pPr marL="712788" indent="-712788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3000" dirty="0" smtClean="0"/>
          </a:p>
          <a:p>
            <a:pPr marL="712788" indent="-712788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3000" dirty="0" smtClean="0"/>
          </a:p>
          <a:p>
            <a:pPr marL="712788" indent="-712788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3000" dirty="0" smtClean="0"/>
          </a:p>
        </p:txBody>
      </p:sp>
      <p:sp>
        <p:nvSpPr>
          <p:cNvPr id="166916" name="Slide Number Placeholder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6DBEF80-BD14-48D6-946A-BB1E3EB865E8}" type="slidenum">
              <a:rPr lang="en-GB" sz="1200">
                <a:latin typeface="Constantia" pitchFamily="18" charset="0"/>
              </a:rPr>
              <a:pPr algn="r"/>
              <a:t>27</a:t>
            </a:fld>
            <a:endParaRPr lang="en-GB" sz="12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en-GB" sz="2800" smtClean="0"/>
              <a:t>Direct conditionals with conditional primary meaning:</a:t>
            </a:r>
          </a:p>
        </p:txBody>
      </p:sp>
      <p:sp>
        <p:nvSpPr>
          <p:cNvPr id="167938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en-GB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GB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GB" sz="2400" dirty="0" smtClean="0">
                <a:latin typeface="Calibri" pitchFamily="34" charset="0"/>
              </a:rPr>
              <a:t>‘If it’s a really nice day we could walk.’ (ICE-GB)</a:t>
            </a:r>
          </a:p>
          <a:p>
            <a:pPr marL="0" indent="0">
              <a:buFont typeface="Wingdings 2" pitchFamily="18" charset="2"/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GB" sz="2400" dirty="0" smtClean="0">
                <a:latin typeface="Calibri" pitchFamily="34" charset="0"/>
              </a:rPr>
              <a:t>‘If he doesn’t turn up I’ll just get some sandwiches or something.’ (ICE-GB)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E7F97-E41C-4BC6-9E0F-EE8A5CC65387}" type="slidenum">
              <a:rPr lang="en-GB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1E3B1-C9B9-454F-932A-2AE9D8D6B76C}" type="slidenum">
              <a:rPr lang="en-GB"/>
              <a:pPr>
                <a:defRPr/>
              </a:pPr>
              <a:t>29</a:t>
            </a:fld>
            <a:endParaRPr lang="en-GB"/>
          </a:p>
        </p:txBody>
      </p:sp>
      <p:sp>
        <p:nvSpPr>
          <p:cNvPr id="168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Direct conditionals with non-conditional primary meaning:</a:t>
            </a:r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GB" sz="2300" dirty="0" smtClean="0"/>
          </a:p>
          <a:p>
            <a:pPr marL="0" indent="0">
              <a:spcBef>
                <a:spcPts val="600"/>
              </a:spcBef>
              <a:spcAft>
                <a:spcPts val="1050"/>
              </a:spcAft>
              <a:buFont typeface="Arial" charset="0"/>
              <a:buNone/>
            </a:pPr>
            <a:r>
              <a:rPr lang="en-GB" sz="2400" dirty="0" smtClean="0">
                <a:latin typeface="Calibri" pitchFamily="34" charset="0"/>
              </a:rPr>
              <a:t>‘If you’d listened to me you’d only be seventy behind.’ (ICE-GB)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en-GB" sz="2400" dirty="0" smtClean="0">
                <a:latin typeface="Calibri" pitchFamily="34" charset="0"/>
              </a:rPr>
              <a:t>	&gt;&gt; You should have listened to me.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050"/>
              </a:spcAft>
              <a:buFont typeface="Arial" charset="0"/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050"/>
              </a:spcAft>
              <a:buFont typeface="Arial" charset="0"/>
              <a:buNone/>
            </a:pPr>
            <a:r>
              <a:rPr lang="en-GB" sz="2400" dirty="0" smtClean="0">
                <a:latin typeface="Calibri" pitchFamily="34" charset="0"/>
              </a:rPr>
              <a:t>‘She’d be terribly offended if we didn’t come and pick her up.’ (ICE-GB)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en-GB" sz="2400" dirty="0" smtClean="0">
                <a:latin typeface="Calibri" pitchFamily="34" charset="0"/>
              </a:rPr>
              <a:t>	&gt;&gt; We’d better go and pick her up.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endParaRPr lang="en-GB" sz="2300" dirty="0" smtClean="0"/>
          </a:p>
        </p:txBody>
      </p:sp>
      <p:sp>
        <p:nvSpPr>
          <p:cNvPr id="168964" name="Slide Number Placeholder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1F80A42-6805-4B59-BDA5-B5650E92FC95}" type="slidenum">
              <a:rPr lang="en-GB" sz="1200">
                <a:latin typeface="Constantia" pitchFamily="18" charset="0"/>
              </a:rPr>
              <a:pPr algn="r"/>
              <a:t>29</a:t>
            </a:fld>
            <a:endParaRPr lang="en-GB" sz="12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>
                <a:latin typeface="+mj-lt"/>
              </a:rPr>
              <a:t>John believes that Mark Twain is the author of </a:t>
            </a:r>
            <a:r>
              <a:rPr lang="en-GB" sz="2400" i="1" dirty="0" smtClean="0">
                <a:latin typeface="+mj-lt"/>
              </a:rPr>
              <a:t>Huckleberry Finn</a:t>
            </a:r>
            <a:r>
              <a:rPr lang="en-GB" sz="2400" dirty="0" smtClean="0">
                <a:latin typeface="+mj-lt"/>
              </a:rPr>
              <a:t>.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>
                <a:latin typeface="+mj-lt"/>
              </a:rPr>
              <a:t>Mark Twain=Samuel Clemens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	*</a:t>
            </a:r>
            <a:r>
              <a:rPr lang="en-GB" sz="2400" dirty="0" smtClean="0">
                <a:latin typeface="+mj-lt"/>
              </a:rPr>
              <a:t>Therefore, John believes that Samuel Clemens is the author of </a:t>
            </a:r>
            <a:r>
              <a:rPr lang="en-GB" sz="2400" i="1" dirty="0" smtClean="0">
                <a:latin typeface="+mj-lt"/>
              </a:rPr>
              <a:t>Huckleberry Finn</a:t>
            </a:r>
            <a:r>
              <a:rPr lang="en-GB" sz="2400" dirty="0" smtClean="0">
                <a:latin typeface="+mj-lt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4249E-CB04-4B0C-9B97-FDAEDFF7BEE8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936625"/>
          </a:xfrm>
        </p:spPr>
        <p:txBody>
          <a:bodyPr/>
          <a:lstStyle/>
          <a:p>
            <a:r>
              <a:rPr lang="en-GB" sz="2800" smtClean="0"/>
              <a:t>Direct conditionals can convey different speech acts: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9750" y="981075"/>
            <a:ext cx="8229600" cy="547211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GB" smtClean="0"/>
          </a:p>
          <a:p>
            <a:pPr marL="0" indent="0">
              <a:buFont typeface="Arial" charset="0"/>
              <a:buNone/>
            </a:pPr>
            <a:endParaRPr lang="en-GB" smtClean="0"/>
          </a:p>
          <a:p>
            <a:pPr marL="0" indent="0">
              <a:buFont typeface="Arial" charset="0"/>
              <a:buNone/>
            </a:pPr>
            <a:endParaRPr lang="en-GB" sz="2400" smtClean="0"/>
          </a:p>
          <a:p>
            <a:pPr marL="0" indent="0">
              <a:buFont typeface="Arial" charset="0"/>
              <a:buNone/>
            </a:pPr>
            <a:r>
              <a:rPr lang="en-GB" sz="2400" smtClean="0">
                <a:latin typeface="Calibri" pitchFamily="34" charset="0"/>
              </a:rPr>
              <a:t>‘If you rang her now she’d say yes.’ (ICE-GB) (advice)</a:t>
            </a:r>
          </a:p>
          <a:p>
            <a:pPr marL="0" indent="0">
              <a:buFont typeface="Arial" charset="0"/>
              <a:buNone/>
            </a:pPr>
            <a:endParaRPr lang="en-GB" sz="240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n-GB" sz="2400" smtClean="0">
                <a:latin typeface="Calibri" pitchFamily="34" charset="0"/>
              </a:rPr>
              <a:t>‘Be great if you would do that.’ (ICE-GB) (request)</a:t>
            </a:r>
          </a:p>
          <a:p>
            <a:pPr marL="0" indent="0">
              <a:buFont typeface="Arial" charset="0"/>
              <a:buNone/>
            </a:pPr>
            <a:endParaRPr lang="en-GB" smtClean="0"/>
          </a:p>
          <a:p>
            <a:pPr marL="0" indent="0">
              <a:buFont typeface="Arial" charset="0"/>
              <a:buNone/>
            </a:pPr>
            <a:endParaRPr lang="en-GB" smtClean="0"/>
          </a:p>
          <a:p>
            <a:pPr marL="0" indent="0">
              <a:buFont typeface="Arial" charset="0"/>
              <a:buNone/>
            </a:pPr>
            <a:endParaRPr lang="en-GB" smtClean="0"/>
          </a:p>
        </p:txBody>
      </p:sp>
      <p:sp>
        <p:nvSpPr>
          <p:cNvPr id="1699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1104D1-022B-45F0-A4F0-67487EC95ABF}" type="slidenum">
              <a:rPr lang="en-GB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GB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4041775" y="3244850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DBF4D-B38E-422A-B101-130F914E8890}" type="slidenum">
              <a:rPr lang="en-GB"/>
              <a:pPr>
                <a:defRPr/>
              </a:pPr>
              <a:t>31</a:t>
            </a:fld>
            <a:endParaRPr lang="en-GB"/>
          </a:p>
        </p:txBody>
      </p:sp>
      <p:sp>
        <p:nvSpPr>
          <p:cNvPr id="171010" name="Title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371600"/>
          </a:xfrm>
        </p:spPr>
        <p:txBody>
          <a:bodyPr/>
          <a:lstStyle/>
          <a:p>
            <a:r>
              <a:rPr lang="en-GB" sz="2800" smtClean="0"/>
              <a:t>Indirect conditionals with non-conditional primary meaning:</a:t>
            </a:r>
            <a:r>
              <a:rPr lang="en-GB" sz="2800" b="1" smtClean="0"/>
              <a:t/>
            </a:r>
            <a:br>
              <a:rPr lang="en-GB" sz="2800" b="1" smtClean="0"/>
            </a:br>
            <a:endParaRPr lang="en-GB" sz="2800" smtClean="0"/>
          </a:p>
        </p:txBody>
      </p:sp>
      <p:sp>
        <p:nvSpPr>
          <p:cNvPr id="171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2500" smtClean="0">
              <a:latin typeface="Calibri" pitchFamily="34" charset="0"/>
            </a:endParaRPr>
          </a:p>
          <a:p>
            <a:pPr marL="0" indent="0">
              <a:lnSpc>
                <a:spcPct val="70000"/>
              </a:lnSpc>
              <a:spcAft>
                <a:spcPct val="35000"/>
              </a:spcAft>
              <a:buFont typeface="Arial" charset="0"/>
              <a:buNone/>
            </a:pPr>
            <a:r>
              <a:rPr lang="en-GB" sz="2500" smtClean="0">
                <a:latin typeface="Calibri" pitchFamily="34" charset="0"/>
              </a:rPr>
              <a:t>‘Very short skirt on if you don’t mind me saying.’ (ICE-GB)</a:t>
            </a:r>
          </a:p>
          <a:p>
            <a:pPr marL="0" indent="0">
              <a:lnSpc>
                <a:spcPct val="70000"/>
              </a:lnSpc>
              <a:spcAft>
                <a:spcPct val="35000"/>
              </a:spcAft>
              <a:buFont typeface="Arial" charset="0"/>
              <a:buNone/>
            </a:pPr>
            <a:r>
              <a:rPr lang="en-GB" sz="2500" smtClean="0">
                <a:latin typeface="Calibri" pitchFamily="34" charset="0"/>
              </a:rPr>
              <a:t>	&gt;&gt; Your skirt is too short.</a:t>
            </a:r>
          </a:p>
          <a:p>
            <a:pPr marL="0" indent="0">
              <a:lnSpc>
                <a:spcPct val="70000"/>
              </a:lnSpc>
              <a:spcAft>
                <a:spcPct val="35000"/>
              </a:spcAft>
              <a:buFont typeface="Arial" charset="0"/>
              <a:buNone/>
            </a:pPr>
            <a:endParaRPr lang="en-GB" sz="2500" smtClean="0">
              <a:latin typeface="Calibri" pitchFamily="34" charset="0"/>
            </a:endParaRPr>
          </a:p>
          <a:p>
            <a:pPr marL="0" indent="0">
              <a:lnSpc>
                <a:spcPct val="70000"/>
              </a:lnSpc>
              <a:spcAft>
                <a:spcPct val="35000"/>
              </a:spcAft>
              <a:buFont typeface="Arial" charset="0"/>
              <a:buNone/>
            </a:pPr>
            <a:r>
              <a:rPr lang="en-GB" sz="2500" smtClean="0">
                <a:latin typeface="Calibri" pitchFamily="34" charset="0"/>
              </a:rPr>
              <a:t>‘I would like it done on Wednesday if possible.’ (ICE-GB)</a:t>
            </a:r>
          </a:p>
          <a:p>
            <a:pPr marL="0" indent="0">
              <a:lnSpc>
                <a:spcPct val="70000"/>
              </a:lnSpc>
              <a:spcAft>
                <a:spcPct val="35000"/>
              </a:spcAft>
              <a:buFont typeface="Arial" charset="0"/>
              <a:buNone/>
            </a:pPr>
            <a:r>
              <a:rPr lang="en-GB" sz="2500" smtClean="0">
                <a:latin typeface="Calibri" pitchFamily="34" charset="0"/>
              </a:rPr>
              <a:t>	&gt;&gt; Please do it by Wednesday.</a:t>
            </a:r>
          </a:p>
        </p:txBody>
      </p:sp>
      <p:sp>
        <p:nvSpPr>
          <p:cNvPr id="171012" name="Slide Number Placeholder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GB" sz="12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34192-EE77-43D9-8764-FF725A0BA87B}" type="slidenum">
              <a:rPr lang="en-GB"/>
              <a:pPr>
                <a:defRPr/>
              </a:pPr>
              <a:t>32</a:t>
            </a:fld>
            <a:endParaRPr lang="en-GB"/>
          </a:p>
        </p:txBody>
      </p:sp>
      <p:sp>
        <p:nvSpPr>
          <p:cNvPr id="172034" name="Rectangle 1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2800" smtClean="0"/>
              <a:t>What if there is no uttered consequent?</a:t>
            </a:r>
          </a:p>
        </p:txBody>
      </p:sp>
      <p:sp>
        <p:nvSpPr>
          <p:cNvPr id="4096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GB" sz="250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‘Now if you’d like to put on your helmet’ (ICE-GB)</a:t>
            </a:r>
          </a:p>
          <a:p>
            <a:pPr algn="r"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…that’d be great?</a:t>
            </a:r>
          </a:p>
          <a:p>
            <a:pPr algn="r"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…you’ll be safe?</a:t>
            </a:r>
          </a:p>
          <a:p>
            <a:pPr algn="r"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…the police won’t catch you?</a:t>
            </a:r>
          </a:p>
          <a:p>
            <a:pPr>
              <a:buFont typeface="Arial" charset="0"/>
              <a:buNone/>
            </a:pPr>
            <a:endParaRPr lang="en-GB" sz="2400" smtClean="0">
              <a:latin typeface="Calibri" pitchFamily="34" charset="0"/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	&gt;&gt; Please put on your helmet </a:t>
            </a:r>
            <a:r>
              <a:rPr lang="en-GB" sz="2400" b="1" smtClean="0">
                <a:latin typeface="Calibri" pitchFamily="34" charset="0"/>
                <a:sym typeface="Wingdings" pitchFamily="2" charset="2"/>
              </a:rPr>
              <a:t>(primary meaning)</a:t>
            </a:r>
            <a:endParaRPr lang="en-GB" sz="24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4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400" smtClean="0">
                <a:latin typeface="Calibri" pitchFamily="34" charset="0"/>
              </a:rPr>
              <a:t>There need not be </a:t>
            </a:r>
            <a:r>
              <a:rPr lang="en-GB" sz="2400" i="1" smtClean="0">
                <a:latin typeface="Calibri" pitchFamily="34" charset="0"/>
              </a:rPr>
              <a:t>one single </a:t>
            </a:r>
            <a:r>
              <a:rPr lang="en-GB" sz="2400" smtClean="0">
                <a:latin typeface="Calibri" pitchFamily="34" charset="0"/>
              </a:rPr>
              <a:t>consequent recoverable from the context/intended by the speaker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FA1FB-2DD8-478D-ABB3-F2409AAD5A67}" type="slidenum">
              <a:rPr lang="en-GB"/>
              <a:pPr>
                <a:defRPr/>
              </a:pPr>
              <a:t>33</a:t>
            </a:fld>
            <a:endParaRPr lang="en-GB"/>
          </a:p>
        </p:txBody>
      </p:sp>
      <p:sp>
        <p:nvSpPr>
          <p:cNvPr id="173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smtClean="0"/>
              <a:t>Primary meaning: ‘do </a:t>
            </a:r>
            <a:r>
              <a:rPr lang="en-GB" sz="2800" i="1" smtClean="0"/>
              <a:t>p’</a:t>
            </a:r>
            <a:r>
              <a:rPr lang="en-GB" sz="2800" smtClean="0"/>
              <a:t/>
            </a:r>
            <a:br>
              <a:rPr lang="en-GB" sz="2800" smtClean="0"/>
            </a:br>
            <a:endParaRPr lang="en-GB" sz="2800" smtClean="0"/>
          </a:p>
        </p:txBody>
      </p:sp>
      <p:sp>
        <p:nvSpPr>
          <p:cNvPr id="48132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31825" indent="-631825"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	‘Now if you’d like to put on your helmet.’ (ICE-GB)</a:t>
            </a:r>
          </a:p>
          <a:p>
            <a:pPr marL="631825" indent="-631825"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	&gt;&gt; Put on your helmet</a:t>
            </a:r>
          </a:p>
          <a:p>
            <a:pPr marL="631825" indent="-631825">
              <a:buFont typeface="Arial" charset="0"/>
              <a:buNone/>
            </a:pPr>
            <a:endParaRPr lang="en-GB" sz="2400" smtClean="0">
              <a:latin typeface="Calibri" pitchFamily="34" charset="0"/>
              <a:sym typeface="Wingdings" pitchFamily="2" charset="2"/>
            </a:endParaRPr>
          </a:p>
          <a:p>
            <a:pPr marL="631825" indent="-631825"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	‘So if you could work on that one.’ (ICE-GB)</a:t>
            </a:r>
          </a:p>
          <a:p>
            <a:pPr marL="631825" indent="-631825"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	&gt;&gt; Work on that one</a:t>
            </a:r>
          </a:p>
          <a:p>
            <a:pPr marL="631825" indent="-631825">
              <a:buFont typeface="Arial" charset="0"/>
              <a:buNone/>
            </a:pPr>
            <a:endParaRPr lang="en-GB" sz="2400" smtClean="0">
              <a:latin typeface="Calibri" pitchFamily="34" charset="0"/>
              <a:sym typeface="Wingdings" pitchFamily="2" charset="2"/>
            </a:endParaRPr>
          </a:p>
          <a:p>
            <a:pPr marL="631825" indent="-631825"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	‘If you can hold on just half a minute while I put these potatoes out.’ (ICE-GB)</a:t>
            </a:r>
          </a:p>
          <a:p>
            <a:pPr marL="631825" indent="-631825"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	&gt;&gt; Hold on half a minute</a:t>
            </a:r>
          </a:p>
          <a:p>
            <a:pPr marL="631825" indent="-631825">
              <a:lnSpc>
                <a:spcPct val="90000"/>
              </a:lnSpc>
            </a:pPr>
            <a:endParaRPr lang="en-GB" sz="2500" smtClean="0"/>
          </a:p>
          <a:p>
            <a:pPr marL="631825" indent="-631825">
              <a:lnSpc>
                <a:spcPct val="90000"/>
              </a:lnSpc>
            </a:pPr>
            <a:endParaRPr lang="en-GB" sz="25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677B6-08A1-4BD6-8B0C-CCBACCC40278}" type="slidenum">
              <a:rPr lang="en-GB"/>
              <a:pPr>
                <a:defRPr/>
              </a:pPr>
              <a:t>34</a:t>
            </a:fld>
            <a:endParaRPr lang="en-GB"/>
          </a:p>
        </p:txBody>
      </p:sp>
      <p:sp>
        <p:nvSpPr>
          <p:cNvPr id="17408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Conditional relationship – some enrichment required</a:t>
            </a:r>
          </a:p>
        </p:txBody>
      </p:sp>
      <p:sp>
        <p:nvSpPr>
          <p:cNvPr id="43012" name="Content Placeholder 2"/>
          <p:cNvSpPr>
            <a:spLocks noGrp="1"/>
          </p:cNvSpPr>
          <p:nvPr>
            <p:ph sz="quarter" idx="1"/>
          </p:nvPr>
        </p:nvSpPr>
        <p:spPr>
          <a:xfrm>
            <a:off x="539750" y="1889125"/>
            <a:ext cx="8229600" cy="496887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GB" sz="2500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endParaRPr lang="en-GB" sz="2500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endParaRPr lang="en-GB" sz="2500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GB" sz="2500" smtClean="0">
                <a:sym typeface="Wingdings" pitchFamily="2" charset="2"/>
              </a:rPr>
              <a:t>	</a:t>
            </a:r>
            <a:r>
              <a:rPr lang="en-GB" sz="2400" smtClean="0">
                <a:latin typeface="Calibri" pitchFamily="34" charset="0"/>
                <a:sym typeface="Wingdings" pitchFamily="2" charset="2"/>
              </a:rPr>
              <a:t>‘If anyone asks, you’re four years old.’ (ICE-GB)</a:t>
            </a:r>
          </a:p>
          <a:p>
            <a:pPr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	&gt;&gt; If anyone asks, </a:t>
            </a:r>
            <a:r>
              <a:rPr lang="en-GB" sz="2400" smtClean="0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say</a:t>
            </a:r>
            <a:r>
              <a:rPr lang="en-GB" sz="2400" i="1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400" smtClean="0">
                <a:latin typeface="Calibri" pitchFamily="34" charset="0"/>
                <a:sym typeface="Wingdings" pitchFamily="2" charset="2"/>
              </a:rPr>
              <a:t>you’re four years old.</a:t>
            </a:r>
          </a:p>
          <a:p>
            <a:pPr>
              <a:buFont typeface="Arial" charset="0"/>
              <a:buNone/>
            </a:pPr>
            <a:endParaRPr lang="en-GB" sz="25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70902-7DA9-4BA7-B061-C4DDB4985FD3}" type="slidenum">
              <a:rPr lang="en-GB"/>
              <a:pPr>
                <a:defRPr/>
              </a:pPr>
              <a:t>35</a:t>
            </a:fld>
            <a:endParaRPr lang="en-GB"/>
          </a:p>
        </p:txBody>
      </p:sp>
      <p:sp>
        <p:nvSpPr>
          <p:cNvPr id="175106" name="Rectangle 9"/>
          <p:cNvSpPr>
            <a:spLocks noGrp="1"/>
          </p:cNvSpPr>
          <p:nvPr>
            <p:ph type="title" idx="4294967295"/>
          </p:nvPr>
        </p:nvSpPr>
        <p:spPr>
          <a:xfrm>
            <a:off x="468313" y="269875"/>
            <a:ext cx="8229600" cy="1143000"/>
          </a:xfrm>
        </p:spPr>
        <p:txBody>
          <a:bodyPr/>
          <a:lstStyle/>
          <a:p>
            <a:pPr algn="ctr"/>
            <a:r>
              <a:rPr lang="en-GB" sz="2800" smtClean="0"/>
              <a:t>Conventionalised forms</a:t>
            </a:r>
          </a:p>
        </p:txBody>
      </p:sp>
      <p:sp>
        <p:nvSpPr>
          <p:cNvPr id="4403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3988"/>
            <a:ext cx="8229600" cy="4525962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GB" sz="2500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‘Do hang your coat up </a:t>
            </a:r>
            <a:r>
              <a:rPr lang="en-GB" sz="2400" smtClean="0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if you’d like to</a:t>
            </a:r>
            <a:r>
              <a:rPr lang="en-GB" sz="2400" smtClean="0">
                <a:latin typeface="Calibri" pitchFamily="34" charset="0"/>
                <a:sym typeface="Wingdings" pitchFamily="2" charset="2"/>
              </a:rPr>
              <a:t>.’ (ICE-GB)</a:t>
            </a:r>
          </a:p>
          <a:p>
            <a:pPr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‘Let me develop the point </a:t>
            </a:r>
            <a:r>
              <a:rPr lang="en-GB" sz="2400" smtClean="0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if I may</a:t>
            </a:r>
            <a:r>
              <a:rPr lang="en-GB" sz="2400" smtClean="0">
                <a:latin typeface="Calibri" pitchFamily="34" charset="0"/>
                <a:sym typeface="Wingdings" pitchFamily="2" charset="2"/>
              </a:rPr>
              <a:t>.’ (ICE-GB)</a:t>
            </a:r>
          </a:p>
          <a:p>
            <a:pPr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‘I’d really love to tape it from you </a:t>
            </a:r>
            <a:r>
              <a:rPr lang="en-GB" sz="2400" smtClean="0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if you didn’t mind</a:t>
            </a:r>
            <a:r>
              <a:rPr lang="en-GB" sz="2400" smtClean="0">
                <a:latin typeface="Calibri" pitchFamily="34" charset="0"/>
                <a:sym typeface="Wingdings" pitchFamily="2" charset="2"/>
              </a:rPr>
              <a:t>.’ (ICE-GB)</a:t>
            </a:r>
          </a:p>
          <a:p>
            <a:pPr>
              <a:buFont typeface="Arial" charset="0"/>
              <a:buNone/>
            </a:pPr>
            <a:r>
              <a:rPr lang="en-GB" sz="2400" smtClean="0">
                <a:latin typeface="Calibri" pitchFamily="34" charset="0"/>
                <a:sym typeface="Wingdings" pitchFamily="2" charset="2"/>
              </a:rPr>
              <a:t>‘It is still peanuts </a:t>
            </a:r>
            <a:r>
              <a:rPr lang="en-GB" sz="2400" smtClean="0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if you’ll pardon the expression</a:t>
            </a:r>
            <a:r>
              <a:rPr lang="en-GB" sz="2400" smtClean="0">
                <a:latin typeface="Calibri" pitchFamily="34" charset="0"/>
                <a:sym typeface="Wingdings" pitchFamily="2" charset="2"/>
              </a:rPr>
              <a:t>.’ (ICE-GB)</a:t>
            </a:r>
            <a:endParaRPr lang="en-GB" sz="2400" smtClean="0">
              <a:solidFill>
                <a:srgbClr val="C00000"/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 typeface="Arial" charset="0"/>
              <a:buNone/>
            </a:pPr>
            <a:endParaRPr lang="en-GB" sz="2400" smtClean="0">
              <a:latin typeface="Calibri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smtClean="0"/>
              <a:t>Beyond the corpus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>
                <a:latin typeface="+mj-lt"/>
              </a:rPr>
              <a:t>‘You call the cops, I break her legs</a:t>
            </a:r>
            <a:r>
              <a:rPr lang="en-GB" sz="2400" dirty="0" smtClean="0">
                <a:latin typeface="+mj-lt"/>
              </a:rPr>
              <a:t>.’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>
              <a:solidFill>
                <a:srgbClr val="FF0000"/>
              </a:solidFill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‘Snowing? Let’s go skiing.’</a:t>
            </a:r>
            <a:endParaRPr lang="en-GB" sz="24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BE221-ADA6-4568-9386-D1D5BDBD2200}" type="slidenum">
              <a:rPr lang="en-GB"/>
              <a:pPr>
                <a:defRPr/>
              </a:pPr>
              <a:t>36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Conditionals and interactive compositionality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GB" sz="2400" dirty="0" smtClean="0">
                <a:latin typeface="Calibri" pitchFamily="34" charset="0"/>
              </a:rPr>
              <a:t>‘If it’s a really nice day we could walk.’ </a:t>
            </a:r>
            <a:r>
              <a:rPr lang="en-GB" sz="2000" dirty="0" smtClean="0">
                <a:solidFill>
                  <a:srgbClr val="C00000"/>
                </a:solidFill>
                <a:latin typeface="Calibri" pitchFamily="34" charset="0"/>
              </a:rPr>
              <a:t>DC, PMC </a:t>
            </a:r>
          </a:p>
          <a:p>
            <a:pPr marL="0" indent="0">
              <a:buFont typeface="Wingdings 2" pitchFamily="18" charset="2"/>
              <a:buNone/>
            </a:pPr>
            <a:r>
              <a:rPr lang="en-GB" sz="2400" dirty="0" smtClean="0">
                <a:latin typeface="Calibri" pitchFamily="34" charset="0"/>
              </a:rPr>
              <a:t>‘Be great if you would do that.’ </a:t>
            </a:r>
            <a:r>
              <a:rPr lang="en-GB" sz="2000" dirty="0" smtClean="0">
                <a:solidFill>
                  <a:srgbClr val="C00000"/>
                </a:solidFill>
                <a:latin typeface="Calibri" pitchFamily="34" charset="0"/>
              </a:rPr>
              <a:t>DC, PMNC </a:t>
            </a:r>
          </a:p>
          <a:p>
            <a:pPr marL="0" indent="0">
              <a:buFont typeface="Wingdings 2" pitchFamily="18" charset="2"/>
              <a:buNone/>
            </a:pPr>
            <a:r>
              <a:rPr lang="en-GB" sz="2400" dirty="0" smtClean="0">
                <a:latin typeface="Calibri" pitchFamily="34" charset="0"/>
              </a:rPr>
              <a:t> ‘Very short skirt on if you don’t mind me saying.’ </a:t>
            </a:r>
            <a:r>
              <a:rPr lang="en-GB" sz="2000" dirty="0" smtClean="0">
                <a:solidFill>
                  <a:srgbClr val="C00000"/>
                </a:solidFill>
                <a:latin typeface="Calibri" pitchFamily="34" charset="0"/>
              </a:rPr>
              <a:t>IC, PMNC</a:t>
            </a:r>
          </a:p>
          <a:p>
            <a:pPr marL="0" indent="0">
              <a:buFont typeface="Wingdings 2" pitchFamily="18" charset="2"/>
              <a:buNone/>
            </a:pPr>
            <a:r>
              <a:rPr lang="en-GB" sz="2400" dirty="0" smtClean="0">
                <a:latin typeface="Calibri" pitchFamily="34" charset="0"/>
              </a:rPr>
              <a:t>‘You call the cops, I break her legs.’ </a:t>
            </a:r>
            <a:r>
              <a:rPr lang="en-GB" sz="2000" dirty="0" smtClean="0">
                <a:solidFill>
                  <a:srgbClr val="C00000"/>
                </a:solidFill>
                <a:latin typeface="Calibri" pitchFamily="34" charset="0"/>
              </a:rPr>
              <a:t>NC, PMC</a:t>
            </a:r>
          </a:p>
          <a:p>
            <a:pPr marL="0" indent="0">
              <a:buFont typeface="Arial" charset="0"/>
              <a:buNone/>
            </a:pPr>
            <a:r>
              <a:rPr lang="en-GB" sz="2400" dirty="0" smtClean="0">
                <a:latin typeface="Calibri" pitchFamily="34" charset="0"/>
              </a:rPr>
              <a:t>‘Now if you’d like to put on your helmet.’ </a:t>
            </a:r>
            <a:r>
              <a:rPr lang="en-GB" sz="1800" dirty="0" smtClean="0">
                <a:solidFill>
                  <a:srgbClr val="800000"/>
                </a:solidFill>
                <a:latin typeface="Calibri" pitchFamily="34" charset="0"/>
              </a:rPr>
              <a:t>incomplete, </a:t>
            </a:r>
            <a:r>
              <a:rPr lang="en-GB" sz="2000" dirty="0" smtClean="0">
                <a:solidFill>
                  <a:srgbClr val="C00000"/>
                </a:solidFill>
                <a:latin typeface="Calibri" pitchFamily="34" charset="0"/>
              </a:rPr>
              <a:t>PMNC</a:t>
            </a:r>
          </a:p>
          <a:p>
            <a:pPr marL="0" indent="0">
              <a:buFont typeface="Arial" charset="0"/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endParaRPr lang="en-GB" sz="24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ECDF3-63FD-4B68-9EF6-103F6B6599CA}" type="slidenum">
              <a:rPr lang="en-GB"/>
              <a:pPr>
                <a:defRPr/>
              </a:pPr>
              <a:t>37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</p:spPr>
        <p:txBody>
          <a:bodyPr/>
          <a:lstStyle/>
          <a:p>
            <a:pPr algn="ctr"/>
            <a:r>
              <a:rPr lang="en-GB" sz="2800" dirty="0" smtClean="0"/>
              <a:t>Representing conditional thought </a:t>
            </a:r>
            <a:br>
              <a:rPr lang="en-GB" sz="2800" dirty="0" smtClean="0"/>
            </a:br>
            <a:r>
              <a:rPr lang="en-GB" sz="2800" dirty="0" smtClean="0"/>
              <a:t>(two dimensions)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28775"/>
            <a:ext cx="8229600" cy="5256213"/>
          </a:xfrm>
        </p:spPr>
        <p:txBody>
          <a:bodyPr rtlCol="0">
            <a:no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sz="24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1.</a:t>
            </a:r>
            <a:r>
              <a:rPr lang="en-GB" sz="2400" i="1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en-GB" sz="2400" i="1" dirty="0" smtClean="0">
                <a:solidFill>
                  <a:srgbClr val="C00000"/>
                </a:solidFill>
                <a:latin typeface="+mj-lt"/>
              </a:rPr>
              <a:t>p</a:t>
            </a: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Symbol"/>
              </a:rPr>
              <a:t>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?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sym typeface="Symbol"/>
              </a:rPr>
              <a:t>, 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PM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  <a:sym typeface="Wingdings" pitchFamily="2" charset="2"/>
              </a:rPr>
              <a:t>	‘If you leave the tea on a wobbly table…’</a:t>
            </a:r>
            <a:endParaRPr lang="en-GB" sz="24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2. 	</a:t>
            </a:r>
            <a:r>
              <a:rPr lang="en-GB" sz="2400" i="1" dirty="0" smtClean="0">
                <a:solidFill>
                  <a:srgbClr val="C00000"/>
                </a:solidFill>
                <a:latin typeface="+mj-lt"/>
              </a:rPr>
              <a:t>p</a:t>
            </a: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Symbol"/>
              </a:rPr>
              <a:t>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?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sym typeface="Symbol"/>
              </a:rPr>
              <a:t>  , 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SM</a:t>
            </a:r>
            <a:endParaRPr lang="en-GB" sz="2400" baseline="-25000" dirty="0">
              <a:solidFill>
                <a:srgbClr val="C00000"/>
              </a:solidFill>
              <a:latin typeface="+mj-lt"/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sz="2400" dirty="0" smtClean="0">
                <a:latin typeface="+mj-lt"/>
              </a:rPr>
              <a:t>	‘If  you’d like to put on your helmet.’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sz="2400" dirty="0" smtClean="0">
                <a:latin typeface="+mj-lt"/>
              </a:rPr>
              <a:t>	PM: ‘Please put your helmet on.’</a:t>
            </a:r>
          </a:p>
        </p:txBody>
      </p:sp>
      <p:sp>
        <p:nvSpPr>
          <p:cNvPr id="1781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673A62-D6C0-423C-9EA5-7C7CDA880C71}" type="slidenum">
              <a:rPr lang="en-GB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GB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wedge/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89438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  <a:sym typeface="Wingdings" pitchFamily="2" charset="2"/>
              </a:rPr>
              <a:t>3. </a:t>
            </a:r>
            <a:r>
              <a:rPr lang="en-GB" sz="2800" dirty="0" smtClean="0">
                <a:latin typeface="+mj-lt"/>
                <a:sym typeface="Wingdings" pitchFamily="2" charset="2"/>
              </a:rPr>
              <a:t>	</a:t>
            </a:r>
            <a:r>
              <a:rPr lang="en-GB" sz="2400" i="1" dirty="0" smtClean="0">
                <a:solidFill>
                  <a:srgbClr val="C00000"/>
                </a:solidFill>
                <a:latin typeface="+mj-lt"/>
              </a:rPr>
              <a:t>p</a:t>
            </a: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Symbol"/>
              </a:rPr>
              <a:t>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GB" sz="2400" i="1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q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WS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cs typeface="Times New Roman" pitchFamily="18" charset="0"/>
                <a:sym typeface="Wingdings" pitchFamily="2" charset="2"/>
              </a:rPr>
              <a:t>,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PM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  <a:sym typeface="Wingdings" pitchFamily="2" charset="2"/>
              </a:rPr>
              <a:t>	‘If it rains, we will stay at home.’</a:t>
            </a:r>
            <a:endParaRPr lang="en-GB" sz="2400" baseline="-25000" dirty="0" smtClean="0">
              <a:latin typeface="+mj-lt"/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>
              <a:latin typeface="+mj-lt"/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  <a:sym typeface="Wingdings" pitchFamily="2" charset="2"/>
              </a:rPr>
              <a:t>4.</a:t>
            </a:r>
            <a:r>
              <a:rPr lang="en-GB" sz="2400" baseline="-25000" dirty="0" smtClean="0">
                <a:latin typeface="+mj-lt"/>
                <a:sym typeface="Wingdings" pitchFamily="2" charset="2"/>
              </a:rPr>
              <a:t> 	</a:t>
            </a:r>
            <a:r>
              <a:rPr lang="en-GB" sz="2400" i="1" dirty="0" smtClean="0">
                <a:solidFill>
                  <a:srgbClr val="C00000"/>
                </a:solidFill>
                <a:latin typeface="+mj-lt"/>
              </a:rPr>
              <a:t>p</a:t>
            </a: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Symbol"/>
              </a:rPr>
              <a:t>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GB" sz="2400" i="1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q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WS, SM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  <a:sym typeface="Wingdings" pitchFamily="2" charset="2"/>
              </a:rPr>
              <a:t>	‘If you are thirsty, there is beer in the fridge.’ 	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>
                <a:latin typeface="+mj-lt"/>
                <a:sym typeface="Wingdings" pitchFamily="2" charset="2"/>
              </a:rPr>
              <a:t>	</a:t>
            </a:r>
            <a:r>
              <a:rPr lang="en-GB" sz="2400" dirty="0" smtClean="0">
                <a:latin typeface="+mj-lt"/>
                <a:sym typeface="Wingdings" pitchFamily="2" charset="2"/>
              </a:rPr>
              <a:t>PM: ‘Help yourself to some beer.’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7BF61-9EB3-4F62-89A8-11C4F1A37947}" type="slidenum">
              <a:rPr lang="en-GB"/>
              <a:pPr>
                <a:defRPr/>
              </a:pPr>
              <a:t>39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dirty="0" smtClean="0"/>
              <a:t>	</a:t>
            </a:r>
            <a:r>
              <a:rPr lang="en-US" sz="3100" dirty="0" smtClean="0">
                <a:latin typeface="+mj-lt"/>
              </a:rPr>
              <a:t>Two expressions are identical with each other if they are substitutable preserving the truth of the sentence.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100" dirty="0" smtClean="0">
                <a:latin typeface="+mj-lt"/>
              </a:rPr>
              <a:t>						</a:t>
            </a:r>
            <a:r>
              <a:rPr lang="en-US" dirty="0" smtClean="0">
                <a:latin typeface="+mj-lt"/>
              </a:rPr>
              <a:t>(Leibniz's Law, adapted) </a:t>
            </a:r>
            <a:endParaRPr lang="en-GB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100" i="1" dirty="0" smtClean="0">
                <a:latin typeface="+mj-lt"/>
              </a:rPr>
              <a:t> </a:t>
            </a:r>
            <a:endParaRPr lang="en-GB" sz="31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100" dirty="0" smtClean="0">
                <a:latin typeface="+mj-lt"/>
              </a:rPr>
              <a:t>	 </a:t>
            </a:r>
            <a:endParaRPr lang="en-GB" sz="31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100" dirty="0" smtClean="0">
                <a:latin typeface="+mj-lt"/>
              </a:rPr>
              <a:t> </a:t>
            </a:r>
            <a:endParaRPr lang="en-GB" sz="31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100" dirty="0" smtClean="0">
                <a:latin typeface="+mj-lt"/>
              </a:rPr>
              <a:t>	In order to preserve compositional semantics, one has to establish under what </a:t>
            </a:r>
            <a:r>
              <a:rPr lang="en-US" sz="3100" b="1" dirty="0" smtClean="0">
                <a:latin typeface="+mj-lt"/>
              </a:rPr>
              <a:t>mode of presentation (sense, guise, way of </a:t>
            </a:r>
            <a:r>
              <a:rPr lang="en-US" sz="3100" b="1" dirty="0" err="1" smtClean="0">
                <a:latin typeface="+mj-lt"/>
              </a:rPr>
              <a:t>givenness</a:t>
            </a:r>
            <a:r>
              <a:rPr lang="en-US" sz="3100" b="1" dirty="0" smtClean="0">
                <a:latin typeface="+mj-lt"/>
              </a:rPr>
              <a:t>) </a:t>
            </a:r>
            <a:r>
              <a:rPr lang="en-US" sz="3100" dirty="0" smtClean="0">
                <a:latin typeface="+mj-lt"/>
              </a:rPr>
              <a:t>the object referred to is known to the holder of the belief.</a:t>
            </a:r>
            <a:endParaRPr lang="en-GB" sz="31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DF110-9679-4564-8180-5E701F3F42E5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  <a:sym typeface="Wingdings" pitchFamily="2" charset="2"/>
              </a:rPr>
              <a:t>5.</a:t>
            </a:r>
            <a:r>
              <a:rPr lang="en-GB" sz="2400" baseline="-25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 </a:t>
            </a:r>
            <a:r>
              <a:rPr lang="en-GB" sz="2800" baseline="-25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	</a:t>
            </a:r>
            <a:r>
              <a:rPr lang="en-GB" sz="2400" i="1" dirty="0" smtClean="0">
                <a:solidFill>
                  <a:srgbClr val="C00000"/>
                </a:solidFill>
                <a:latin typeface="+mj-lt"/>
              </a:rPr>
              <a:t>p</a:t>
            </a: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Symbol"/>
              </a:rPr>
              <a:t>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GB" sz="2400" i="1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q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sym typeface="Symbol"/>
              </a:rPr>
              <a:t>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, PM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  <a:sym typeface="Wingdings" pitchFamily="2" charset="2"/>
              </a:rPr>
              <a:t>	‘Touch his </a:t>
            </a:r>
            <a:r>
              <a:rPr lang="en-GB" sz="2400" dirty="0" err="1" smtClean="0">
                <a:latin typeface="+mj-lt"/>
                <a:sym typeface="Wingdings" pitchFamily="2" charset="2"/>
              </a:rPr>
              <a:t>iPad</a:t>
            </a:r>
            <a:r>
              <a:rPr lang="en-GB" sz="2400" dirty="0" smtClean="0">
                <a:latin typeface="+mj-lt"/>
                <a:sym typeface="Wingdings" pitchFamily="2" charset="2"/>
              </a:rPr>
              <a:t> and he will scream.’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  <a:sym typeface="Wingdings" pitchFamily="2" charset="2"/>
              </a:rPr>
              <a:t>	PM: ‘If you touch his </a:t>
            </a:r>
            <a:r>
              <a:rPr lang="en-GB" sz="2400" dirty="0" err="1" smtClean="0">
                <a:latin typeface="+mj-lt"/>
                <a:sym typeface="Wingdings" pitchFamily="2" charset="2"/>
              </a:rPr>
              <a:t>iPad</a:t>
            </a:r>
            <a:r>
              <a:rPr lang="en-GB" sz="2400" dirty="0" smtClean="0">
                <a:latin typeface="+mj-lt"/>
                <a:sym typeface="Wingdings" pitchFamily="2" charset="2"/>
              </a:rPr>
              <a:t>, he will scream.’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baseline="-25000" dirty="0" smtClean="0">
              <a:latin typeface="+mj-lt"/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000" b="1" baseline="300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?</a:t>
            </a:r>
            <a:r>
              <a:rPr lang="en-GB" sz="2400" dirty="0" smtClean="0">
                <a:latin typeface="+mj-lt"/>
                <a:sym typeface="Wingdings" pitchFamily="2" charset="2"/>
              </a:rPr>
              <a:t>6. 	</a:t>
            </a:r>
            <a:r>
              <a:rPr lang="en-GB" sz="2400" i="1" dirty="0" smtClean="0">
                <a:solidFill>
                  <a:srgbClr val="C00000"/>
                </a:solidFill>
                <a:latin typeface="+mj-lt"/>
              </a:rPr>
              <a:t>p</a:t>
            </a: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Symbol"/>
              </a:rPr>
              <a:t>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GB" sz="2400" i="1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q</a:t>
            </a:r>
            <a:r>
              <a:rPr lang="en-GB" sz="2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sym typeface="Symbol"/>
              </a:rPr>
              <a:t></a:t>
            </a:r>
            <a:r>
              <a:rPr lang="en-GB" sz="2400" baseline="-250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, SM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  <a:sym typeface="Wingdings" pitchFamily="2" charset="2"/>
              </a:rPr>
              <a:t>	‘Please put your helmet on.’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  <a:sym typeface="Wingdings" pitchFamily="2" charset="2"/>
              </a:rPr>
              <a:t>	SM: ‘If you put the helmet on, you will be safer.’</a:t>
            </a:r>
            <a:endParaRPr lang="en-GB" sz="24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433BD-B5A9-47B6-99E5-E80DC7E5E5F6}" type="slidenum">
              <a:rPr lang="en-GB"/>
              <a:pPr>
                <a:defRPr/>
              </a:pPr>
              <a:t>40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0"/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000" dirty="0" smtClean="0">
                <a:sym typeface="Wingdings" pitchFamily="2" charset="2"/>
              </a:rPr>
              <a:t/>
            </a:r>
            <a:br>
              <a:rPr lang="en-GB" sz="2000" dirty="0" smtClean="0">
                <a:sym typeface="Wingdings" pitchFamily="2" charset="2"/>
              </a:rPr>
            </a:br>
            <a:r>
              <a:rPr lang="en-GB" sz="2000" dirty="0">
                <a:sym typeface="Wingdings" pitchFamily="2" charset="2"/>
              </a:rPr>
              <a:t/>
            </a:r>
            <a:br>
              <a:rPr lang="en-GB" sz="2000" dirty="0">
                <a:sym typeface="Wingdings" pitchFamily="2" charset="2"/>
              </a:rPr>
            </a:br>
            <a:r>
              <a:rPr lang="en-GB" sz="2700" dirty="0" smtClean="0">
                <a:sym typeface="Wingdings" pitchFamily="2" charset="2"/>
              </a:rPr>
              <a:t>Fig. 3. </a:t>
            </a:r>
            <a:r>
              <a:rPr lang="en-GB" sz="2700" dirty="0" smtClean="0">
                <a:sym typeface="Symbol"/>
              </a:rPr>
              <a:t> for </a:t>
            </a:r>
            <a:r>
              <a:rPr lang="en-GB" sz="2700" dirty="0" smtClean="0">
                <a:sym typeface="Wingdings" pitchFamily="2" charset="2"/>
              </a:rPr>
              <a:t>1. </a:t>
            </a:r>
            <a:r>
              <a:rPr lang="en-GB" sz="2700" i="1" dirty="0">
                <a:solidFill>
                  <a:srgbClr val="C00000"/>
                </a:solidFill>
                <a:sym typeface="Wingdings" pitchFamily="2" charset="2"/>
              </a:rPr>
              <a:t>p</a:t>
            </a:r>
            <a:r>
              <a:rPr lang="en-GB" sz="2700" dirty="0" smtClean="0">
                <a:solidFill>
                  <a:srgbClr val="C00000"/>
                </a:solidFill>
              </a:rPr>
              <a:t> </a:t>
            </a:r>
            <a:r>
              <a:rPr lang="en-GB" sz="27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GB" sz="27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GB" sz="2700" dirty="0">
                <a:solidFill>
                  <a:srgbClr val="C00000"/>
                </a:solidFill>
                <a:sym typeface="Wingdings" pitchFamily="2" charset="2"/>
              </a:rPr>
              <a:t>?</a:t>
            </a:r>
            <a:r>
              <a:rPr lang="en-GB" sz="2700" baseline="-25000" dirty="0" smtClean="0">
                <a:solidFill>
                  <a:srgbClr val="C00000"/>
                </a:solidFill>
                <a:sym typeface="Wingdings" pitchFamily="2" charset="2"/>
              </a:rPr>
              <a:t>PM  </a:t>
            </a:r>
            <a:r>
              <a:rPr lang="en-GB" sz="2700" dirty="0" smtClean="0">
                <a:sym typeface="Wingdings" pitchFamily="2" charset="2"/>
              </a:rPr>
              <a:t>‘If </a:t>
            </a:r>
            <a:r>
              <a:rPr lang="en-GB" sz="2700" dirty="0">
                <a:sym typeface="Wingdings" pitchFamily="2" charset="2"/>
              </a:rPr>
              <a:t>you leave the tea on a wobbly table…’</a:t>
            </a:r>
            <a:br>
              <a:rPr lang="en-GB" sz="2700" dirty="0">
                <a:sym typeface="Wingdings" pitchFamily="2" charset="2"/>
              </a:rPr>
            </a:br>
            <a:r>
              <a:rPr lang="en-GB" sz="2700" dirty="0"/>
              <a:t/>
            </a:r>
            <a:br>
              <a:rPr lang="en-GB" sz="2700" dirty="0"/>
            </a:br>
            <a:endParaRPr lang="en-GB" sz="2700" dirty="0"/>
          </a:p>
        </p:txBody>
      </p:sp>
      <p:sp>
        <p:nvSpPr>
          <p:cNvPr id="1638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GB" smtClean="0"/>
          </a:p>
        </p:txBody>
      </p:sp>
      <p:sp>
        <p:nvSpPr>
          <p:cNvPr id="1638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B07952-8A32-4DD0-BFC3-87FE2465BF3D}" type="slidenum">
              <a:rPr lang="en-GB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GB">
              <a:solidFill>
                <a:schemeClr val="tx1"/>
              </a:solidFill>
              <a:cs typeface="Arial" charset="0"/>
            </a:endParaRPr>
          </a:p>
        </p:txBody>
      </p:sp>
      <p:graphicFrame>
        <p:nvGraphicFramePr>
          <p:cNvPr id="163858" name="Object 18"/>
          <p:cNvGraphicFramePr>
            <a:graphicFrameLocks noChangeAspect="1"/>
          </p:cNvGraphicFramePr>
          <p:nvPr/>
        </p:nvGraphicFramePr>
        <p:xfrm>
          <a:off x="1403350" y="2492375"/>
          <a:ext cx="5895975" cy="318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4" name="Document" r:id="rId5" imgW="5745214" imgH="3119688" progId="">
                  <p:embed/>
                </p:oleObj>
              </mc:Choice>
              <mc:Fallback>
                <p:oleObj name="Document" r:id="rId5" imgW="5745214" imgH="3119688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92375"/>
                        <a:ext cx="5895975" cy="318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3" name="TextBox 5"/>
          <p:cNvSpPr txBox="1">
            <a:spLocks noChangeArrowheads="1"/>
          </p:cNvSpPr>
          <p:nvPr/>
        </p:nvSpPr>
        <p:spPr bwMode="auto">
          <a:xfrm>
            <a:off x="611188" y="3789363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  <a:sym typeface="Symbol" pitchFamily="18" charset="2"/>
              </a:rPr>
              <a:t></a:t>
            </a: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0"/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536575" y="1052513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Fig. 4. </a:t>
            </a:r>
            <a:r>
              <a:rPr lang="en-GB" sz="2700" dirty="0" smtClean="0">
                <a:sym typeface="Symbol" pitchFamily="18" charset="2"/>
              </a:rPr>
              <a:t> for </a:t>
            </a:r>
            <a:r>
              <a:rPr lang="en-GB" sz="2700" dirty="0" smtClean="0"/>
              <a:t>2. </a:t>
            </a:r>
            <a:r>
              <a:rPr lang="en-GB" sz="2700" i="1" dirty="0" smtClean="0">
                <a:solidFill>
                  <a:srgbClr val="C00000"/>
                </a:solidFill>
              </a:rPr>
              <a:t>p</a:t>
            </a:r>
            <a:r>
              <a:rPr lang="en-GB" sz="2700" dirty="0" smtClean="0">
                <a:solidFill>
                  <a:srgbClr val="C00000"/>
                </a:solidFill>
              </a:rPr>
              <a:t> </a:t>
            </a:r>
            <a:r>
              <a:rPr lang="en-GB" sz="2700" dirty="0" smtClean="0">
                <a:solidFill>
                  <a:srgbClr val="C00000"/>
                </a:solidFill>
                <a:sym typeface="Symbol" pitchFamily="18" charset="2"/>
              </a:rPr>
              <a:t></a:t>
            </a:r>
            <a:r>
              <a:rPr lang="en-GB" sz="2700" dirty="0" smtClean="0">
                <a:solidFill>
                  <a:srgbClr val="C00000"/>
                </a:solidFill>
                <a:sym typeface="Wingdings" pitchFamily="2" charset="2"/>
              </a:rPr>
              <a:t> ?</a:t>
            </a:r>
            <a:r>
              <a:rPr lang="en-GB" sz="2700" baseline="-25000" dirty="0" smtClean="0">
                <a:solidFill>
                  <a:srgbClr val="C00000"/>
                </a:solidFill>
                <a:sym typeface="Wingdings" pitchFamily="2" charset="2"/>
              </a:rPr>
              <a:t>SM</a:t>
            </a:r>
            <a:r>
              <a:rPr lang="en-GB" sz="27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GB" sz="2700" dirty="0" smtClean="0"/>
              <a:t>‘If  you’d like to put on your helmet.’</a:t>
            </a:r>
            <a:br>
              <a:rPr lang="en-GB" sz="2700" dirty="0" smtClean="0"/>
            </a:br>
            <a:r>
              <a:rPr lang="en-GB" sz="2700" dirty="0" smtClean="0">
                <a:solidFill>
                  <a:srgbClr val="C00000"/>
                </a:solidFill>
              </a:rPr>
              <a:t>PM: ‘Please put your helmet on.’</a:t>
            </a:r>
            <a:r>
              <a:rPr lang="en-GB" sz="2400" dirty="0" smtClean="0">
                <a:solidFill>
                  <a:srgbClr val="C00000"/>
                </a:solidFill>
              </a:rPr>
              <a:t/>
            </a:r>
            <a:br>
              <a:rPr lang="en-GB" sz="2400" dirty="0" smtClean="0">
                <a:solidFill>
                  <a:srgbClr val="C00000"/>
                </a:solidFill>
              </a:rPr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64885" name="Content Placeholder 2"/>
          <p:cNvSpPr>
            <a:spLocks noGrp="1"/>
          </p:cNvSpPr>
          <p:nvPr>
            <p:ph idx="1"/>
          </p:nvPr>
        </p:nvSpPr>
        <p:spPr>
          <a:xfrm>
            <a:off x="323850" y="2420938"/>
            <a:ext cx="8229600" cy="54625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GB" smtClean="0"/>
              <a:t> </a:t>
            </a:r>
          </a:p>
        </p:txBody>
      </p:sp>
      <p:sp>
        <p:nvSpPr>
          <p:cNvPr id="1648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E0FBCB-5349-4776-B31A-22F05C0C5C90}" type="slidenum">
              <a:rPr lang="en-GB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GB">
              <a:solidFill>
                <a:schemeClr val="tx1"/>
              </a:solidFill>
              <a:cs typeface="Arial" charset="0"/>
            </a:endParaRPr>
          </a:p>
        </p:txBody>
      </p:sp>
      <p:graphicFrame>
        <p:nvGraphicFramePr>
          <p:cNvPr id="164882" name="Object 18"/>
          <p:cNvGraphicFramePr>
            <a:graphicFrameLocks noChangeAspect="1"/>
          </p:cNvGraphicFramePr>
          <p:nvPr/>
        </p:nvGraphicFramePr>
        <p:xfrm>
          <a:off x="1187450" y="2420938"/>
          <a:ext cx="6769100" cy="398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8" name="Document" r:id="rId5" imgW="5889940" imgH="3487113" progId="">
                  <p:embed/>
                </p:oleObj>
              </mc:Choice>
              <mc:Fallback>
                <p:oleObj name="Document" r:id="rId5" imgW="5889940" imgH="3487113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20938"/>
                        <a:ext cx="6769100" cy="398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87" name="TextBox 6"/>
          <p:cNvSpPr txBox="1">
            <a:spLocks noChangeArrowheads="1"/>
          </p:cNvSpPr>
          <p:nvPr/>
        </p:nvSpPr>
        <p:spPr bwMode="auto">
          <a:xfrm>
            <a:off x="539750" y="4005263"/>
            <a:ext cx="503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  <a:sym typeface="Symbol" pitchFamily="18" charset="2"/>
              </a:rPr>
              <a:t></a:t>
            </a: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0"/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smtClean="0">
                <a:sym typeface="Wingdings" pitchFamily="2" charset="2"/>
              </a:rPr>
              <a:t>Fig. 5. </a:t>
            </a:r>
            <a:r>
              <a:rPr lang="en-GB" sz="2400" smtClean="0">
                <a:sym typeface="Symbol" pitchFamily="18" charset="2"/>
              </a:rPr>
              <a:t> for </a:t>
            </a:r>
            <a:r>
              <a:rPr lang="en-GB" sz="2400" smtClean="0">
                <a:sym typeface="Wingdings" pitchFamily="2" charset="2"/>
              </a:rPr>
              <a:t>5. </a:t>
            </a:r>
            <a:r>
              <a:rPr lang="en-GB" sz="2400" i="1" smtClean="0">
                <a:solidFill>
                  <a:srgbClr val="C00000"/>
                </a:solidFill>
              </a:rPr>
              <a:t>p</a:t>
            </a:r>
            <a:r>
              <a:rPr lang="en-GB" sz="2400" smtClean="0">
                <a:solidFill>
                  <a:srgbClr val="C00000"/>
                </a:solidFill>
              </a:rPr>
              <a:t> </a:t>
            </a:r>
            <a:r>
              <a:rPr lang="en-GB" sz="2400" smtClean="0">
                <a:solidFill>
                  <a:srgbClr val="C00000"/>
                </a:solidFill>
                <a:sym typeface="Symbol" pitchFamily="18" charset="2"/>
              </a:rPr>
              <a:t></a:t>
            </a:r>
            <a:r>
              <a:rPr lang="en-GB" sz="240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GB" sz="2400" i="1" smtClean="0">
                <a:solidFill>
                  <a:srgbClr val="C00000"/>
                </a:solidFill>
                <a:sym typeface="Wingdings" pitchFamily="2" charset="2"/>
              </a:rPr>
              <a:t>q</a:t>
            </a:r>
            <a:r>
              <a:rPr lang="en-GB" sz="240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GB" sz="2400" baseline="-25000" smtClean="0">
                <a:solidFill>
                  <a:srgbClr val="C00000"/>
                </a:solidFill>
                <a:sym typeface="Symbol" pitchFamily="18" charset="2"/>
              </a:rPr>
              <a:t></a:t>
            </a:r>
            <a:r>
              <a:rPr lang="en-GB" sz="2400" baseline="-25000" smtClean="0">
                <a:solidFill>
                  <a:srgbClr val="C00000"/>
                </a:solidFill>
                <a:sym typeface="Wingdings" pitchFamily="2" charset="2"/>
              </a:rPr>
              <a:t>, PM</a:t>
            </a:r>
            <a:r>
              <a:rPr lang="en-GB" sz="240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GB" sz="2400" smtClean="0">
                <a:sym typeface="Wingdings" pitchFamily="2" charset="2"/>
              </a:rPr>
              <a:t>‘Touch his iPad and he will scream.’</a:t>
            </a:r>
            <a:br>
              <a:rPr lang="en-GB" sz="2400" smtClean="0">
                <a:sym typeface="Wingdings" pitchFamily="2" charset="2"/>
              </a:rPr>
            </a:br>
            <a:endParaRPr lang="en-GB" sz="2400" smtClean="0"/>
          </a:p>
        </p:txBody>
      </p:sp>
      <p:sp>
        <p:nvSpPr>
          <p:cNvPr id="1659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22C512-D51C-4251-B756-69410D23C4D9}" type="slidenum">
              <a:rPr lang="en-GB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GB">
              <a:solidFill>
                <a:schemeClr val="tx1"/>
              </a:solidFill>
              <a:cs typeface="Arial" charset="0"/>
            </a:endParaRPr>
          </a:p>
        </p:txBody>
      </p:sp>
      <p:graphicFrame>
        <p:nvGraphicFramePr>
          <p:cNvPr id="165906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733550" y="1911350"/>
          <a:ext cx="6478588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2" name="Document" r:id="rId5" imgW="5745214" imgH="3134111" progId="">
                  <p:embed/>
                </p:oleObj>
              </mc:Choice>
              <mc:Fallback>
                <p:oleObj name="Document" r:id="rId5" imgW="5745214" imgH="3134111" progId="">
                  <p:embed/>
                  <p:pic>
                    <p:nvPicPr>
                      <p:cNvPr id="0" name="Picture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1911350"/>
                        <a:ext cx="6478588" cy="353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910" name="TextBox 6"/>
          <p:cNvSpPr txBox="1">
            <a:spLocks noChangeArrowheads="1"/>
          </p:cNvSpPr>
          <p:nvPr/>
        </p:nvSpPr>
        <p:spPr bwMode="auto">
          <a:xfrm>
            <a:off x="1042988" y="3397250"/>
            <a:ext cx="72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  <a:sym typeface="Symbol" pitchFamily="18" charset="2"/>
              </a:rPr>
              <a:t></a:t>
            </a: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Endless flexibility of meaning?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‘Meaning eventually stabilizes, making compositionality possible, because the (linguistic as well as </a:t>
            </a:r>
            <a:r>
              <a:rPr lang="en-US" sz="2400" dirty="0" err="1" smtClean="0">
                <a:latin typeface="+mj-lt"/>
              </a:rPr>
              <a:t>extralinguistic</a:t>
            </a:r>
            <a:r>
              <a:rPr lang="en-US" sz="2400" dirty="0" smtClean="0">
                <a:latin typeface="+mj-lt"/>
              </a:rPr>
              <a:t>) context, however big, is always finite’.</a:t>
            </a:r>
          </a:p>
          <a:p>
            <a:pPr marL="0" indent="0">
              <a:buNone/>
            </a:pPr>
            <a:r>
              <a:rPr lang="en-US" sz="2400">
                <a:latin typeface="+mj-lt"/>
              </a:rPr>
              <a:t>	</a:t>
            </a:r>
            <a:r>
              <a:rPr lang="en-US" sz="2400" smtClean="0">
                <a:latin typeface="+mj-lt"/>
              </a:rPr>
              <a:t>				</a:t>
            </a:r>
            <a:r>
              <a:rPr lang="en-US" sz="2000" smtClean="0">
                <a:latin typeface="+mj-lt"/>
              </a:rPr>
              <a:t>Recanati</a:t>
            </a:r>
            <a:r>
              <a:rPr lang="en-US" sz="2000" dirty="0" smtClean="0">
                <a:latin typeface="+mj-lt"/>
              </a:rPr>
              <a:t> (2012: 190-1)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3E53F-89E2-4C86-8AA7-299E6419C9A0}" type="slidenum">
              <a:rPr lang="en-GB" smtClean="0"/>
              <a:pPr>
                <a:defRPr/>
              </a:pPr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96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algn="ctr"/>
            <a:r>
              <a:rPr lang="en-GB" sz="2800" smtClean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73238"/>
            <a:ext cx="8229600" cy="471328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sz="2400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The </a:t>
            </a:r>
            <a:r>
              <a:rPr lang="en-GB" sz="2400" dirty="0">
                <a:latin typeface="+mj-lt"/>
              </a:rPr>
              <a:t>diversity of </a:t>
            </a:r>
            <a:r>
              <a:rPr lang="en-GB" sz="2400" dirty="0" smtClean="0">
                <a:latin typeface="+mj-lt"/>
              </a:rPr>
              <a:t>(</a:t>
            </a:r>
            <a:r>
              <a:rPr lang="en-GB" sz="2400" dirty="0" err="1" smtClean="0">
                <a:latin typeface="+mj-lt"/>
              </a:rPr>
              <a:t>i</a:t>
            </a:r>
            <a:r>
              <a:rPr lang="en-GB" sz="2400" dirty="0" smtClean="0">
                <a:latin typeface="+mj-lt"/>
              </a:rPr>
              <a:t>) uses </a:t>
            </a:r>
            <a:r>
              <a:rPr lang="en-GB" sz="2400" dirty="0">
                <a:latin typeface="+mj-lt"/>
              </a:rPr>
              <a:t>to which </a:t>
            </a:r>
            <a:r>
              <a:rPr lang="en-GB" sz="2400" dirty="0" smtClean="0">
                <a:latin typeface="+mj-lt"/>
              </a:rPr>
              <a:t>a conditional sentence can be put and (ii) </a:t>
            </a:r>
            <a:r>
              <a:rPr lang="en-GB" sz="2400" dirty="0">
                <a:latin typeface="+mj-lt"/>
              </a:rPr>
              <a:t>ways of expressing </a:t>
            </a:r>
            <a:r>
              <a:rPr lang="en-GB" sz="2400" dirty="0" smtClean="0">
                <a:latin typeface="+mj-lt"/>
              </a:rPr>
              <a:t>conditional </a:t>
            </a:r>
            <a:r>
              <a:rPr lang="en-GB" sz="2400" dirty="0">
                <a:latin typeface="+mj-lt"/>
              </a:rPr>
              <a:t>meaning </a:t>
            </a:r>
            <a:r>
              <a:rPr lang="en-GB" sz="2400" dirty="0" smtClean="0">
                <a:latin typeface="+mj-lt"/>
              </a:rPr>
              <a:t>can be represented  in one theory of meaning when compositionality is understood as interactive, pragmatic compositionality.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sz="2400" dirty="0" smtClean="0"/>
          </a:p>
        </p:txBody>
      </p:sp>
      <p:sp>
        <p:nvSpPr>
          <p:cNvPr id="1873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08EBB9-1B99-4995-892F-DB51AB2F9046}" type="slidenum">
              <a:rPr lang="en-GB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GB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wedge/>
    <p:sndAc>
      <p:stSnd>
        <p:snd r:embed="rId2" name="drumroll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algn="ctr"/>
            <a:r>
              <a:rPr lang="en-GB" sz="2800" smtClean="0"/>
              <a:t>Further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3878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200" b="1" dirty="0">
                <a:solidFill>
                  <a:srgbClr val="0070C0"/>
                </a:solidFill>
                <a:latin typeface="+mj-lt"/>
              </a:rPr>
              <a:t>p</a:t>
            </a:r>
            <a:r>
              <a:rPr lang="en-GB" sz="2200" b="1" dirty="0" smtClean="0">
                <a:solidFill>
                  <a:srgbClr val="0070C0"/>
                </a:solidFill>
                <a:latin typeface="+mj-lt"/>
              </a:rPr>
              <a:t>hilosophy of language </a:t>
            </a:r>
            <a:r>
              <a:rPr lang="en-GB" sz="2200" dirty="0" smtClean="0">
                <a:latin typeface="+mj-lt"/>
              </a:rPr>
              <a:t>	and 	</a:t>
            </a:r>
            <a:r>
              <a:rPr lang="en-GB" sz="2200" b="1" dirty="0" smtClean="0">
                <a:solidFill>
                  <a:srgbClr val="7030A0"/>
                </a:solidFill>
                <a:latin typeface="+mj-lt"/>
              </a:rPr>
              <a:t>corpus linguistics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2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200" dirty="0" smtClean="0">
                <a:solidFill>
                  <a:srgbClr val="0070C0"/>
                </a:solidFill>
                <a:latin typeface="+mj-lt"/>
              </a:rPr>
              <a:t>level of analysis at which </a:t>
            </a:r>
            <a:r>
              <a:rPr lang="en-GB" sz="2200" dirty="0" smtClean="0">
                <a:latin typeface="+mj-lt"/>
              </a:rPr>
              <a:t>		</a:t>
            </a:r>
            <a:r>
              <a:rPr lang="en-GB" sz="2200" dirty="0" smtClean="0">
                <a:solidFill>
                  <a:srgbClr val="7030A0"/>
                </a:solidFill>
                <a:latin typeface="+mj-lt"/>
              </a:rPr>
              <a:t>ICE-GB</a:t>
            </a:r>
            <a:r>
              <a:rPr lang="en-GB" sz="2200" dirty="0">
                <a:solidFill>
                  <a:srgbClr val="7030A0"/>
                </a:solidFill>
                <a:latin typeface="+mj-lt"/>
              </a:rPr>
              <a:t>, </a:t>
            </a:r>
            <a:r>
              <a:rPr lang="en-GB" sz="2200" dirty="0" smtClean="0">
                <a:solidFill>
                  <a:srgbClr val="7030A0"/>
                </a:solidFill>
                <a:latin typeface="+mj-lt"/>
              </a:rPr>
              <a:t>conditionals</a:t>
            </a:r>
            <a:endParaRPr lang="en-GB" sz="2200" dirty="0">
              <a:solidFill>
                <a:srgbClr val="7030A0"/>
              </a:solidFill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200" dirty="0" smtClean="0">
                <a:solidFill>
                  <a:srgbClr val="0070C0"/>
                </a:solidFill>
                <a:latin typeface="+mj-lt"/>
              </a:rPr>
              <a:t>compositionality is to be sought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	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D933-7B08-45BE-B802-29A2717B9666}" type="slidenum">
              <a:rPr lang="en-GB"/>
              <a:pPr>
                <a:defRPr/>
              </a:pPr>
              <a:t>46</a:t>
            </a:fld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1800225" y="2466975"/>
            <a:ext cx="358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5973763" y="2466975"/>
            <a:ext cx="358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algn="ctr"/>
            <a:r>
              <a:rPr lang="en-GB" sz="2800" smtClean="0"/>
              <a:t>Further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38785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b="1" dirty="0">
                <a:solidFill>
                  <a:srgbClr val="0070C0"/>
                </a:solidFill>
                <a:latin typeface="+mj-lt"/>
              </a:rPr>
              <a:t>p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hilosophy of language </a:t>
            </a:r>
            <a:r>
              <a:rPr lang="en-GB" sz="2400" dirty="0" smtClean="0">
                <a:latin typeface="+mj-lt"/>
              </a:rPr>
              <a:t>	and 	</a:t>
            </a:r>
            <a:r>
              <a:rPr lang="en-GB" sz="2400" b="1" dirty="0" smtClean="0">
                <a:solidFill>
                  <a:srgbClr val="7030A0"/>
                </a:solidFill>
                <a:latin typeface="+mj-lt"/>
              </a:rPr>
              <a:t>corpus linguistics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solidFill>
                  <a:srgbClr val="0070C0"/>
                </a:solidFill>
                <a:latin typeface="+mj-lt"/>
              </a:rPr>
              <a:t>level of analysis at which </a:t>
            </a:r>
            <a:r>
              <a:rPr lang="en-GB" sz="2400" dirty="0" smtClean="0">
                <a:latin typeface="+mj-lt"/>
              </a:rPr>
              <a:t>		</a:t>
            </a:r>
            <a:r>
              <a:rPr lang="en-GB" sz="2400" dirty="0" smtClean="0">
                <a:solidFill>
                  <a:srgbClr val="7030A0"/>
                </a:solidFill>
                <a:latin typeface="+mj-lt"/>
              </a:rPr>
              <a:t>ICE-GB</a:t>
            </a:r>
            <a:r>
              <a:rPr lang="en-GB" sz="2400" dirty="0">
                <a:solidFill>
                  <a:srgbClr val="7030A0"/>
                </a:solidFill>
                <a:latin typeface="+mj-lt"/>
              </a:rPr>
              <a:t>, </a:t>
            </a:r>
            <a:r>
              <a:rPr lang="en-GB" sz="2400" dirty="0" smtClean="0">
                <a:solidFill>
                  <a:srgbClr val="7030A0"/>
                </a:solidFill>
                <a:latin typeface="+mj-lt"/>
              </a:rPr>
              <a:t>conditionals</a:t>
            </a:r>
            <a:endParaRPr lang="en-GB" sz="2400" dirty="0">
              <a:solidFill>
                <a:srgbClr val="7030A0"/>
              </a:solidFill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solidFill>
                  <a:srgbClr val="0070C0"/>
                </a:solidFill>
                <a:latin typeface="+mj-lt"/>
              </a:rPr>
              <a:t>compositionality is to be sought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	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latin typeface="+mj-lt"/>
              </a:rPr>
              <a:t>	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+mj-lt"/>
              </a:rPr>
              <a:t>philosophy of language </a:t>
            </a:r>
            <a:r>
              <a:rPr lang="en-GB" sz="2400" dirty="0" smtClean="0">
                <a:latin typeface="+mj-lt"/>
              </a:rPr>
              <a:t>	and 	</a:t>
            </a:r>
            <a:r>
              <a:rPr lang="en-GB" sz="2400" b="1" dirty="0" smtClean="0">
                <a:solidFill>
                  <a:srgbClr val="C00000"/>
                </a:solidFill>
                <a:latin typeface="+mj-lt"/>
              </a:rPr>
              <a:t>computational linguistics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solidFill>
                  <a:srgbClr val="00B050"/>
                </a:solidFill>
                <a:latin typeface="+mj-lt"/>
              </a:rPr>
              <a:t>interactive compositionality </a:t>
            </a:r>
            <a:r>
              <a:rPr lang="en-GB" sz="2400" dirty="0">
                <a:latin typeface="+mj-lt"/>
              </a:rPr>
              <a:t>	</a:t>
            </a:r>
            <a:r>
              <a:rPr lang="en-GB" sz="2400" dirty="0" smtClean="0">
                <a:latin typeface="+mj-lt"/>
              </a:rPr>
              <a:t>	</a:t>
            </a: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algorithms for the 						composition of speaker’s 					intended meaning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A28C9-889D-49E0-B6B4-F8E73C32E142}" type="slidenum">
              <a:rPr lang="en-GB"/>
              <a:pPr>
                <a:defRPr/>
              </a:pPr>
              <a:t>47</a:t>
            </a:fld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1800225" y="2349500"/>
            <a:ext cx="358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5973763" y="2349500"/>
            <a:ext cx="358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1800225" y="4557713"/>
            <a:ext cx="358775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5965825" y="4557713"/>
            <a:ext cx="360363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Title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576262"/>
          </a:xfrm>
        </p:spPr>
        <p:txBody>
          <a:bodyPr/>
          <a:lstStyle/>
          <a:p>
            <a:r>
              <a:rPr lang="en-GB" sz="2000" smtClean="0"/>
              <a:t>Select references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8229600" cy="5689600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1900" dirty="0" err="1" smtClean="0">
                <a:latin typeface="+mj-lt"/>
              </a:rPr>
              <a:t>Bonnefon</a:t>
            </a:r>
            <a:r>
              <a:rPr lang="en-GB" sz="1900" dirty="0" smtClean="0">
                <a:latin typeface="+mj-lt"/>
              </a:rPr>
              <a:t>, J.-F. &amp; G. </a:t>
            </a:r>
            <a:r>
              <a:rPr lang="en-GB" sz="1900" dirty="0" err="1" smtClean="0">
                <a:latin typeface="+mj-lt"/>
              </a:rPr>
              <a:t>Politzer</a:t>
            </a:r>
            <a:r>
              <a:rPr lang="en-GB" sz="1900" dirty="0" smtClean="0">
                <a:latin typeface="+mj-lt"/>
              </a:rPr>
              <a:t>. 2011. ‘Pragmatics, mental models and one paradox of the material 	conditional’. </a:t>
            </a:r>
            <a:r>
              <a:rPr lang="en-GB" sz="1900" i="1" dirty="0" smtClean="0">
                <a:latin typeface="+mj-lt"/>
              </a:rPr>
              <a:t>Mind &amp; Language </a:t>
            </a:r>
            <a:r>
              <a:rPr lang="en-GB" sz="1900" dirty="0" smtClean="0">
                <a:latin typeface="+mj-lt"/>
              </a:rPr>
              <a:t>26. 141-155.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1900" dirty="0" err="1" smtClean="0">
                <a:latin typeface="+mj-lt"/>
              </a:rPr>
              <a:t>Declerck</a:t>
            </a:r>
            <a:r>
              <a:rPr lang="en-GB" sz="1900" dirty="0" smtClean="0">
                <a:latin typeface="+mj-lt"/>
              </a:rPr>
              <a:t>, R. &amp; S. Reed. 2001. </a:t>
            </a:r>
            <a:r>
              <a:rPr lang="en-GB" sz="1900" i="1" dirty="0" smtClean="0">
                <a:latin typeface="+mj-lt"/>
              </a:rPr>
              <a:t>Conditionals: a Comprehensive Empirical Analysis</a:t>
            </a:r>
            <a:r>
              <a:rPr lang="en-GB" sz="1900" dirty="0" smtClean="0">
                <a:latin typeface="+mj-lt"/>
              </a:rPr>
              <a:t>. Berlin, New York: 	Mouton de </a:t>
            </a:r>
            <a:r>
              <a:rPr lang="en-GB" sz="1900" dirty="0" err="1" smtClean="0">
                <a:latin typeface="+mj-lt"/>
              </a:rPr>
              <a:t>Gruyter</a:t>
            </a:r>
            <a:r>
              <a:rPr lang="en-GB" sz="1900" dirty="0" smtClean="0">
                <a:latin typeface="+mj-lt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1900" dirty="0" smtClean="0">
                <a:latin typeface="+mj-lt"/>
              </a:rPr>
              <a:t>Elder, C. 2012. ‘The underlying conditionality of conditionals which do not use </a:t>
            </a:r>
            <a:r>
              <a:rPr lang="en-GB" sz="1900" i="1" dirty="0" smtClean="0">
                <a:latin typeface="+mj-lt"/>
              </a:rPr>
              <a:t>if</a:t>
            </a:r>
            <a:r>
              <a:rPr lang="en-GB" sz="1900" dirty="0" smtClean="0">
                <a:latin typeface="+mj-lt"/>
              </a:rPr>
              <a:t>’. </a:t>
            </a:r>
            <a:r>
              <a:rPr lang="en-GB" sz="1900" i="1" dirty="0" smtClean="0">
                <a:latin typeface="+mj-lt"/>
              </a:rPr>
              <a:t>Cambridge 	Occasional Papers in Linguistics</a:t>
            </a:r>
            <a:r>
              <a:rPr lang="en-GB" sz="1900" dirty="0" smtClean="0">
                <a:latin typeface="+mj-lt"/>
              </a:rPr>
              <a:t> 6.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1900" dirty="0" smtClean="0">
                <a:latin typeface="+mj-lt"/>
              </a:rPr>
              <a:t>Evans, N. and S.C. Levinson. 2009. ‘The myth of language universals: Language diversity and its 	importance for cognitive science’. </a:t>
            </a:r>
            <a:r>
              <a:rPr lang="en-GB" sz="1900" i="1" dirty="0" err="1" smtClean="0">
                <a:latin typeface="+mj-lt"/>
              </a:rPr>
              <a:t>Behavioral</a:t>
            </a:r>
            <a:r>
              <a:rPr lang="en-GB" sz="1900" i="1" dirty="0" smtClean="0">
                <a:latin typeface="+mj-lt"/>
              </a:rPr>
              <a:t> and Brain Sciences </a:t>
            </a:r>
            <a:r>
              <a:rPr lang="en-GB" sz="1900" dirty="0" smtClean="0">
                <a:latin typeface="+mj-lt"/>
              </a:rPr>
              <a:t>32. 429-492.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900" dirty="0">
                <a:latin typeface="+mj-lt"/>
              </a:rPr>
              <a:t>von </a:t>
            </a:r>
            <a:r>
              <a:rPr lang="en-GB" sz="1900" dirty="0" err="1">
                <a:latin typeface="+mj-lt"/>
              </a:rPr>
              <a:t>Fintel</a:t>
            </a:r>
            <a:r>
              <a:rPr lang="en-GB" sz="1900" dirty="0">
                <a:latin typeface="+mj-lt"/>
              </a:rPr>
              <a:t>, K. and L. </a:t>
            </a:r>
            <a:r>
              <a:rPr lang="en-GB" sz="1900" dirty="0" err="1">
                <a:latin typeface="+mj-lt"/>
              </a:rPr>
              <a:t>Matthewson</a:t>
            </a:r>
            <a:r>
              <a:rPr lang="en-GB" sz="1900" dirty="0">
                <a:latin typeface="+mj-lt"/>
              </a:rPr>
              <a:t>. 2008. ‘Universals in semantics’. </a:t>
            </a:r>
            <a:r>
              <a:rPr lang="en-GB" sz="1900" i="1" dirty="0">
                <a:latin typeface="+mj-lt"/>
              </a:rPr>
              <a:t>The Linguistic Review</a:t>
            </a:r>
            <a:r>
              <a:rPr lang="en-GB" sz="1900" dirty="0">
                <a:latin typeface="+mj-lt"/>
              </a:rPr>
              <a:t> </a:t>
            </a:r>
            <a:r>
              <a:rPr lang="en-GB" sz="1900" dirty="0" smtClean="0">
                <a:latin typeface="+mj-lt"/>
              </a:rPr>
              <a:t>25</a:t>
            </a:r>
            <a:r>
              <a:rPr lang="en-GB" sz="1900" dirty="0">
                <a:latin typeface="+mj-lt"/>
              </a:rPr>
              <a:t>. </a:t>
            </a:r>
            <a:r>
              <a:rPr lang="en-GB" sz="1900" dirty="0" smtClean="0">
                <a:latin typeface="+mj-lt"/>
              </a:rPr>
              <a:t>139-	201</a:t>
            </a:r>
            <a:r>
              <a:rPr lang="en-GB" sz="1900" dirty="0">
                <a:latin typeface="+mj-lt"/>
              </a:rPr>
              <a:t>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900" dirty="0" err="1">
                <a:latin typeface="+mj-lt"/>
              </a:rPr>
              <a:t>Fodor</a:t>
            </a:r>
            <a:r>
              <a:rPr lang="en-GB" sz="1900" dirty="0">
                <a:latin typeface="+mj-lt"/>
              </a:rPr>
              <a:t>, J. A. 2008. </a:t>
            </a:r>
            <a:r>
              <a:rPr lang="en-GB" sz="1900" i="1" dirty="0">
                <a:latin typeface="+mj-lt"/>
              </a:rPr>
              <a:t>LOT 2: The Language of Thought Revisited</a:t>
            </a:r>
            <a:r>
              <a:rPr lang="en-GB" sz="1900" dirty="0">
                <a:latin typeface="+mj-lt"/>
              </a:rPr>
              <a:t>. Oxford: Clarendon Press.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900" dirty="0" smtClean="0">
                <a:latin typeface="+mj-lt"/>
              </a:rPr>
              <a:t>Grice</a:t>
            </a:r>
            <a:r>
              <a:rPr lang="en-GB" sz="1900" dirty="0">
                <a:latin typeface="+mj-lt"/>
              </a:rPr>
              <a:t>, H. P. 1967. ‘Indicative conditionals’. Reprinted in 1989, </a:t>
            </a:r>
            <a:r>
              <a:rPr lang="en-GB" sz="1900" i="1" dirty="0">
                <a:latin typeface="+mj-lt"/>
              </a:rPr>
              <a:t>Studies in the Way of </a:t>
            </a:r>
            <a:r>
              <a:rPr lang="en-GB" sz="1900" i="1" dirty="0" smtClean="0">
                <a:latin typeface="+mj-lt"/>
              </a:rPr>
              <a:t>Words</a:t>
            </a:r>
            <a:r>
              <a:rPr lang="en-GB" sz="1900" dirty="0">
                <a:latin typeface="+mj-lt"/>
              </a:rPr>
              <a:t>. </a:t>
            </a:r>
            <a:r>
              <a:rPr lang="en-GB" sz="1900" dirty="0" smtClean="0">
                <a:latin typeface="+mj-lt"/>
              </a:rPr>
              <a:t>	Cambridge, MA: Harvard </a:t>
            </a:r>
            <a:r>
              <a:rPr lang="en-GB" sz="1900" dirty="0">
                <a:latin typeface="+mj-lt"/>
              </a:rPr>
              <a:t>University Press. 58-85.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900" dirty="0" err="1">
                <a:latin typeface="+mj-lt"/>
              </a:rPr>
              <a:t>Groenendijk</a:t>
            </a:r>
            <a:r>
              <a:rPr lang="en-GB" sz="1900" dirty="0">
                <a:latin typeface="+mj-lt"/>
              </a:rPr>
              <a:t>, J. and M. </a:t>
            </a:r>
            <a:r>
              <a:rPr lang="en-GB" sz="1900" dirty="0" err="1">
                <a:latin typeface="+mj-lt"/>
              </a:rPr>
              <a:t>Stokhof</a:t>
            </a:r>
            <a:r>
              <a:rPr lang="en-GB" sz="1900" dirty="0">
                <a:latin typeface="+mj-lt"/>
              </a:rPr>
              <a:t>. 1991. ‘Dynamic Predicate Logic’. </a:t>
            </a:r>
            <a:r>
              <a:rPr lang="en-GB" sz="1900" i="1" dirty="0">
                <a:latin typeface="+mj-lt"/>
              </a:rPr>
              <a:t>Linguistics and Philosophy</a:t>
            </a:r>
            <a:r>
              <a:rPr lang="en-GB" sz="1900" dirty="0">
                <a:latin typeface="+mj-lt"/>
              </a:rPr>
              <a:t> 14. </a:t>
            </a:r>
            <a:r>
              <a:rPr lang="en-GB" sz="1900" dirty="0" smtClean="0">
                <a:latin typeface="+mj-lt"/>
              </a:rPr>
              <a:t>	39-100</a:t>
            </a:r>
            <a:r>
              <a:rPr lang="en-GB" sz="1900" dirty="0">
                <a:latin typeface="+mj-lt"/>
              </a:rPr>
              <a:t>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900" dirty="0" smtClean="0">
                <a:latin typeface="+mj-lt"/>
              </a:rPr>
              <a:t>Jaszczolt</a:t>
            </a:r>
            <a:r>
              <a:rPr lang="en-GB" sz="1900" dirty="0">
                <a:latin typeface="+mj-lt"/>
              </a:rPr>
              <a:t>, K. M. 2005. </a:t>
            </a:r>
            <a:r>
              <a:rPr lang="en-GB" sz="1900" i="1" dirty="0">
                <a:latin typeface="+mj-lt"/>
              </a:rPr>
              <a:t>Default Semantics: Foundations of a Compositional Theory of </a:t>
            </a:r>
            <a:r>
              <a:rPr lang="en-GB" sz="1900" i="1" dirty="0" smtClean="0">
                <a:latin typeface="+mj-lt"/>
              </a:rPr>
              <a:t>Acts </a:t>
            </a:r>
            <a:r>
              <a:rPr lang="en-GB" sz="1900" i="1" dirty="0">
                <a:latin typeface="+mj-lt"/>
              </a:rPr>
              <a:t>of </a:t>
            </a:r>
            <a:r>
              <a:rPr lang="en-GB" sz="1900" i="1" dirty="0" smtClean="0">
                <a:latin typeface="+mj-lt"/>
              </a:rPr>
              <a:t>	Communication</a:t>
            </a:r>
            <a:r>
              <a:rPr lang="en-GB" sz="1900" dirty="0">
                <a:latin typeface="+mj-lt"/>
              </a:rPr>
              <a:t>. </a:t>
            </a:r>
            <a:r>
              <a:rPr lang="en-GB" sz="1900" dirty="0" smtClean="0">
                <a:latin typeface="+mj-lt"/>
              </a:rPr>
              <a:t>Oxford: Oxford </a:t>
            </a:r>
            <a:r>
              <a:rPr lang="en-GB" sz="1900" dirty="0">
                <a:latin typeface="+mj-lt"/>
              </a:rPr>
              <a:t>University Press.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900" dirty="0">
                <a:latin typeface="+mj-lt"/>
              </a:rPr>
              <a:t>Jaszczolt,  K. M. 2010. ‘Default Semantics’. In: </a:t>
            </a:r>
            <a:r>
              <a:rPr lang="en-US" sz="1900" dirty="0">
                <a:latin typeface="+mj-lt"/>
              </a:rPr>
              <a:t>B. Heine and H. </a:t>
            </a:r>
            <a:r>
              <a:rPr lang="en-US" sz="1900" dirty="0" err="1">
                <a:latin typeface="+mj-lt"/>
              </a:rPr>
              <a:t>Narrog</a:t>
            </a:r>
            <a:r>
              <a:rPr lang="en-US" sz="1900" dirty="0">
                <a:latin typeface="+mj-lt"/>
              </a:rPr>
              <a:t> (</a:t>
            </a:r>
            <a:r>
              <a:rPr lang="en-US" sz="1900" dirty="0" err="1">
                <a:latin typeface="+mj-lt"/>
              </a:rPr>
              <a:t>eds</a:t>
            </a:r>
            <a:r>
              <a:rPr lang="en-US" sz="1900" dirty="0">
                <a:latin typeface="+mj-lt"/>
              </a:rPr>
              <a:t>). </a:t>
            </a:r>
            <a:r>
              <a:rPr lang="en-US" sz="1900" i="1" dirty="0">
                <a:latin typeface="+mj-lt"/>
              </a:rPr>
              <a:t>The Oxford 	Handbook of Linguistic Analysis</a:t>
            </a:r>
            <a:r>
              <a:rPr lang="en-US" sz="1900" dirty="0">
                <a:latin typeface="+mj-lt"/>
              </a:rPr>
              <a:t>. </a:t>
            </a:r>
            <a:r>
              <a:rPr lang="en-US" sz="1900" dirty="0" smtClean="0">
                <a:latin typeface="+mj-lt"/>
              </a:rPr>
              <a:t>Oxford: Oxford </a:t>
            </a:r>
            <a:r>
              <a:rPr lang="en-US" sz="1900" dirty="0">
                <a:latin typeface="+mj-lt"/>
              </a:rPr>
              <a:t>University Press. 215-246.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900" dirty="0">
                <a:latin typeface="+mj-lt"/>
              </a:rPr>
              <a:t>Jaszczolt, K.M. in progress. </a:t>
            </a:r>
            <a:r>
              <a:rPr lang="en-GB" sz="1900" i="1" dirty="0">
                <a:latin typeface="+mj-lt"/>
              </a:rPr>
              <a:t>Interactive Semantics</a:t>
            </a:r>
            <a:r>
              <a:rPr lang="en-GB" sz="1900" dirty="0">
                <a:latin typeface="+mj-lt"/>
              </a:rPr>
              <a:t>. </a:t>
            </a:r>
            <a:r>
              <a:rPr lang="en-GB" sz="1900" dirty="0" smtClean="0">
                <a:latin typeface="+mj-lt"/>
              </a:rPr>
              <a:t>Oxford: Oxford </a:t>
            </a:r>
            <a:r>
              <a:rPr lang="en-GB" sz="1900" dirty="0">
                <a:latin typeface="+mj-lt"/>
              </a:rPr>
              <a:t>University Press.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900" dirty="0" err="1">
                <a:latin typeface="+mj-lt"/>
              </a:rPr>
              <a:t>Klinedinst</a:t>
            </a:r>
            <a:r>
              <a:rPr lang="en-GB" sz="1900" dirty="0">
                <a:latin typeface="+mj-lt"/>
              </a:rPr>
              <a:t>, N. &amp; D. Rothschild. 2012. ‘Connectives without truth tables’. </a:t>
            </a:r>
            <a:r>
              <a:rPr lang="en-GB" sz="1900" i="1" dirty="0">
                <a:latin typeface="+mj-lt"/>
              </a:rPr>
              <a:t>Natural 	Language Semantics</a:t>
            </a:r>
            <a:r>
              <a:rPr lang="en-GB" sz="1900" dirty="0">
                <a:latin typeface="+mj-lt"/>
              </a:rPr>
              <a:t> 20. 137-175.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1800" dirty="0" smtClean="0"/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1800" dirty="0" smtClean="0"/>
          </a:p>
        </p:txBody>
      </p:sp>
      <p:sp>
        <p:nvSpPr>
          <p:cNvPr id="1904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AA64FA-4480-4FE7-A275-A8458B861DB8}" type="slidenum">
              <a:rPr lang="en-GB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GB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59372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600" dirty="0" err="1">
                <a:latin typeface="+mj-lt"/>
              </a:rPr>
              <a:t>Mauri</a:t>
            </a:r>
            <a:r>
              <a:rPr lang="en-GB" sz="1600" dirty="0">
                <a:latin typeface="+mj-lt"/>
              </a:rPr>
              <a:t>, C. and J. van der </a:t>
            </a:r>
            <a:r>
              <a:rPr lang="en-GB" sz="1600" dirty="0" err="1">
                <a:latin typeface="+mj-lt"/>
              </a:rPr>
              <a:t>Auwera</a:t>
            </a:r>
            <a:r>
              <a:rPr lang="en-GB" sz="1600" dirty="0">
                <a:latin typeface="+mj-lt"/>
              </a:rPr>
              <a:t>. 2012. ‘Connectives’. In: K. M. Jaszczolt and K. Allan (</a:t>
            </a:r>
            <a:r>
              <a:rPr lang="en-GB" sz="1600" dirty="0" err="1">
                <a:latin typeface="+mj-lt"/>
              </a:rPr>
              <a:t>eds</a:t>
            </a:r>
            <a:r>
              <a:rPr lang="en-GB" sz="1600" dirty="0">
                <a:latin typeface="+mj-lt"/>
              </a:rPr>
              <a:t>). </a:t>
            </a:r>
            <a:r>
              <a:rPr lang="en-GB" sz="1600" i="1" dirty="0">
                <a:latin typeface="+mj-lt"/>
              </a:rPr>
              <a:t>The </a:t>
            </a:r>
            <a:r>
              <a:rPr lang="en-GB" sz="1600" i="1" dirty="0" smtClean="0">
                <a:latin typeface="+mj-lt"/>
              </a:rPr>
              <a:t>Cambridge </a:t>
            </a:r>
            <a:r>
              <a:rPr lang="en-GB" sz="1600" i="1" dirty="0">
                <a:latin typeface="+mj-lt"/>
              </a:rPr>
              <a:t>Handbook of Pragmatics</a:t>
            </a:r>
            <a:r>
              <a:rPr lang="en-GB" sz="1600" dirty="0">
                <a:latin typeface="+mj-lt"/>
              </a:rPr>
              <a:t>. Cambridge: Cambridge University Press. 377-401.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600" dirty="0" err="1" smtClean="0">
                <a:latin typeface="+mj-lt"/>
              </a:rPr>
              <a:t>Recanati</a:t>
            </a:r>
            <a:r>
              <a:rPr lang="en-GB" sz="1600" dirty="0">
                <a:latin typeface="+mj-lt"/>
              </a:rPr>
              <a:t>, F. 1989. ‘The pragmatics of what is said’. </a:t>
            </a:r>
            <a:r>
              <a:rPr lang="en-GB" sz="1600" i="1" dirty="0">
                <a:latin typeface="+mj-lt"/>
              </a:rPr>
              <a:t>Mind and Language </a:t>
            </a:r>
            <a:r>
              <a:rPr lang="en-GB" sz="1600" dirty="0">
                <a:latin typeface="+mj-lt"/>
              </a:rPr>
              <a:t>4. Reprinted in: S. Davis (ed.). 1991. </a:t>
            </a:r>
            <a:r>
              <a:rPr lang="en-GB" sz="1600" i="1" dirty="0">
                <a:latin typeface="+mj-lt"/>
              </a:rPr>
              <a:t>Pragmatics: A Reader</a:t>
            </a:r>
            <a:r>
              <a:rPr lang="en-GB" sz="1600" dirty="0">
                <a:latin typeface="+mj-lt"/>
              </a:rPr>
              <a:t>. Oxford: Oxford University Press. 97-120.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600" dirty="0" err="1" smtClean="0">
                <a:latin typeface="+mj-lt"/>
              </a:rPr>
              <a:t>Recanati</a:t>
            </a:r>
            <a:r>
              <a:rPr lang="en-US" sz="1600" dirty="0">
                <a:latin typeface="+mj-lt"/>
              </a:rPr>
              <a:t>, F. </a:t>
            </a:r>
            <a:r>
              <a:rPr lang="en-US" sz="1600" dirty="0" smtClean="0">
                <a:latin typeface="+mj-lt"/>
              </a:rPr>
              <a:t>2012a. </a:t>
            </a:r>
            <a:r>
              <a:rPr lang="en-US" sz="1600" dirty="0">
                <a:latin typeface="+mj-lt"/>
              </a:rPr>
              <a:t>‘Contextualism: Some  varieties’. In: K. Allan &amp; K. M. Jaszczolt (</a:t>
            </a:r>
            <a:r>
              <a:rPr lang="en-US" sz="1600" dirty="0" err="1">
                <a:latin typeface="+mj-lt"/>
              </a:rPr>
              <a:t>eds</a:t>
            </a:r>
            <a:r>
              <a:rPr lang="en-US" sz="1600" dirty="0">
                <a:latin typeface="+mj-lt"/>
              </a:rPr>
              <a:t>). </a:t>
            </a:r>
            <a:r>
              <a:rPr lang="en-US" sz="1600" i="1" dirty="0">
                <a:latin typeface="+mj-lt"/>
              </a:rPr>
              <a:t>The Cambridge Handbook of Pragmatics</a:t>
            </a:r>
            <a:r>
              <a:rPr lang="en-US" sz="1600" dirty="0">
                <a:latin typeface="+mj-lt"/>
              </a:rPr>
              <a:t>. Cambridge: Cambridge University </a:t>
            </a:r>
            <a:r>
              <a:rPr lang="en-US" sz="1600" dirty="0" smtClean="0">
                <a:latin typeface="+mj-lt"/>
              </a:rPr>
              <a:t>Press</a:t>
            </a:r>
            <a:r>
              <a:rPr lang="en-US" sz="1600" dirty="0">
                <a:latin typeface="+mj-lt"/>
              </a:rPr>
              <a:t>. 135-149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600" dirty="0" err="1" smtClean="0">
                <a:latin typeface="+mj-lt"/>
              </a:rPr>
              <a:t>Recanati</a:t>
            </a:r>
            <a:r>
              <a:rPr lang="en-US" sz="1600" dirty="0" smtClean="0">
                <a:latin typeface="+mj-lt"/>
              </a:rPr>
              <a:t>, F. 2012b. ‘Compositionality, flexibility, and context dependence’. In: M. </a:t>
            </a:r>
            <a:r>
              <a:rPr lang="en-US" sz="1600" dirty="0" err="1" smtClean="0">
                <a:latin typeface="+mj-lt"/>
              </a:rPr>
              <a:t>Werning</a:t>
            </a:r>
            <a:r>
              <a:rPr lang="en-US" sz="1600" dirty="0" smtClean="0">
                <a:latin typeface="+mj-lt"/>
              </a:rPr>
              <a:t>, W. </a:t>
            </a:r>
            <a:r>
              <a:rPr lang="en-US" sz="1600" dirty="0" err="1" smtClean="0">
                <a:latin typeface="+mj-lt"/>
              </a:rPr>
              <a:t>Hinzen</a:t>
            </a:r>
            <a:r>
              <a:rPr lang="en-US" sz="1600" dirty="0" smtClean="0">
                <a:latin typeface="+mj-lt"/>
              </a:rPr>
              <a:t> &amp; E. </a:t>
            </a:r>
            <a:r>
              <a:rPr lang="en-US" sz="1600" dirty="0" err="1" smtClean="0">
                <a:latin typeface="+mj-lt"/>
              </a:rPr>
              <a:t>Machery</a:t>
            </a:r>
            <a:r>
              <a:rPr lang="en-US" sz="1600" dirty="0" smtClean="0">
                <a:latin typeface="+mj-lt"/>
              </a:rPr>
              <a:t> (</a:t>
            </a:r>
            <a:r>
              <a:rPr lang="en-US" sz="1600" dirty="0" err="1" smtClean="0">
                <a:latin typeface="+mj-lt"/>
              </a:rPr>
              <a:t>eds</a:t>
            </a:r>
            <a:r>
              <a:rPr lang="en-US" sz="1600" dirty="0" smtClean="0">
                <a:latin typeface="+mj-lt"/>
              </a:rPr>
              <a:t>). </a:t>
            </a:r>
            <a:r>
              <a:rPr lang="en-US" sz="1600" i="1" dirty="0" smtClean="0">
                <a:latin typeface="+mj-lt"/>
              </a:rPr>
              <a:t>The Oxford Handbook of Compositionality</a:t>
            </a:r>
            <a:r>
              <a:rPr lang="en-US" sz="1600" dirty="0" smtClean="0">
                <a:latin typeface="+mj-lt"/>
              </a:rPr>
              <a:t>. Oxford: Oxford University Press. 175-191.</a:t>
            </a:r>
            <a:endParaRPr lang="en-GB" sz="16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600" dirty="0" err="1">
                <a:latin typeface="+mj-lt"/>
              </a:rPr>
              <a:t>Schiffer</a:t>
            </a:r>
            <a:r>
              <a:rPr lang="en-GB" sz="1600" dirty="0">
                <a:latin typeface="+mj-lt"/>
              </a:rPr>
              <a:t>, S. 1992. </a:t>
            </a:r>
            <a:r>
              <a:rPr lang="en-GB" sz="1600" dirty="0" smtClean="0">
                <a:latin typeface="+mj-lt"/>
              </a:rPr>
              <a:t>‘Belief ascription’. </a:t>
            </a:r>
            <a:r>
              <a:rPr lang="en-GB" sz="1600" i="1" dirty="0">
                <a:latin typeface="+mj-lt"/>
              </a:rPr>
              <a:t>Journal of Philosophy </a:t>
            </a:r>
            <a:r>
              <a:rPr lang="en-GB" sz="1600" dirty="0" smtClean="0">
                <a:latin typeface="+mj-lt"/>
              </a:rPr>
              <a:t>89. 499-521</a:t>
            </a:r>
            <a:r>
              <a:rPr lang="en-GB" sz="1600" dirty="0">
                <a:latin typeface="+mj-lt"/>
              </a:rPr>
              <a:t>.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600" dirty="0" err="1">
                <a:latin typeface="+mj-lt"/>
              </a:rPr>
              <a:t>Stalnaker</a:t>
            </a:r>
            <a:r>
              <a:rPr lang="en-GB" sz="1600" dirty="0">
                <a:latin typeface="+mj-lt"/>
              </a:rPr>
              <a:t>, R. C. 1975, ‘Indicative conditionals’. Reprinted in 1999, </a:t>
            </a:r>
            <a:r>
              <a:rPr lang="en-GB" sz="1600" i="1" dirty="0">
                <a:latin typeface="+mj-lt"/>
              </a:rPr>
              <a:t>Context and Content</a:t>
            </a:r>
            <a:r>
              <a:rPr lang="en-GB" sz="1600" dirty="0">
                <a:latin typeface="+mj-lt"/>
              </a:rPr>
              <a:t>. Oxford: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600" dirty="0">
                <a:latin typeface="+mj-lt"/>
              </a:rPr>
              <a:t>        Oxford University Press. 63-77.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600" dirty="0" err="1" smtClean="0">
                <a:latin typeface="+mj-lt"/>
              </a:rPr>
              <a:t>Szab</a:t>
            </a:r>
            <a:r>
              <a:rPr lang="en-GB" sz="1600" dirty="0" err="1" smtClean="0">
                <a:latin typeface="+mj-lt"/>
                <a:cs typeface="Times New Roman" pitchFamily="18" charset="0"/>
              </a:rPr>
              <a:t>ò</a:t>
            </a:r>
            <a:r>
              <a:rPr lang="en-GB" sz="1600" dirty="0">
                <a:latin typeface="+mj-lt"/>
                <a:cs typeface="Times New Roman" pitchFamily="18" charset="0"/>
              </a:rPr>
              <a:t>, Z. G. 2000. ‘Compositionality as </a:t>
            </a:r>
            <a:r>
              <a:rPr lang="en-GB" sz="1600" dirty="0" err="1">
                <a:latin typeface="+mj-lt"/>
                <a:cs typeface="Times New Roman" pitchFamily="18" charset="0"/>
              </a:rPr>
              <a:t>supervenience</a:t>
            </a:r>
            <a:r>
              <a:rPr lang="en-GB" sz="1600" dirty="0">
                <a:latin typeface="+mj-lt"/>
                <a:cs typeface="Times New Roman" pitchFamily="18" charset="0"/>
              </a:rPr>
              <a:t>’. </a:t>
            </a:r>
            <a:r>
              <a:rPr lang="en-GB" sz="1600" i="1" dirty="0">
                <a:latin typeface="+mj-lt"/>
                <a:cs typeface="Times New Roman" pitchFamily="18" charset="0"/>
              </a:rPr>
              <a:t>Linguistics and Philosophy </a:t>
            </a:r>
            <a:r>
              <a:rPr lang="en-GB" sz="1600" dirty="0">
                <a:latin typeface="+mj-lt"/>
                <a:cs typeface="Times New Roman" pitchFamily="18" charset="0"/>
              </a:rPr>
              <a:t>23. 475-505.</a:t>
            </a:r>
            <a:endParaRPr lang="en-GB" sz="16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GB" sz="1600" dirty="0" err="1" smtClean="0">
                <a:latin typeface="+mj-lt"/>
              </a:rPr>
              <a:t>Sweetser</a:t>
            </a:r>
            <a:r>
              <a:rPr lang="en-GB" sz="1600" dirty="0" smtClean="0">
                <a:latin typeface="+mj-lt"/>
              </a:rPr>
              <a:t>, E. 1990. F</a:t>
            </a:r>
            <a:r>
              <a:rPr lang="en-GB" sz="1600" i="1" dirty="0" smtClean="0">
                <a:latin typeface="+mj-lt"/>
              </a:rPr>
              <a:t>rom Etymology to Pragmatics</a:t>
            </a:r>
            <a:r>
              <a:rPr lang="en-GB" sz="1600" dirty="0" smtClean="0">
                <a:latin typeface="+mj-lt"/>
              </a:rPr>
              <a:t>. Cambridge: Cambridge University Press.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600" dirty="0">
                <a:latin typeface="+mj-lt"/>
              </a:rPr>
              <a:t>von </a:t>
            </a:r>
            <a:r>
              <a:rPr lang="en-GB" sz="1600" dirty="0" err="1">
                <a:latin typeface="+mj-lt"/>
              </a:rPr>
              <a:t>Fintel</a:t>
            </a:r>
            <a:r>
              <a:rPr lang="en-GB" sz="1600" dirty="0">
                <a:latin typeface="+mj-lt"/>
              </a:rPr>
              <a:t>, K. and L. </a:t>
            </a:r>
            <a:r>
              <a:rPr lang="en-GB" sz="1600" dirty="0" err="1">
                <a:latin typeface="+mj-lt"/>
              </a:rPr>
              <a:t>Matthewson</a:t>
            </a:r>
            <a:r>
              <a:rPr lang="en-GB" sz="1600" dirty="0">
                <a:latin typeface="+mj-lt"/>
              </a:rPr>
              <a:t>. 2008. ‘Universals in semantics’. </a:t>
            </a:r>
            <a:r>
              <a:rPr lang="en-GB" sz="1600" i="1" dirty="0">
                <a:latin typeface="+mj-lt"/>
              </a:rPr>
              <a:t>The Linguistic Review</a:t>
            </a:r>
            <a:r>
              <a:rPr lang="en-GB" sz="1600" dirty="0">
                <a:latin typeface="+mj-lt"/>
              </a:rPr>
              <a:t> 25. </a:t>
            </a:r>
            <a:r>
              <a:rPr lang="en-GB" sz="1600" dirty="0" smtClean="0">
                <a:latin typeface="+mj-lt"/>
              </a:rPr>
              <a:t>139-        	201</a:t>
            </a:r>
            <a:r>
              <a:rPr lang="en-GB" sz="1600" dirty="0">
                <a:latin typeface="+mj-lt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sz="1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GB" sz="18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C987E-2B25-4402-95CC-3D04EA173468}" type="slidenum">
              <a:rPr lang="en-GB"/>
              <a:pPr>
                <a:defRPr/>
              </a:pPr>
              <a:t>49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545138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ym typeface="Wingdings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ym typeface="Wingdings"/>
              </a:rPr>
              <a:t></a:t>
            </a:r>
            <a:r>
              <a:rPr lang="en-US" i="1" dirty="0" smtClean="0"/>
              <a:t> </a:t>
            </a:r>
            <a:r>
              <a:rPr lang="en-US" sz="3800" dirty="0" smtClean="0"/>
              <a:t>	</a:t>
            </a:r>
            <a:r>
              <a:rPr lang="en-US" sz="3800" dirty="0" smtClean="0">
                <a:latin typeface="+mj-lt"/>
              </a:rPr>
              <a:t>Believing is a three-place relation among </a:t>
            </a:r>
            <a:r>
              <a:rPr lang="en-US" sz="3800" dirty="0" smtClean="0">
                <a:solidFill>
                  <a:srgbClr val="0070C0"/>
                </a:solidFill>
                <a:latin typeface="+mj-lt"/>
              </a:rPr>
              <a:t>the believer</a:t>
            </a:r>
            <a:r>
              <a:rPr lang="en-US" sz="3800" dirty="0" smtClean="0">
                <a:latin typeface="+mj-lt"/>
              </a:rPr>
              <a:t>, </a:t>
            </a:r>
            <a:r>
              <a:rPr lang="en-US" sz="3800" dirty="0" smtClean="0">
                <a:solidFill>
                  <a:srgbClr val="7030A0"/>
                </a:solidFill>
                <a:latin typeface="+mj-lt"/>
              </a:rPr>
              <a:t>the proposition</a:t>
            </a:r>
            <a:r>
              <a:rPr lang="en-US" sz="3800" dirty="0" smtClean="0">
                <a:latin typeface="+mj-lt"/>
              </a:rPr>
              <a:t>, and </a:t>
            </a:r>
            <a:r>
              <a:rPr lang="en-US" sz="3800" dirty="0" smtClean="0">
                <a:solidFill>
                  <a:srgbClr val="C00000"/>
                </a:solidFill>
                <a:latin typeface="+mj-lt"/>
              </a:rPr>
              <a:t>the mode of presentation under which the person believes this proposition</a:t>
            </a:r>
            <a:r>
              <a:rPr lang="en-US" sz="3800" dirty="0" smtClean="0">
                <a:latin typeface="+mj-lt"/>
              </a:rPr>
              <a:t>. (</a:t>
            </a:r>
            <a:r>
              <a:rPr lang="en-US" sz="3800" i="1" dirty="0" err="1" smtClean="0">
                <a:latin typeface="+mj-lt"/>
              </a:rPr>
              <a:t>Schiffer</a:t>
            </a:r>
            <a:r>
              <a:rPr lang="en-US" sz="3800" i="1" dirty="0">
                <a:latin typeface="+mj-lt"/>
              </a:rPr>
              <a:t> </a:t>
            </a:r>
            <a:r>
              <a:rPr lang="en-US" sz="3800" dirty="0" smtClean="0">
                <a:latin typeface="+mj-lt"/>
              </a:rPr>
              <a:t>1992)</a:t>
            </a:r>
            <a:endParaRPr lang="en-GB" sz="3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800" dirty="0" smtClean="0">
                <a:latin typeface="+mj-lt"/>
              </a:rPr>
              <a:t>	John believes that Samuel Clemens is the author of </a:t>
            </a:r>
            <a:r>
              <a:rPr lang="en-GB" sz="3800" i="1" dirty="0" smtClean="0">
                <a:latin typeface="+mj-lt"/>
              </a:rPr>
              <a:t>Huckleberry Finn</a:t>
            </a:r>
            <a:r>
              <a:rPr lang="en-GB" sz="3800" dirty="0" smtClean="0">
                <a:latin typeface="+mj-lt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3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800" dirty="0" smtClean="0">
                <a:latin typeface="+mj-lt"/>
              </a:rPr>
              <a:t>	Φ*</a:t>
            </a:r>
            <a:r>
              <a:rPr lang="en-US" sz="3800" i="1" dirty="0" smtClean="0">
                <a:latin typeface="+mj-lt"/>
              </a:rPr>
              <a:t>m </a:t>
            </a:r>
            <a:r>
              <a:rPr lang="en-US" sz="3800" dirty="0" smtClean="0">
                <a:latin typeface="+mj-lt"/>
              </a:rPr>
              <a:t>= a type of the mode of presentation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800" dirty="0" smtClean="0">
                <a:latin typeface="+mj-lt"/>
              </a:rPr>
              <a:t>	&lt; &gt; = intensions</a:t>
            </a:r>
            <a:endParaRPr lang="en-GB" sz="3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800" dirty="0" smtClean="0">
                <a:latin typeface="+mj-lt"/>
              </a:rPr>
              <a:t>	(</a:t>
            </a:r>
            <a:r>
              <a:rPr lang="en-US" sz="3800" dirty="0" smtClean="0">
                <a:latin typeface="+mj-lt"/>
                <a:sym typeface="Symbol"/>
              </a:rPr>
              <a:t></a:t>
            </a:r>
            <a:r>
              <a:rPr lang="en-US" sz="3800" i="1" dirty="0" smtClean="0">
                <a:latin typeface="+mj-lt"/>
              </a:rPr>
              <a:t>m</a:t>
            </a:r>
            <a:r>
              <a:rPr lang="en-US" sz="3800" dirty="0" smtClean="0">
                <a:latin typeface="+mj-lt"/>
              </a:rPr>
              <a:t>) Φ*</a:t>
            </a:r>
            <a:r>
              <a:rPr lang="en-US" sz="3800" i="1" dirty="0" smtClean="0">
                <a:latin typeface="+mj-lt"/>
              </a:rPr>
              <a:t>m</a:t>
            </a:r>
            <a:r>
              <a:rPr lang="en-US" sz="3800" dirty="0" smtClean="0">
                <a:latin typeface="+mj-lt"/>
              </a:rPr>
              <a:t> &amp; </a:t>
            </a:r>
            <a:r>
              <a:rPr lang="en-US" sz="3800" dirty="0" err="1" smtClean="0">
                <a:latin typeface="+mj-lt"/>
              </a:rPr>
              <a:t>Bel</a:t>
            </a:r>
            <a:r>
              <a:rPr lang="en-US" sz="3800" dirty="0" smtClean="0">
                <a:latin typeface="+mj-lt"/>
              </a:rPr>
              <a:t> (</a:t>
            </a:r>
            <a:r>
              <a:rPr lang="en-US" sz="3800" dirty="0" smtClean="0">
                <a:solidFill>
                  <a:srgbClr val="0070C0"/>
                </a:solidFill>
                <a:latin typeface="+mj-lt"/>
              </a:rPr>
              <a:t>John</a:t>
            </a:r>
            <a:r>
              <a:rPr lang="en-US" sz="3800" dirty="0" smtClean="0">
                <a:latin typeface="+mj-lt"/>
              </a:rPr>
              <a:t>, </a:t>
            </a:r>
            <a:r>
              <a:rPr lang="en-US" sz="3800" dirty="0" smtClean="0">
                <a:solidFill>
                  <a:srgbClr val="7030A0"/>
                </a:solidFill>
                <a:latin typeface="+mj-lt"/>
              </a:rPr>
              <a:t>&lt;SC, author-of-HF&gt;</a:t>
            </a:r>
            <a:r>
              <a:rPr lang="en-US" sz="3800" dirty="0" smtClean="0">
                <a:latin typeface="+mj-lt"/>
              </a:rPr>
              <a:t>, </a:t>
            </a:r>
            <a:r>
              <a:rPr lang="en-US" sz="3800" i="1" dirty="0" smtClean="0">
                <a:solidFill>
                  <a:srgbClr val="C00000"/>
                </a:solidFill>
                <a:latin typeface="+mj-lt"/>
              </a:rPr>
              <a:t>m</a:t>
            </a:r>
            <a:r>
              <a:rPr lang="en-US" sz="3800" dirty="0" smtClean="0">
                <a:latin typeface="+mj-lt"/>
              </a:rPr>
              <a:t>))</a:t>
            </a:r>
            <a:endParaRPr lang="en-GB" sz="3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8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816AE-C57E-4203-9765-687FF6BA189B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sz="3600" smtClean="0">
              <a:solidFill>
                <a:schemeClr val="hlink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229600" cy="4530725"/>
          </a:xfrm>
        </p:spPr>
        <p:txBody>
          <a:bodyPr>
            <a:normAutofit/>
          </a:bodyPr>
          <a:lstStyle/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rgbClr val="0066FF"/>
                </a:solidFill>
              </a:rPr>
              <a:t>	</a:t>
            </a:r>
            <a:endParaRPr lang="en-GB" sz="2400" dirty="0" smtClean="0"/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rgbClr val="0066FF"/>
                </a:solidFill>
              </a:rPr>
              <a:t>	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rgbClr val="0066FF"/>
                </a:solidFill>
              </a:rPr>
              <a:t>	</a:t>
            </a:r>
            <a:r>
              <a:rPr lang="en-GB" sz="2400" dirty="0" smtClean="0">
                <a:latin typeface="+mj-lt"/>
              </a:rPr>
              <a:t>Everybody read </a:t>
            </a:r>
            <a:r>
              <a:rPr lang="en-GB" sz="2400" dirty="0" err="1" smtClean="0">
                <a:latin typeface="+mj-lt"/>
              </a:rPr>
              <a:t>Frege</a:t>
            </a:r>
            <a:r>
              <a:rPr lang="en-GB" sz="2400" dirty="0" smtClean="0">
                <a:latin typeface="+mj-lt"/>
              </a:rPr>
              <a:t>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>
                <a:solidFill>
                  <a:srgbClr val="0066FF"/>
                </a:solidFill>
                <a:latin typeface="+mj-lt"/>
              </a:rPr>
              <a:t>	</a:t>
            </a:r>
            <a:r>
              <a:rPr lang="en-GB" sz="2400" dirty="0" smtClean="0">
                <a:solidFill>
                  <a:srgbClr val="FF0000"/>
                </a:solidFill>
                <a:latin typeface="+mj-lt"/>
              </a:rPr>
              <a:t>Every member of the research group </a:t>
            </a:r>
            <a:r>
              <a:rPr lang="en-GB" sz="2400" dirty="0" smtClean="0">
                <a:latin typeface="+mj-lt"/>
              </a:rPr>
              <a:t>read </a:t>
            </a:r>
            <a:r>
              <a:rPr lang="en-GB" sz="2400" dirty="0" err="1" smtClean="0">
                <a:latin typeface="+mj-lt"/>
              </a:rPr>
              <a:t>Frege</a:t>
            </a:r>
            <a:r>
              <a:rPr lang="en-GB" sz="2400" dirty="0" smtClean="0">
                <a:latin typeface="+mj-lt"/>
              </a:rPr>
              <a:t>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dirty="0">
              <a:latin typeface="+mj-lt"/>
            </a:endParaRP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>
                <a:latin typeface="+mj-lt"/>
              </a:rPr>
              <a:t>	John </a:t>
            </a:r>
            <a:r>
              <a:rPr lang="en-GB" sz="2400" dirty="0" smtClean="0">
                <a:solidFill>
                  <a:srgbClr val="FF0000"/>
                </a:solidFill>
                <a:latin typeface="+mj-lt"/>
              </a:rPr>
              <a:t>cut </a:t>
            </a:r>
            <a:r>
              <a:rPr lang="en-GB" sz="2400" dirty="0" smtClean="0">
                <a:latin typeface="+mj-lt"/>
              </a:rPr>
              <a:t>the grass/cake.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29710E8-E7D0-42A6-A741-BDC7D977708A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ym typeface="Wingdings"/>
              </a:rPr>
              <a:t/>
            </a:r>
            <a:br>
              <a:rPr lang="en-US" dirty="0" smtClean="0">
                <a:sym typeface="Wingdings"/>
              </a:rPr>
            </a:br>
            <a:r>
              <a:rPr lang="en-US" sz="3100" b="1" dirty="0" smtClean="0">
                <a:sym typeface="Wingdings"/>
              </a:rPr>
              <a:t>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Contextualism</a:t>
            </a:r>
            <a:r>
              <a:rPr lang="en-US" sz="3100" b="1" dirty="0" smtClean="0"/>
              <a:t> </a:t>
            </a:r>
            <a:r>
              <a:rPr lang="en-US" sz="3100" dirty="0" smtClean="0"/>
              <a:t>(currently dominant view)</a:t>
            </a:r>
            <a:r>
              <a:rPr lang="en-GB" sz="3100" dirty="0" smtClean="0"/>
              <a:t/>
            </a:r>
            <a:br>
              <a:rPr lang="en-GB" sz="3100" dirty="0" smtClean="0"/>
            </a:b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 </a:t>
            </a:r>
            <a:r>
              <a:rPr lang="en-GB" dirty="0" smtClean="0"/>
              <a:t>	</a:t>
            </a:r>
            <a:endParaRPr lang="en-GB" sz="2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200" dirty="0" smtClean="0"/>
              <a:t>	</a:t>
            </a:r>
            <a:r>
              <a:rPr lang="en-US" sz="2400" dirty="0" smtClean="0">
                <a:latin typeface="+mj-lt"/>
              </a:rPr>
              <a:t>‘... what is said turns out to be, in a large measure, pragmatically determined.’ 		</a:t>
            </a:r>
            <a:r>
              <a:rPr lang="en-US" sz="2000" dirty="0" err="1" smtClean="0">
                <a:latin typeface="+mj-lt"/>
              </a:rPr>
              <a:t>Recanati</a:t>
            </a:r>
            <a:r>
              <a:rPr lang="en-US" sz="2000" dirty="0" smtClean="0">
                <a:latin typeface="+mj-lt"/>
              </a:rPr>
              <a:t> (1989: 98)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+mj-lt"/>
              </a:rPr>
              <a:t>	‘…we don’t know in advance which expressions are context-sensitive and which aren’t.’		</a:t>
            </a:r>
            <a:r>
              <a:rPr lang="en-US" sz="2000" dirty="0" err="1" smtClean="0">
                <a:latin typeface="+mj-lt"/>
              </a:rPr>
              <a:t>Recanati</a:t>
            </a:r>
            <a:r>
              <a:rPr lang="en-US" sz="2000" dirty="0" smtClean="0">
                <a:latin typeface="+mj-lt"/>
              </a:rPr>
              <a:t> (2012a: 137)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CCA9B-4113-414E-8306-FFB7A8E0EFAF}" type="slidenum">
              <a:rPr lang="en-GB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3600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3600" dirty="0"/>
              <a:t>	</a:t>
            </a:r>
            <a:endParaRPr lang="en-GB" sz="2400" dirty="0"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semantic flexibility vs. semantic compositionality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0FF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BE2BF15-765B-490B-AE25-94D791894517}" type="slidenum">
              <a:rPr lang="en-GB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02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 </a:t>
            </a: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+mj-lt"/>
              </a:rPr>
              <a:t>Pragmatic </a:t>
            </a:r>
            <a:r>
              <a:rPr lang="en-US" sz="2400" dirty="0">
                <a:latin typeface="+mj-lt"/>
              </a:rPr>
              <a:t>enrichment of </a:t>
            </a:r>
            <a:r>
              <a:rPr lang="en-US" sz="2400" i="1" dirty="0">
                <a:latin typeface="+mj-lt"/>
              </a:rPr>
              <a:t>what is said</a:t>
            </a:r>
            <a:r>
              <a:rPr lang="en-US" sz="2400" dirty="0">
                <a:latin typeface="+mj-lt"/>
              </a:rPr>
              <a:t> is </a:t>
            </a:r>
            <a:r>
              <a:rPr lang="en-US" sz="2400" dirty="0" smtClean="0">
                <a:latin typeface="+mj-lt"/>
              </a:rPr>
              <a:t>often automatic,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+mj-lt"/>
              </a:rPr>
              <a:t>subconscious (Default/Interactive Semantics: ‘default’).</a:t>
            </a:r>
            <a:endParaRPr lang="en-GB" sz="2400" dirty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/>
              <a:t> </a:t>
            </a:r>
            <a:endParaRPr lang="en-GB" sz="2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4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dirty="0" smtClean="0"/>
              <a:t>	</a:t>
            </a:r>
            <a:r>
              <a:rPr lang="en-US" dirty="0"/>
              <a:t> </a:t>
            </a: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EF275-A588-4917-BDE3-50BE35AD6D9B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2347</TotalTime>
  <Words>1208</Words>
  <Application>Microsoft Macintosh PowerPoint</Application>
  <PresentationFormat>On-screen Show (4:3)</PresentationFormat>
  <Paragraphs>383</Paragraphs>
  <Slides>49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Flow</vt:lpstr>
      <vt:lpstr>Document</vt:lpstr>
      <vt:lpstr>Rethinking Compositionality</vt:lpstr>
      <vt:lpstr>Frege, compositionality,  and propositional attitude reports</vt:lpstr>
      <vt:lpstr>PowerPoint Presentation</vt:lpstr>
      <vt:lpstr>PowerPoint Presentation</vt:lpstr>
      <vt:lpstr>PowerPoint Presentation</vt:lpstr>
      <vt:lpstr>PowerPoint Presentation</vt:lpstr>
      <vt:lpstr>  Contextualism (currently dominant view) </vt:lpstr>
      <vt:lpstr>PowerPoint Presentation</vt:lpstr>
      <vt:lpstr>PowerPoint Presentation</vt:lpstr>
      <vt:lpstr>Compositionality is a methodological principle:</vt:lpstr>
      <vt:lpstr>PowerPoint Presentation</vt:lpstr>
      <vt:lpstr>PowerPoint Presentation</vt:lpstr>
      <vt:lpstr>Lexicon/grammar/pragmatics trade-offs</vt:lpstr>
      <vt:lpstr>Lexicon/grammar/pragmatics trade-offs</vt:lpstr>
      <vt:lpstr>Conditionals</vt:lpstr>
      <vt:lpstr>PowerPoint Presentation</vt:lpstr>
      <vt:lpstr>           Default Semantics (Jaszczolt 2005, 2010) Interactive Semantics (Jaszczolt, in progress) </vt:lpstr>
      <vt:lpstr>PowerPoint Presentation</vt:lpstr>
      <vt:lpstr>Primary meaning</vt:lpstr>
      <vt:lpstr>PowerPoint Presentation</vt:lpstr>
      <vt:lpstr>PowerPoint Presentation</vt:lpstr>
      <vt:lpstr>Conditionals in pragmatics</vt:lpstr>
      <vt:lpstr>‘Conditional perfection’: ‘if’ &gt;&gt; ‘only if’  Fig. 2.  for ‘If you mow the lawn, I will give you five dollars.’                           </vt:lpstr>
      <vt:lpstr>Delimiting conditionals</vt:lpstr>
      <vt:lpstr>A corpus-based approach</vt:lpstr>
      <vt:lpstr>PowerPoint Presentation</vt:lpstr>
      <vt:lpstr>Two main types of conditionals:</vt:lpstr>
      <vt:lpstr>Direct conditionals with conditional primary meaning:</vt:lpstr>
      <vt:lpstr>Direct conditionals with non-conditional primary meaning:</vt:lpstr>
      <vt:lpstr>Direct conditionals can convey different speech acts:</vt:lpstr>
      <vt:lpstr>Indirect conditionals with non-conditional primary meaning: </vt:lpstr>
      <vt:lpstr>What if there is no uttered consequent?</vt:lpstr>
      <vt:lpstr>Primary meaning: ‘do p’ </vt:lpstr>
      <vt:lpstr>Conditional relationship – some enrichment required</vt:lpstr>
      <vt:lpstr>Conventionalised forms</vt:lpstr>
      <vt:lpstr>Beyond the corpus search</vt:lpstr>
      <vt:lpstr>Conditionals and interactive compositionality</vt:lpstr>
      <vt:lpstr>Representing conditional thought  (two dimensions)</vt:lpstr>
      <vt:lpstr>PowerPoint Presentation</vt:lpstr>
      <vt:lpstr>PowerPoint Presentation</vt:lpstr>
      <vt:lpstr>  Fig. 3.  for 1. p  ?PM  ‘If you leave the tea on a wobbly table…’  </vt:lpstr>
      <vt:lpstr>    Fig. 4.  for 2. p  ?SM ‘If  you’d like to put on your helmet.’ PM: ‘Please put your helmet on.’  </vt:lpstr>
      <vt:lpstr>Fig. 5.  for 5. p  q , PM ‘Touch his iPad and he will scream.’ </vt:lpstr>
      <vt:lpstr>Endless flexibility of meaning?</vt:lpstr>
      <vt:lpstr>Conclusion</vt:lpstr>
      <vt:lpstr>Further directions</vt:lpstr>
      <vt:lpstr>Further directions</vt:lpstr>
      <vt:lpstr>Select references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Institute of Philosophy, University of Warsaw, 10-11 May 2011</dc:title>
  <dc:creator>Kasia</dc:creator>
  <cp:lastModifiedBy>Jane Walsh</cp:lastModifiedBy>
  <cp:revision>145</cp:revision>
  <dcterms:created xsi:type="dcterms:W3CDTF">2011-05-04T10:04:24Z</dcterms:created>
  <dcterms:modified xsi:type="dcterms:W3CDTF">2013-10-14T08:48:16Z</dcterms:modified>
</cp:coreProperties>
</file>