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60" r:id="rId3"/>
    <p:sldId id="258" r:id="rId4"/>
    <p:sldId id="265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3918-4851-4CC3-A0DD-8363C132A508}" type="datetimeFigureOut">
              <a:rPr lang="de-DE" smtClean="0"/>
              <a:pPr/>
              <a:t>30.09.2013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0001-25B0-4C87-B452-CAA4816DCB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3918-4851-4CC3-A0DD-8363C132A508}" type="datetimeFigureOut">
              <a:rPr lang="de-DE" smtClean="0"/>
              <a:pPr/>
              <a:t>30.09.2013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0001-25B0-4C87-B452-CAA4816DCB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3918-4851-4CC3-A0DD-8363C132A508}" type="datetimeFigureOut">
              <a:rPr lang="de-DE" smtClean="0"/>
              <a:pPr/>
              <a:t>30.09.2013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0001-25B0-4C87-B452-CAA4816DCB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3918-4851-4CC3-A0DD-8363C132A508}" type="datetimeFigureOut">
              <a:rPr lang="de-DE" smtClean="0"/>
              <a:pPr/>
              <a:t>30.09.2013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0001-25B0-4C87-B452-CAA4816DCB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3918-4851-4CC3-A0DD-8363C132A508}" type="datetimeFigureOut">
              <a:rPr lang="de-DE" smtClean="0"/>
              <a:pPr/>
              <a:t>30.09.2013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0001-25B0-4C87-B452-CAA4816DCB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3918-4851-4CC3-A0DD-8363C132A508}" type="datetimeFigureOut">
              <a:rPr lang="de-DE" smtClean="0"/>
              <a:pPr/>
              <a:t>30.09.2013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0001-25B0-4C87-B452-CAA4816DCB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3918-4851-4CC3-A0DD-8363C132A508}" type="datetimeFigureOut">
              <a:rPr lang="de-DE" smtClean="0"/>
              <a:pPr/>
              <a:t>30.09.2013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0001-25B0-4C87-B452-CAA4816DCB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3918-4851-4CC3-A0DD-8363C132A508}" type="datetimeFigureOut">
              <a:rPr lang="de-DE" smtClean="0"/>
              <a:pPr/>
              <a:t>30.09.2013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0001-25B0-4C87-B452-CAA4816DCB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3918-4851-4CC3-A0DD-8363C132A508}" type="datetimeFigureOut">
              <a:rPr lang="de-DE" smtClean="0"/>
              <a:pPr/>
              <a:t>30.09.2013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0001-25B0-4C87-B452-CAA4816DCB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3918-4851-4CC3-A0DD-8363C132A508}" type="datetimeFigureOut">
              <a:rPr lang="de-DE" smtClean="0"/>
              <a:pPr/>
              <a:t>30.09.2013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0001-25B0-4C87-B452-CAA4816DCB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C3918-4851-4CC3-A0DD-8363C132A508}" type="datetimeFigureOut">
              <a:rPr lang="de-DE" smtClean="0"/>
              <a:pPr/>
              <a:t>30.09.2013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80001-25B0-4C87-B452-CAA4816DCB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C3918-4851-4CC3-A0DD-8363C132A508}" type="datetimeFigureOut">
              <a:rPr lang="de-DE" smtClean="0"/>
              <a:pPr/>
              <a:t>30.09.2013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80001-25B0-4C87-B452-CAA4816DCBC5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772816"/>
          </a:xfrm>
        </p:spPr>
        <p:txBody>
          <a:bodyPr>
            <a:normAutofit fontScale="90000"/>
          </a:bodyPr>
          <a:lstStyle/>
          <a:p>
            <a:r>
              <a:rPr lang="de-DE" sz="4000" b="1" dirty="0" smtClean="0"/>
              <a:t>Unity and diversity in Turkic evidentials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800" dirty="0" smtClean="0"/>
              <a:t>Elisabetta Ragagnin</a:t>
            </a:r>
            <a:br>
              <a:rPr lang="de-DE" sz="1800" dirty="0" smtClean="0"/>
            </a:br>
            <a:r>
              <a:rPr lang="de-DE" sz="1800" dirty="0" smtClean="0"/>
              <a:t>Faculty of Asian &amp; Middle Eastern Studies</a:t>
            </a:r>
            <a:br>
              <a:rPr lang="de-DE" sz="1800" dirty="0" smtClean="0"/>
            </a:br>
            <a:r>
              <a:rPr lang="de-DE" sz="1800" dirty="0" smtClean="0"/>
              <a:t>University of Cambridge</a:t>
            </a:r>
            <a:endParaRPr lang="de-DE" sz="1800" dirty="0"/>
          </a:p>
        </p:txBody>
      </p:sp>
      <p:pic>
        <p:nvPicPr>
          <p:cNvPr id="8" name="Content Placeholder 7" descr="IMG_388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988840"/>
            <a:ext cx="6034617" cy="42813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Turkic „eastern“ languages</a:t>
            </a:r>
            <a:endParaRPr lang="de-D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More developed systems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Modern Uyghur</a:t>
            </a:r>
            <a:endParaRPr lang="de-D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>
                <a:solidFill>
                  <a:srgbClr val="FF0000"/>
                </a:solidFill>
              </a:rPr>
              <a:t>-(X)</a:t>
            </a:r>
            <a:r>
              <a:rPr lang="en-US" i="1" dirty="0" err="1">
                <a:solidFill>
                  <a:srgbClr val="FF0000"/>
                </a:solidFill>
              </a:rPr>
              <a:t>ptu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(often in extremely developed </a:t>
            </a:r>
            <a:r>
              <a:rPr lang="en-US" dirty="0" err="1"/>
              <a:t>phonetical</a:t>
            </a:r>
            <a:r>
              <a:rPr lang="en-US" dirty="0"/>
              <a:t> shape) expresses </a:t>
            </a:r>
            <a:r>
              <a:rPr lang="en-US" i="1" dirty="0" err="1">
                <a:solidFill>
                  <a:srgbClr val="7030A0"/>
                </a:solidFill>
              </a:rPr>
              <a:t>indirectivity</a:t>
            </a:r>
            <a:r>
              <a:rPr lang="en-US" dirty="0"/>
              <a:t>; </a:t>
            </a:r>
            <a:r>
              <a:rPr lang="en-US" dirty="0" err="1"/>
              <a:t>eg</a:t>
            </a:r>
            <a:r>
              <a:rPr lang="en-US" dirty="0"/>
              <a:t>. (p. 139</a:t>
            </a:r>
            <a:r>
              <a:rPr lang="en-US" dirty="0" smtClean="0"/>
              <a:t>):</a:t>
            </a:r>
          </a:p>
          <a:p>
            <a:pPr>
              <a:buNone/>
            </a:pPr>
            <a:endParaRPr lang="de-DE" dirty="0"/>
          </a:p>
          <a:p>
            <a:pPr>
              <a:buNone/>
            </a:pPr>
            <a:r>
              <a:rPr lang="it-IT" i="1" dirty="0" smtClean="0"/>
              <a:t>aˀtnï </a:t>
            </a:r>
            <a:r>
              <a:rPr lang="it-IT" i="1" dirty="0"/>
              <a:t>		min-i 	</a:t>
            </a:r>
            <a:r>
              <a:rPr lang="it-IT" i="1" dirty="0" smtClean="0"/>
              <a:t>uču </a:t>
            </a:r>
            <a:r>
              <a:rPr lang="it-IT" i="1" dirty="0"/>
              <a:t>kit-</a:t>
            </a:r>
            <a:r>
              <a:rPr lang="it-IT" i="1" dirty="0">
                <a:solidFill>
                  <a:srgbClr val="FF0000"/>
                </a:solidFill>
              </a:rPr>
              <a:t>tu</a:t>
            </a:r>
            <a:r>
              <a:rPr lang="it-IT" i="1" dirty="0"/>
              <a:t> 	</a:t>
            </a:r>
            <a:r>
              <a:rPr lang="it-IT" i="1" dirty="0" smtClean="0"/>
              <a:t>	bu</a:t>
            </a:r>
            <a:endParaRPr lang="de-DE" dirty="0"/>
          </a:p>
          <a:p>
            <a:pPr>
              <a:buNone/>
            </a:pPr>
            <a:r>
              <a:rPr lang="en-US" dirty="0"/>
              <a:t>horse-</a:t>
            </a:r>
            <a:r>
              <a:rPr lang="en-US" cap="small" dirty="0"/>
              <a:t>acc</a:t>
            </a:r>
            <a:r>
              <a:rPr lang="en-US" dirty="0"/>
              <a:t> 	ride-</a:t>
            </a:r>
            <a:r>
              <a:rPr lang="en-US" cap="small" dirty="0" err="1"/>
              <a:t>cb</a:t>
            </a:r>
            <a:r>
              <a:rPr lang="en-US" dirty="0"/>
              <a:t> 	fly-</a:t>
            </a:r>
            <a:r>
              <a:rPr lang="en-US" cap="small" dirty="0" err="1"/>
              <a:t>postV</a:t>
            </a:r>
            <a:r>
              <a:rPr lang="en-US" cap="small" dirty="0"/>
              <a:t>-</a:t>
            </a:r>
            <a:r>
              <a:rPr lang="en-US" cap="small" dirty="0" err="1"/>
              <a:t>Evid</a:t>
            </a:r>
            <a:r>
              <a:rPr lang="en-US" dirty="0"/>
              <a:t> </a:t>
            </a:r>
            <a:r>
              <a:rPr lang="en-US" dirty="0" smtClean="0"/>
              <a:t>	this</a:t>
            </a:r>
            <a:endParaRPr lang="de-DE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‘(He</a:t>
            </a:r>
            <a:r>
              <a:rPr lang="en-US" dirty="0"/>
              <a:t>) immediately left (the palace), and flew away riding his horse.’</a:t>
            </a:r>
            <a:endParaRPr lang="de-DE" dirty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Evidentials world-wide</a:t>
            </a:r>
            <a:endParaRPr lang="de-D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  <a:p>
            <a:pPr>
              <a:buNone/>
            </a:pPr>
            <a:r>
              <a:rPr lang="de-DE" dirty="0" smtClean="0"/>
              <a:t>....and across Turkic languages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Turkic language family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Typological profile</a:t>
            </a:r>
          </a:p>
          <a:p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Geographical distribution (number of languages, standard and varieties)</a:t>
            </a:r>
          </a:p>
          <a:p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Time depth (VIII first documents discovered in Mongolia)</a:t>
            </a:r>
          </a:p>
          <a:p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Aspect/tense/mood</a:t>
            </a:r>
          </a:p>
          <a:p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Evidentiality</a:t>
            </a:r>
          </a:p>
          <a:p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Language contact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Turkic evidentiality:</a:t>
            </a:r>
            <a:br>
              <a:rPr lang="de-DE" b="1" dirty="0" smtClean="0"/>
            </a:br>
            <a:r>
              <a:rPr lang="de-DE" b="1" dirty="0" smtClean="0"/>
              <a:t>a Definition</a:t>
            </a:r>
            <a:endParaRPr lang="de-D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Marking strategies of evidentiality</a:t>
            </a:r>
            <a:endParaRPr lang="de-D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Verbal suffixes</a:t>
            </a:r>
          </a:p>
          <a:p>
            <a:r>
              <a:rPr lang="de-DE" dirty="0" smtClean="0"/>
              <a:t>Particles of copular origin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Simple system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Opposition indirective vs. Non indirective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E.g. Turkish: 		-</a:t>
            </a:r>
            <a:r>
              <a:rPr lang="de-DE" i="1" dirty="0" smtClean="0"/>
              <a:t>mIš</a:t>
            </a:r>
            <a:r>
              <a:rPr lang="de-DE" dirty="0" smtClean="0"/>
              <a:t> vs. </a:t>
            </a:r>
            <a:r>
              <a:rPr lang="de-DE" i="1" dirty="0" smtClean="0"/>
              <a:t>–DI</a:t>
            </a:r>
          </a:p>
          <a:p>
            <a:pPr>
              <a:buNone/>
            </a:pPr>
            <a:endParaRPr lang="de-DE" i="1" dirty="0"/>
          </a:p>
          <a:p>
            <a:pPr>
              <a:buNone/>
            </a:pPr>
            <a:r>
              <a:rPr lang="de-DE" dirty="0" smtClean="0">
                <a:solidFill>
                  <a:srgbClr val="FF0000"/>
                </a:solidFill>
              </a:rPr>
              <a:t>#####</a:t>
            </a:r>
          </a:p>
          <a:p>
            <a:pPr>
              <a:buNone/>
            </a:pPr>
            <a:endParaRPr lang="de-DE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de-DE" dirty="0" smtClean="0">
                <a:solidFill>
                  <a:srgbClr val="FF0000"/>
                </a:solidFill>
              </a:rPr>
              <a:t>#####</a:t>
            </a:r>
            <a:endParaRPr lang="de-D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Copulas oppositions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i="1" dirty="0" smtClean="0"/>
              <a:t>imiš</a:t>
            </a:r>
            <a:r>
              <a:rPr lang="de-DE" dirty="0" smtClean="0"/>
              <a:t> vs </a:t>
            </a:r>
            <a:r>
              <a:rPr lang="de-DE" i="1" dirty="0" smtClean="0"/>
              <a:t>idi</a:t>
            </a:r>
            <a:endParaRPr lang="de-DE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104</Words>
  <Application>Microsoft Office PowerPoint</Application>
  <PresentationFormat>Bildschirmpräsentation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Office Theme</vt:lpstr>
      <vt:lpstr>Unity and diversity in Turkic evidentials Elisabetta Ragagnin Faculty of Asian &amp; Middle Eastern Studies University of Cambridge</vt:lpstr>
      <vt:lpstr>Evidentials world-wide</vt:lpstr>
      <vt:lpstr>Turkic language family</vt:lpstr>
      <vt:lpstr>Turkic evidentiality: a Definition</vt:lpstr>
      <vt:lpstr>Marking strategies of evidentiality</vt:lpstr>
      <vt:lpstr>Simple system</vt:lpstr>
      <vt:lpstr>Copulas oppositions</vt:lpstr>
      <vt:lpstr>Folie 8</vt:lpstr>
      <vt:lpstr>Folie 9</vt:lpstr>
      <vt:lpstr>Folie 10</vt:lpstr>
      <vt:lpstr>Turkic „eastern“ languages</vt:lpstr>
      <vt:lpstr>Modern Uyghur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Unity and diversity in Turkic evidentials</dc:title>
  <dc:creator>betta</dc:creator>
  <cp:lastModifiedBy>Uni Goettingen</cp:lastModifiedBy>
  <cp:revision>27</cp:revision>
  <dcterms:created xsi:type="dcterms:W3CDTF">2013-09-28T14:32:16Z</dcterms:created>
  <dcterms:modified xsi:type="dcterms:W3CDTF">2013-09-30T08:13:09Z</dcterms:modified>
</cp:coreProperties>
</file>